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59"/>
  </p:notesMasterIdLst>
  <p:sldIdLst>
    <p:sldId id="304" r:id="rId3"/>
    <p:sldId id="424" r:id="rId4"/>
    <p:sldId id="303" r:id="rId5"/>
    <p:sldId id="426" r:id="rId6"/>
    <p:sldId id="267" r:id="rId7"/>
    <p:sldId id="432" r:id="rId8"/>
    <p:sldId id="456" r:id="rId9"/>
    <p:sldId id="458" r:id="rId10"/>
    <p:sldId id="434" r:id="rId11"/>
    <p:sldId id="433" r:id="rId12"/>
    <p:sldId id="427" r:id="rId13"/>
    <p:sldId id="428" r:id="rId14"/>
    <p:sldId id="429" r:id="rId15"/>
    <p:sldId id="430" r:id="rId16"/>
    <p:sldId id="431" r:id="rId17"/>
    <p:sldId id="435" r:id="rId18"/>
    <p:sldId id="436" r:id="rId19"/>
    <p:sldId id="437" r:id="rId20"/>
    <p:sldId id="280" r:id="rId21"/>
    <p:sldId id="256" r:id="rId22"/>
    <p:sldId id="261" r:id="rId23"/>
    <p:sldId id="262" r:id="rId24"/>
    <p:sldId id="257" r:id="rId25"/>
    <p:sldId id="425" r:id="rId26"/>
    <p:sldId id="258" r:id="rId27"/>
    <p:sldId id="264" r:id="rId28"/>
    <p:sldId id="443" r:id="rId29"/>
    <p:sldId id="259" r:id="rId30"/>
    <p:sldId id="445" r:id="rId31"/>
    <p:sldId id="298" r:id="rId32"/>
    <p:sldId id="299" r:id="rId33"/>
    <p:sldId id="446" r:id="rId34"/>
    <p:sldId id="447" r:id="rId35"/>
    <p:sldId id="300" r:id="rId36"/>
    <p:sldId id="266" r:id="rId37"/>
    <p:sldId id="449" r:id="rId38"/>
    <p:sldId id="450" r:id="rId39"/>
    <p:sldId id="302" r:id="rId40"/>
    <p:sldId id="309" r:id="rId41"/>
    <p:sldId id="451" r:id="rId42"/>
    <p:sldId id="311" r:id="rId43"/>
    <p:sldId id="440" r:id="rId44"/>
    <p:sldId id="439" r:id="rId45"/>
    <p:sldId id="453" r:id="rId46"/>
    <p:sldId id="455" r:id="rId47"/>
    <p:sldId id="448" r:id="rId48"/>
    <p:sldId id="279" r:id="rId49"/>
    <p:sldId id="277" r:id="rId50"/>
    <p:sldId id="310" r:id="rId51"/>
    <p:sldId id="296" r:id="rId52"/>
    <p:sldId id="330" r:id="rId53"/>
    <p:sldId id="442" r:id="rId54"/>
    <p:sldId id="452" r:id="rId55"/>
    <p:sldId id="260" r:id="rId56"/>
    <p:sldId id="263" r:id="rId57"/>
    <p:sldId id="45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BFEF0-8EDE-4CB0-8DF1-F0A2C6F81D8A}"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F7C17-E431-4F0F-A94C-CDEC960A2278}" type="slidenum">
              <a:rPr lang="en-US" smtClean="0"/>
              <a:t>‹#›</a:t>
            </a:fld>
            <a:endParaRPr lang="en-US"/>
          </a:p>
        </p:txBody>
      </p:sp>
    </p:spTree>
    <p:extLst>
      <p:ext uri="{BB962C8B-B14F-4D97-AF65-F5344CB8AC3E}">
        <p14:creationId xmlns:p14="http://schemas.microsoft.com/office/powerpoint/2010/main" val="176401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B369934-F37E-692D-57B5-87D14DD8A2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a:extLst>
              <a:ext uri="{FF2B5EF4-FFF2-40B4-BE49-F238E27FC236}">
                <a16:creationId xmlns:a16="http://schemas.microsoft.com/office/drawing/2014/main" id="{8883C681-067D-8FA4-4414-D49C0C866A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AA8A701A-FC3D-4193-B92F-D5E4CF3690C3}" type="slidenum">
              <a:rPr lang="en-US" smtClean="0"/>
              <a:pPr/>
              <a:t>19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AA8A701A-FC3D-4193-B92F-D5E4CF3690C3}"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AA8A701A-FC3D-4193-B92F-D5E4CF3690C3}" type="slidenum">
              <a:rPr lang="en-US" smtClean="0"/>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a:p>
        </p:txBody>
      </p:sp>
      <p:sp>
        <p:nvSpPr>
          <p:cNvPr id="4" name="Slide Number Placeholder 3"/>
          <p:cNvSpPr>
            <a:spLocks noGrp="1"/>
          </p:cNvSpPr>
          <p:nvPr>
            <p:ph type="sldNum" sz="quarter" idx="10"/>
          </p:nvPr>
        </p:nvSpPr>
        <p:spPr/>
        <p:txBody>
          <a:bodyPr/>
          <a:lstStyle/>
          <a:p>
            <a:fld id="{AA8A701A-FC3D-4193-B92F-D5E4CF3690C3}" type="slidenum">
              <a:rPr lang="en-US" smtClean="0"/>
              <a:pPr/>
              <a:t>48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8A701A-FC3D-4193-B92F-D5E4CF3690C3}" type="slidenum">
              <a:rPr lang="en-US" smtClean="0"/>
              <a:pPr/>
              <a:t>50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228693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138464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B0D6-4924-4AF5-BE4F-8390346F135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68589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2995742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B0D6-4924-4AF5-BE4F-8390346F135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48333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181755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4172074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672995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49D7-CC48-320C-14C0-04988EE9E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DB644E-2C7C-DD5A-6A24-A550CCECC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19BF75-5656-EAE5-DA6E-ED9DCE16E590}"/>
              </a:ext>
            </a:extLst>
          </p:cNvPr>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a:extLst>
              <a:ext uri="{FF2B5EF4-FFF2-40B4-BE49-F238E27FC236}">
                <a16:creationId xmlns:a16="http://schemas.microsoft.com/office/drawing/2014/main" id="{9B702AF5-10BE-5E29-44E9-186BA68E5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AAE46-EFE6-8448-C03C-3C07E26DDD09}"/>
              </a:ext>
            </a:extLst>
          </p:cNvPr>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241383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B941-E7CC-5734-96A0-7E09DBA8B2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15992-6EF8-DE96-0A9C-1CFB35C737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12455-77AA-CBA9-2EAD-56BC70CB0FF8}"/>
              </a:ext>
            </a:extLst>
          </p:cNvPr>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a:extLst>
              <a:ext uri="{FF2B5EF4-FFF2-40B4-BE49-F238E27FC236}">
                <a16:creationId xmlns:a16="http://schemas.microsoft.com/office/drawing/2014/main" id="{7F47D498-8500-19EE-CF49-46FCE1AC9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64E7D-1B42-1E6E-CAC9-40084CD0E62E}"/>
              </a:ext>
            </a:extLst>
          </p:cNvPr>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224095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D957-31B7-21AF-DA4D-094A38E3F7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A421DB-667E-5A0D-53A8-390D888F4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B2061F-86FB-48E4-6434-DA29559D8718}"/>
              </a:ext>
            </a:extLst>
          </p:cNvPr>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a:extLst>
              <a:ext uri="{FF2B5EF4-FFF2-40B4-BE49-F238E27FC236}">
                <a16:creationId xmlns:a16="http://schemas.microsoft.com/office/drawing/2014/main" id="{02F4D476-F656-1BDF-002F-51DEC698F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0278E-EDF8-5483-2221-323260995D03}"/>
              </a:ext>
            </a:extLst>
          </p:cNvPr>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149554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2890127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7D4C-3CDF-73DF-C566-CC90EB1A85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C0B6E-EDCE-1C02-7901-661AFF1DBE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90E94A-1FA8-F4C2-4ADF-259243BD6E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F70C92-35E9-E672-C0A7-B69A88B7DDFF}"/>
              </a:ext>
            </a:extLst>
          </p:cNvPr>
          <p:cNvSpPr>
            <a:spLocks noGrp="1"/>
          </p:cNvSpPr>
          <p:nvPr>
            <p:ph type="dt" sz="half" idx="10"/>
          </p:nvPr>
        </p:nvSpPr>
        <p:spPr/>
        <p:txBody>
          <a:bodyPr/>
          <a:lstStyle/>
          <a:p>
            <a:fld id="{937C262E-36D6-4E12-9EB4-11033B3F2B5E}" type="datetimeFigureOut">
              <a:rPr lang="en-US" smtClean="0"/>
              <a:t>4/20/2023</a:t>
            </a:fld>
            <a:endParaRPr lang="en-US"/>
          </a:p>
        </p:txBody>
      </p:sp>
      <p:sp>
        <p:nvSpPr>
          <p:cNvPr id="6" name="Footer Placeholder 5">
            <a:extLst>
              <a:ext uri="{FF2B5EF4-FFF2-40B4-BE49-F238E27FC236}">
                <a16:creationId xmlns:a16="http://schemas.microsoft.com/office/drawing/2014/main" id="{08171280-D790-494C-8058-33449FE86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C2954-C2D8-3506-E7A7-DCD57B693527}"/>
              </a:ext>
            </a:extLst>
          </p:cNvPr>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2250332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6845-C8D9-DC31-2C17-42366F62C8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734A99-8635-E348-5AFA-A0B57E668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A3FD8-88FF-D9CD-F39B-A124DF99CD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CEAB06-945D-83B4-873A-1A76D81A1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5E353A-3AAA-155A-7357-031E78C332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267064-D0AB-0882-0B46-7EAA212EA3B8}"/>
              </a:ext>
            </a:extLst>
          </p:cNvPr>
          <p:cNvSpPr>
            <a:spLocks noGrp="1"/>
          </p:cNvSpPr>
          <p:nvPr>
            <p:ph type="dt" sz="half" idx="10"/>
          </p:nvPr>
        </p:nvSpPr>
        <p:spPr/>
        <p:txBody>
          <a:bodyPr/>
          <a:lstStyle/>
          <a:p>
            <a:fld id="{937C262E-36D6-4E12-9EB4-11033B3F2B5E}" type="datetimeFigureOut">
              <a:rPr lang="en-US" smtClean="0"/>
              <a:t>4/20/2023</a:t>
            </a:fld>
            <a:endParaRPr lang="en-US"/>
          </a:p>
        </p:txBody>
      </p:sp>
      <p:sp>
        <p:nvSpPr>
          <p:cNvPr id="8" name="Footer Placeholder 7">
            <a:extLst>
              <a:ext uri="{FF2B5EF4-FFF2-40B4-BE49-F238E27FC236}">
                <a16:creationId xmlns:a16="http://schemas.microsoft.com/office/drawing/2014/main" id="{DB48F737-5462-F2AB-4696-8F7CB670EC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A88AF2-145A-7A33-2045-58835F2081F2}"/>
              </a:ext>
            </a:extLst>
          </p:cNvPr>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194513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22B7-E1E9-B4A0-877A-6345524730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032FB1-99ED-B113-EAA4-5DE41E9A7EE4}"/>
              </a:ext>
            </a:extLst>
          </p:cNvPr>
          <p:cNvSpPr>
            <a:spLocks noGrp="1"/>
          </p:cNvSpPr>
          <p:nvPr>
            <p:ph type="dt" sz="half" idx="10"/>
          </p:nvPr>
        </p:nvSpPr>
        <p:spPr/>
        <p:txBody>
          <a:bodyPr/>
          <a:lstStyle/>
          <a:p>
            <a:fld id="{937C262E-36D6-4E12-9EB4-11033B3F2B5E}" type="datetimeFigureOut">
              <a:rPr lang="en-US" smtClean="0"/>
              <a:t>4/20/2023</a:t>
            </a:fld>
            <a:endParaRPr lang="en-US"/>
          </a:p>
        </p:txBody>
      </p:sp>
      <p:sp>
        <p:nvSpPr>
          <p:cNvPr id="4" name="Footer Placeholder 3">
            <a:extLst>
              <a:ext uri="{FF2B5EF4-FFF2-40B4-BE49-F238E27FC236}">
                <a16:creationId xmlns:a16="http://schemas.microsoft.com/office/drawing/2014/main" id="{451BE373-3A85-03BB-07B9-4E89240F91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7C5CAB-9A21-C78F-A552-8083E2FF2398}"/>
              </a:ext>
            </a:extLst>
          </p:cNvPr>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1609907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D990A-2076-A86B-507D-FC1DC0CEB3F4}"/>
              </a:ext>
            </a:extLst>
          </p:cNvPr>
          <p:cNvSpPr>
            <a:spLocks noGrp="1"/>
          </p:cNvSpPr>
          <p:nvPr>
            <p:ph type="dt" sz="half" idx="10"/>
          </p:nvPr>
        </p:nvSpPr>
        <p:spPr/>
        <p:txBody>
          <a:bodyPr/>
          <a:lstStyle/>
          <a:p>
            <a:fld id="{937C262E-36D6-4E12-9EB4-11033B3F2B5E}" type="datetimeFigureOut">
              <a:rPr lang="en-US" smtClean="0"/>
              <a:t>4/20/2023</a:t>
            </a:fld>
            <a:endParaRPr lang="en-US"/>
          </a:p>
        </p:txBody>
      </p:sp>
      <p:sp>
        <p:nvSpPr>
          <p:cNvPr id="3" name="Footer Placeholder 2">
            <a:extLst>
              <a:ext uri="{FF2B5EF4-FFF2-40B4-BE49-F238E27FC236}">
                <a16:creationId xmlns:a16="http://schemas.microsoft.com/office/drawing/2014/main" id="{DCD3889F-3FE7-D9CF-8CB4-6BFC71C02F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AAEF8A-E680-FD97-D868-9FAE32C8A789}"/>
              </a:ext>
            </a:extLst>
          </p:cNvPr>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4016484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02FF8-EEF4-894F-73A7-5F378A9840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DFE41B-5E80-D2E8-C459-656DA1070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D4A84C-25C1-D833-DEF3-EAEA36DB6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78A60-7601-D843-DA16-F28431BDB033}"/>
              </a:ext>
            </a:extLst>
          </p:cNvPr>
          <p:cNvSpPr>
            <a:spLocks noGrp="1"/>
          </p:cNvSpPr>
          <p:nvPr>
            <p:ph type="dt" sz="half" idx="10"/>
          </p:nvPr>
        </p:nvSpPr>
        <p:spPr/>
        <p:txBody>
          <a:bodyPr/>
          <a:lstStyle/>
          <a:p>
            <a:fld id="{937C262E-36D6-4E12-9EB4-11033B3F2B5E}" type="datetimeFigureOut">
              <a:rPr lang="en-US" smtClean="0"/>
              <a:t>4/20/2023</a:t>
            </a:fld>
            <a:endParaRPr lang="en-US"/>
          </a:p>
        </p:txBody>
      </p:sp>
      <p:sp>
        <p:nvSpPr>
          <p:cNvPr id="6" name="Footer Placeholder 5">
            <a:extLst>
              <a:ext uri="{FF2B5EF4-FFF2-40B4-BE49-F238E27FC236}">
                <a16:creationId xmlns:a16="http://schemas.microsoft.com/office/drawing/2014/main" id="{460D0EB0-293C-9315-BDAA-11615C813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531A3-B10C-D355-0532-6158A61605E9}"/>
              </a:ext>
            </a:extLst>
          </p:cNvPr>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1434723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C3FB-DF66-7063-2145-AC2C415B4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CF7A73-0FD6-3DC7-B489-3011D3103F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DAC6EF-F541-78CA-9162-7E44A0996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E48D27-20AD-1257-7F46-C694B3165031}"/>
              </a:ext>
            </a:extLst>
          </p:cNvPr>
          <p:cNvSpPr>
            <a:spLocks noGrp="1"/>
          </p:cNvSpPr>
          <p:nvPr>
            <p:ph type="dt" sz="half" idx="10"/>
          </p:nvPr>
        </p:nvSpPr>
        <p:spPr/>
        <p:txBody>
          <a:bodyPr/>
          <a:lstStyle/>
          <a:p>
            <a:fld id="{937C262E-36D6-4E12-9EB4-11033B3F2B5E}" type="datetimeFigureOut">
              <a:rPr lang="en-US" smtClean="0"/>
              <a:t>4/20/2023</a:t>
            </a:fld>
            <a:endParaRPr lang="en-US"/>
          </a:p>
        </p:txBody>
      </p:sp>
      <p:sp>
        <p:nvSpPr>
          <p:cNvPr id="6" name="Footer Placeholder 5">
            <a:extLst>
              <a:ext uri="{FF2B5EF4-FFF2-40B4-BE49-F238E27FC236}">
                <a16:creationId xmlns:a16="http://schemas.microsoft.com/office/drawing/2014/main" id="{2244642A-E1F2-0354-C8C9-D2D51C5DAE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BCD31-5B59-046C-217A-7195ADA644C5}"/>
              </a:ext>
            </a:extLst>
          </p:cNvPr>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1000241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2C3B-7D95-AF96-689D-322FDC6451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A9B4A5-9B23-9BA4-BD19-59A19E5691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0BCA4-4BB0-EE01-95FB-8376979BBA43}"/>
              </a:ext>
            </a:extLst>
          </p:cNvPr>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a:extLst>
              <a:ext uri="{FF2B5EF4-FFF2-40B4-BE49-F238E27FC236}">
                <a16:creationId xmlns:a16="http://schemas.microsoft.com/office/drawing/2014/main" id="{640AE3BB-1F85-2CC8-B6E4-D89FF5AAF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772AA-9478-0C5C-CFDE-6754681E46F6}"/>
              </a:ext>
            </a:extLst>
          </p:cNvPr>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824007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7718EE-9DD2-E656-B506-8E99694FB3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E2CEFF-D4F9-5D7D-A37A-A40A4324F4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09052-CC1A-6ACD-D3C9-C9EA64AE8F43}"/>
              </a:ext>
            </a:extLst>
          </p:cNvPr>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a:extLst>
              <a:ext uri="{FF2B5EF4-FFF2-40B4-BE49-F238E27FC236}">
                <a16:creationId xmlns:a16="http://schemas.microsoft.com/office/drawing/2014/main" id="{3A4091ED-1F41-22F6-CA0C-10737D7A1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32E7D-EE9C-40CF-0D24-B0D1DDFB1D5A}"/>
              </a:ext>
            </a:extLst>
          </p:cNvPr>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258775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7C262E-36D6-4E12-9EB4-11033B3F2B5E}"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3477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7C262E-36D6-4E12-9EB4-11033B3F2B5E}"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339057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7C262E-36D6-4E12-9EB4-11033B3F2B5E}"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53516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7C262E-36D6-4E12-9EB4-11033B3F2B5E}"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253111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C262E-36D6-4E12-9EB4-11033B3F2B5E}"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99772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7C262E-36D6-4E12-9EB4-11033B3F2B5E}"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400958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7C262E-36D6-4E12-9EB4-11033B3F2B5E}"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DB0D6-4924-4AF5-BE4F-8390346F1353}" type="slidenum">
              <a:rPr lang="en-US" smtClean="0"/>
              <a:t>‹#›</a:t>
            </a:fld>
            <a:endParaRPr lang="en-US"/>
          </a:p>
        </p:txBody>
      </p:sp>
    </p:spTree>
    <p:extLst>
      <p:ext uri="{BB962C8B-B14F-4D97-AF65-F5344CB8AC3E}">
        <p14:creationId xmlns:p14="http://schemas.microsoft.com/office/powerpoint/2010/main" val="392905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7C262E-36D6-4E12-9EB4-11033B3F2B5E}" type="datetimeFigureOut">
              <a:rPr lang="en-US" smtClean="0"/>
              <a:t>4/20/2023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A1DB0D6-4924-4AF5-BE4F-8390346F1353}" type="slidenum">
              <a:rPr lang="en-US" smtClean="0"/>
              <a:t>‹#›</a:t>
            </a:fld>
            <a:endParaRPr lang="en-US"/>
          </a:p>
        </p:txBody>
      </p:sp>
    </p:spTree>
    <p:extLst>
      <p:ext uri="{BB962C8B-B14F-4D97-AF65-F5344CB8AC3E}">
        <p14:creationId xmlns:p14="http://schemas.microsoft.com/office/powerpoint/2010/main" val="486479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AA02E-87FA-BAD2-A1A1-1E662A6C8A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953C61-2889-2202-2EC5-D863EFF7D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8123A-1732-6AC9-DDA0-50C8B8F56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C262E-36D6-4E12-9EB4-11033B3F2B5E}" type="datetimeFigureOut">
              <a:rPr lang="en-US" smtClean="0"/>
              <a:t>4/20/2023</a:t>
            </a:fld>
            <a:endParaRPr lang="en-US"/>
          </a:p>
        </p:txBody>
      </p:sp>
      <p:sp>
        <p:nvSpPr>
          <p:cNvPr id="5" name="Footer Placeholder 4">
            <a:extLst>
              <a:ext uri="{FF2B5EF4-FFF2-40B4-BE49-F238E27FC236}">
                <a16:creationId xmlns:a16="http://schemas.microsoft.com/office/drawing/2014/main" id="{879DCFF4-204F-46D4-7A4F-AD5DAFFBF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E364FA-A83D-BD68-2FAE-00D1757A9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DB0D6-4924-4AF5-BE4F-8390346F1353}" type="slidenum">
              <a:rPr lang="en-US" smtClean="0"/>
              <a:t>‹#›</a:t>
            </a:fld>
            <a:endParaRPr lang="en-US"/>
          </a:p>
        </p:txBody>
      </p:sp>
    </p:spTree>
    <p:extLst>
      <p:ext uri="{BB962C8B-B14F-4D97-AF65-F5344CB8AC3E}">
        <p14:creationId xmlns:p14="http://schemas.microsoft.com/office/powerpoint/2010/main" val="16821933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Kristin.Parker@mecklenburgcountync.gov" TargetMode="External"/><Relationship Id="rId2" Type="http://schemas.openxmlformats.org/officeDocument/2006/relationships/hyperlink" Target="mailto:Robert.Ward@mecklenburgcountync.gov"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D0C4176-68F5-41D5-E3BE-ECC0505C425D}"/>
              </a:ext>
            </a:extLst>
          </p:cNvPr>
          <p:cNvSpPr>
            <a:spLocks noGrp="1"/>
          </p:cNvSpPr>
          <p:nvPr>
            <p:ph type="body" idx="4294967295"/>
          </p:nvPr>
        </p:nvSpPr>
        <p:spPr>
          <a:xfrm>
            <a:off x="1003300" y="977900"/>
            <a:ext cx="8426450" cy="2795588"/>
          </a:xfrm>
        </p:spPr>
        <p:txBody>
          <a:bodyPr/>
          <a:lstStyle/>
          <a:p>
            <a:pPr algn="ctr" eaLnBrk="1" hangingPunct="1">
              <a:buFont typeface="Wingdings 3" panose="05040102010807070707" pitchFamily="18" charset="2"/>
              <a:buNone/>
            </a:pPr>
            <a:r>
              <a:rPr lang="en-US" altLang="en-US" i="1" dirty="0">
                <a:latin typeface="Times New Roman" panose="02020603050405020304" pitchFamily="18" charset="0"/>
                <a:ea typeface="ＭＳ Ｐゴシック" panose="020B0600070205080204" pitchFamily="34" charset="-128"/>
                <a:cs typeface="Times New Roman" panose="02020603050405020304" pitchFamily="18" charset="0"/>
              </a:rPr>
              <a:t>  </a:t>
            </a:r>
          </a:p>
          <a:p>
            <a:pPr algn="ctr" eaLnBrk="1" hangingPunct="1">
              <a:buFont typeface="Wingdings 3" panose="05040102010807070707" pitchFamily="18" charset="2"/>
              <a:buNone/>
            </a:pP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algn="ctr" eaLnBrk="1" hangingPunct="1">
              <a:buFont typeface="Wingdings 3" panose="05040102010807070707" pitchFamily="18" charset="2"/>
              <a:buNone/>
            </a:pPr>
            <a:r>
              <a:rPr lang="en-US" altLang="en-US" sz="3600" dirty="0">
                <a:latin typeface="Times New Roman" panose="02020603050405020304" pitchFamily="18" charset="0"/>
                <a:ea typeface="ＭＳ Ｐゴシック" panose="020B0600070205080204" pitchFamily="34" charset="-128"/>
                <a:cs typeface="Times New Roman" panose="02020603050405020304" pitchFamily="18" charset="0"/>
              </a:rPr>
              <a:t>Understanding and Navigating</a:t>
            </a:r>
          </a:p>
          <a:p>
            <a:pPr algn="ctr" eaLnBrk="1" hangingPunct="1">
              <a:buFont typeface="Wingdings 3" panose="05040102010807070707" pitchFamily="18" charset="2"/>
              <a:buNone/>
            </a:pPr>
            <a:r>
              <a:rPr lang="en-US" altLang="en-US" sz="3600" dirty="0">
                <a:latin typeface="Times New Roman" panose="02020603050405020304" pitchFamily="18" charset="0"/>
                <a:ea typeface="ＭＳ Ｐゴシック" panose="020B0600070205080204" pitchFamily="34" charset="-128"/>
                <a:cs typeface="Times New Roman" panose="02020603050405020304" pitchFamily="18" charset="0"/>
              </a:rPr>
              <a:t>The Criminal Justice System</a:t>
            </a:r>
          </a:p>
        </p:txBody>
      </p:sp>
      <p:sp>
        <p:nvSpPr>
          <p:cNvPr id="7171" name="Text Box 8">
            <a:extLst>
              <a:ext uri="{FF2B5EF4-FFF2-40B4-BE49-F238E27FC236}">
                <a16:creationId xmlns:a16="http://schemas.microsoft.com/office/drawing/2014/main" id="{6A782A52-CE37-1B47-03F9-94683F92905D}"/>
              </a:ext>
            </a:extLst>
          </p:cNvPr>
          <p:cNvSpPr txBox="1">
            <a:spLocks noChangeArrowheads="1"/>
          </p:cNvSpPr>
          <p:nvPr/>
        </p:nvSpPr>
        <p:spPr bwMode="auto">
          <a:xfrm>
            <a:off x="6096000" y="5575300"/>
            <a:ext cx="314801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ＭＳ Ｐゴシック"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ＭＳ Ｐゴシック"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ＭＳ Ｐゴシック"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9pPr>
          </a:lstStyle>
          <a:p>
            <a:pPr algn="r" eaLnBrk="1" hangingPunct="1">
              <a:spcBef>
                <a:spcPct val="0"/>
              </a:spcBef>
              <a:buClrTx/>
              <a:buSzTx/>
              <a:buFontTx/>
              <a:buNone/>
            </a:pPr>
            <a:r>
              <a:rPr lang="en-US" altLang="en-US" sz="1400" i="1" dirty="0">
                <a:latin typeface="Times New Roman" panose="02020603050405020304" pitchFamily="18" charset="0"/>
                <a:cs typeface="Times New Roman" panose="02020603050405020304" pitchFamily="18" charset="0"/>
              </a:rPr>
              <a:t>Robert Ward, Attorney</a:t>
            </a:r>
          </a:p>
          <a:p>
            <a:pPr algn="r" eaLnBrk="1" hangingPunct="1">
              <a:spcBef>
                <a:spcPct val="0"/>
              </a:spcBef>
              <a:buClrTx/>
              <a:buSzTx/>
              <a:buFontTx/>
              <a:buNone/>
            </a:pPr>
            <a:r>
              <a:rPr lang="en-US" altLang="en-US" sz="1400" i="1" dirty="0">
                <a:latin typeface="Times New Roman" panose="02020603050405020304" pitchFamily="18" charset="0"/>
                <a:cs typeface="Times New Roman" panose="02020603050405020304" pitchFamily="18" charset="0"/>
              </a:rPr>
              <a:t> Kristin Parker, Paralegal</a:t>
            </a:r>
          </a:p>
          <a:p>
            <a:pPr algn="r" eaLnBrk="1" hangingPunct="1">
              <a:spcBef>
                <a:spcPct val="0"/>
              </a:spcBef>
              <a:buClrTx/>
              <a:buSzTx/>
              <a:buFontTx/>
              <a:buNone/>
            </a:pPr>
            <a:r>
              <a:rPr lang="en-US" altLang="en-US" sz="1400" i="1" dirty="0">
                <a:latin typeface="Times New Roman" panose="02020603050405020304" pitchFamily="18" charset="0"/>
                <a:cs typeface="Times New Roman" panose="02020603050405020304" pitchFamily="18" charset="0"/>
              </a:rPr>
              <a:t>Public Defender’s Office</a:t>
            </a:r>
          </a:p>
          <a:p>
            <a:pPr algn="r" eaLnBrk="1" hangingPunct="1">
              <a:spcBef>
                <a:spcPct val="0"/>
              </a:spcBef>
              <a:buClrTx/>
              <a:buSzTx/>
              <a:buFontTx/>
              <a:buNone/>
            </a:pPr>
            <a:r>
              <a:rPr lang="en-US" altLang="en-US" sz="1400" i="1" dirty="0">
                <a:latin typeface="Times New Roman" panose="02020603050405020304" pitchFamily="18" charset="0"/>
                <a:cs typeface="Times New Roman" panose="02020603050405020304" pitchFamily="18" charset="0"/>
              </a:rPr>
              <a:t>Charlotte, NC</a:t>
            </a:r>
          </a:p>
          <a:p>
            <a:pPr algn="r" eaLnBrk="1" hangingPunct="1">
              <a:spcBef>
                <a:spcPct val="0"/>
              </a:spcBef>
              <a:buClrTx/>
              <a:buSzTx/>
              <a:buFontTx/>
              <a:buNone/>
            </a:pPr>
            <a:r>
              <a:rPr lang="en-US" altLang="en-US" sz="1400" i="1" dirty="0">
                <a:latin typeface="Times New Roman" panose="02020603050405020304" pitchFamily="18" charset="0"/>
                <a:cs typeface="Times New Roman" panose="02020603050405020304" pitchFamily="18" charset="0"/>
              </a:rPr>
              <a:t> </a:t>
            </a:r>
          </a:p>
        </p:txBody>
      </p:sp>
      <p:sp>
        <p:nvSpPr>
          <p:cNvPr id="7172" name="TextBox 3">
            <a:extLst>
              <a:ext uri="{FF2B5EF4-FFF2-40B4-BE49-F238E27FC236}">
                <a16:creationId xmlns:a16="http://schemas.microsoft.com/office/drawing/2014/main" id="{96140AED-BAFD-0B30-DCA6-CC8236AB2708}"/>
              </a:ext>
            </a:extLst>
          </p:cNvPr>
          <p:cNvSpPr txBox="1">
            <a:spLocks noChangeArrowheads="1"/>
          </p:cNvSpPr>
          <p:nvPr/>
        </p:nvSpPr>
        <p:spPr bwMode="auto">
          <a:xfrm>
            <a:off x="2315369" y="3544771"/>
            <a:ext cx="58023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ＭＳ Ｐゴシック"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ＭＳ Ｐゴシック"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ＭＳ Ｐゴシック"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2000" i="1" dirty="0">
                <a:latin typeface="Times New Roman" panose="02020603050405020304" pitchFamily="18" charset="0"/>
                <a:cs typeface="Times New Roman" panose="02020603050405020304" pitchFamily="18" charset="0"/>
              </a:rPr>
              <a:t> Presentation for Guardianship Conference</a:t>
            </a:r>
          </a:p>
          <a:p>
            <a:pPr algn="ctr" eaLnBrk="1" hangingPunct="1">
              <a:spcBef>
                <a:spcPct val="0"/>
              </a:spcBef>
              <a:buClrTx/>
              <a:buSzTx/>
              <a:buFontTx/>
              <a:buNone/>
            </a:pPr>
            <a:r>
              <a:rPr lang="en-US" altLang="en-US" sz="2000" i="1" dirty="0">
                <a:latin typeface="Times New Roman" panose="02020603050405020304" pitchFamily="18" charset="0"/>
                <a:cs typeface="Times New Roman" panose="02020603050405020304" pitchFamily="18" charset="0"/>
              </a:rPr>
              <a:t>Carolina Beach</a:t>
            </a:r>
          </a:p>
          <a:p>
            <a:pPr algn="ctr" eaLnBrk="1" hangingPunct="1">
              <a:spcBef>
                <a:spcPct val="0"/>
              </a:spcBef>
              <a:buClrTx/>
              <a:buSzTx/>
              <a:buFontTx/>
              <a:buNone/>
            </a:pPr>
            <a:r>
              <a:rPr lang="en-US" altLang="en-US" sz="2000" i="1" dirty="0">
                <a:latin typeface="Times New Roman" panose="02020603050405020304" pitchFamily="18" charset="0"/>
                <a:cs typeface="Times New Roman" panose="02020603050405020304" pitchFamily="18" charset="0"/>
              </a:rPr>
              <a:t>4 May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0A734E0-D741-0708-7F62-B9499ECAE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572" y="480108"/>
            <a:ext cx="5556978" cy="58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94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2538A4-8877-2DCD-54D5-C6F779F32F76}"/>
              </a:ext>
            </a:extLst>
          </p:cNvPr>
          <p:cNvSpPr txBox="1"/>
          <p:nvPr/>
        </p:nvSpPr>
        <p:spPr>
          <a:xfrm>
            <a:off x="660400" y="685800"/>
            <a:ext cx="9702800" cy="4650056"/>
          </a:xfrm>
          <a:prstGeom prst="rect">
            <a:avLst/>
          </a:prstGeom>
          <a:noFill/>
        </p:spPr>
        <p:txBody>
          <a:bodyPr wrap="square" rtlCol="0">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Aggravating Factors for Sentencing – North Carolina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15A-1340.16:</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 Aggravating Factors. – The following are aggravating factors: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The defendant induced others to participate in the commission of the offense or occupied a position of leadership or dominance of other participants.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The defendant joined with more than one other person in committing the offense and was not charged with committing a conspiracy.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 The offense was committed for the benefit of, or at the direction of, any criminal gang as defined by G.S. 14-50.16A(1), with the specific intent to promote, further, or assist in any criminal conduct by gang members, and the defendant was not charged with committing a conspiracy.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The offense was committed for the purpose of avoiding or preventing a lawful arrest or effecting an escape from custody.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The defendant was hired or paid to commit the offense. </a:t>
            </a:r>
          </a:p>
        </p:txBody>
      </p:sp>
    </p:spTree>
    <p:extLst>
      <p:ext uri="{BB962C8B-B14F-4D97-AF65-F5344CB8AC3E}">
        <p14:creationId xmlns:p14="http://schemas.microsoft.com/office/powerpoint/2010/main" val="56463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67E631-E01B-1E3A-F198-811E7389F32B}"/>
              </a:ext>
            </a:extLst>
          </p:cNvPr>
          <p:cNvSpPr txBox="1"/>
          <p:nvPr/>
        </p:nvSpPr>
        <p:spPr>
          <a:xfrm>
            <a:off x="876300" y="927100"/>
            <a:ext cx="9474200" cy="4935005"/>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The offense was committed to disrupt or hinder the lawful exercise of any governmental function or the enforcement of laws.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 The offense was committed against or proximately caused serious injury to a present or former law enforcement officer, employee of the Department of Public Safety or the Department of Adult Correction, jailer, fireman, emergency medical technician, ambulance attendant, social worker, justice or judge, clerk or assistant or deputy clerk of court, magistrate, prosecutor, juror, or witness against the defendant, while engaged in the performance of that person's official duties or because of the exercise of that person's official duties.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(6a) The offense was committed against or proximately caused serious harm as defined in G.S. 14-163.1 or death to a law enforcement agency animal, an assistance animal, or a search and rescue animal as defined in G.S. 14-163.1, while engaged in the performance of the animal's official duties.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 The offense was especially heinous, atrocious, or cruel.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 The defendant knowingly created a great risk of death to more than one person by means of a weapon or device which would normally be hazardous to the lives of more than one person. G.S. 15A-1340.16 Page 3 </a:t>
            </a:r>
          </a:p>
        </p:txBody>
      </p:sp>
    </p:spTree>
    <p:extLst>
      <p:ext uri="{BB962C8B-B14F-4D97-AF65-F5344CB8AC3E}">
        <p14:creationId xmlns:p14="http://schemas.microsoft.com/office/powerpoint/2010/main" val="63515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CAA683-3048-303C-854C-479530D43AEE}"/>
              </a:ext>
            </a:extLst>
          </p:cNvPr>
          <p:cNvSpPr txBox="1"/>
          <p:nvPr/>
        </p:nvSpPr>
        <p:spPr>
          <a:xfrm>
            <a:off x="698500" y="841490"/>
            <a:ext cx="9652000" cy="5539145"/>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 The defendant held public elected or appointed office or public employment at the time of the offense and the offense directly related to the conduct of the office or employment.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(9a) The defendant is a firefighter or rescue squad worker, and the offense is directly related to service as a firefighter or rescue squad worker.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 The defendant was armed with or used a deadly weapon at the time of the crime.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 The victim was very young, or very old, or mentally or physically infirm, or handicapped.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(12) The defendant committed the offense while on pretrial release on another charge.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(12a) The defendant has, during the 10-year period prior to the commission of the offense for which the defendant is being sentenced, been found by a court of this State to be in willful violation of the conditions of probation imposed pursuant to a suspended sentence or been found by the Post-Release Supervision and Parole Commission to be in willful violation of a condition of parole or post-release supervision imposed pursuant to release from incarceration.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(13) The defendant involved a person under the age of 16 in the commission of the crime.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(13a) The defendant committed an offense and knew or reasonably should have known that a person under the age of 18 who was not involved in the commission of the offense was in a position to see or hear the offense. </a:t>
            </a:r>
          </a:p>
        </p:txBody>
      </p:sp>
    </p:spTree>
    <p:extLst>
      <p:ext uri="{BB962C8B-B14F-4D97-AF65-F5344CB8AC3E}">
        <p14:creationId xmlns:p14="http://schemas.microsoft.com/office/powerpoint/2010/main" val="411126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795F73-3F42-3AF8-5925-BA53E9D9CB6A}"/>
              </a:ext>
            </a:extLst>
          </p:cNvPr>
          <p:cNvSpPr txBox="1"/>
          <p:nvPr/>
        </p:nvSpPr>
        <p:spPr>
          <a:xfrm>
            <a:off x="876300" y="825500"/>
            <a:ext cx="8788400" cy="4444871"/>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(14) The offense involved an attempted or actual taking of property of great monetary value or damage causing great monetary loss, or the offense involved an unusually large quantity of contraband.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 The defendant took advantage of a position of trust or confidence, including a domestic relationship, to commit the offense.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(16) The offense involved the sale or delivery of a controlled substance to a minor.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(16a) The offense is the manufacture of methamphetamine and was committed where a person under the age of 18 lives, was present, or was otherwise endangered by exposure to the drug, its ingredients, its by-products, or its waste.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(16b) The offense is the manufacture of methamphetamine and was committed in a dwelling that is one of four or more contiguous dwellings.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(17) The offense for which the defendant stands convicted was committed against a victim because of the victim's race, color, religion, nationality, or country of origin. </a:t>
            </a:r>
          </a:p>
        </p:txBody>
      </p:sp>
    </p:spTree>
    <p:extLst>
      <p:ext uri="{BB962C8B-B14F-4D97-AF65-F5344CB8AC3E}">
        <p14:creationId xmlns:p14="http://schemas.microsoft.com/office/powerpoint/2010/main" val="286125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73874-37FF-536C-594E-008FCC54242B}"/>
              </a:ext>
            </a:extLst>
          </p:cNvPr>
          <p:cNvSpPr txBox="1"/>
          <p:nvPr/>
        </p:nvSpPr>
        <p:spPr>
          <a:xfrm>
            <a:off x="1155700" y="1079500"/>
            <a:ext cx="8483600" cy="355578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(18) The defendant does not support the defendant's family.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(18a) The defendant has previously been adjudicated delinquent for an offense that would be a Class A, B1, B2, C, D, or E felony if committed by an adult.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(19) The serious injury inflicted upon the victim is permanent and debilitating.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(19a) The offense is a violation of G.S. 14-43.11 (human trafficking), G.S. 14-43.12 (involuntary servitude), or G.S. 14-43.13 (sexual servitude) and involved multiple victims.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(19b) The offense is a violation of G.S. 14-43.11 (human trafficking), G.S. 14-43.12 (involuntary servitude), or G.S. 14-43.13 (sexual servitude), and the victim suffered serious injury as a result of the offense.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 Any other aggravating factor reasonably related to the purposes of sentencing.</a:t>
            </a:r>
          </a:p>
        </p:txBody>
      </p:sp>
    </p:spTree>
    <p:extLst>
      <p:ext uri="{BB962C8B-B14F-4D97-AF65-F5344CB8AC3E}">
        <p14:creationId xmlns:p14="http://schemas.microsoft.com/office/powerpoint/2010/main" val="147495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D4B178-7ABC-7816-3963-6344762F8CFC}"/>
              </a:ext>
            </a:extLst>
          </p:cNvPr>
          <p:cNvSpPr txBox="1"/>
          <p:nvPr/>
        </p:nvSpPr>
        <p:spPr>
          <a:xfrm>
            <a:off x="1066800" y="774214"/>
            <a:ext cx="8737600" cy="5641737"/>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Mitigating Factors – Structured Sentencing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 Mitigating Factors. – The following are mitigating factors: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The defendant committed the offense under duress, coercion, threat, or compulsion that was insufficient to constitute a defense but significantly reduced the defendant's culpability.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The defendant was a passive participant or played a minor role in the commission of the offense.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(3) The defendant was suffering from a mental or physical condition that was insufficient to constitute a defense but significantly reduced the defendant's culpability for the offense.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The defendant's age, immaturity, or limited mental capacity at the time of commission of the offense significantly reduced the defendant's culpability for the offense.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The defendant has made substantial or full restitution to the victim.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 The victim was more than 16 years of age and was a voluntary participant in the defendant's conduct or consented to it.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 The defendant aided in the apprehension of another felon or testified truthfully on behalf of the prosecution in another prosecution of a felony. </a:t>
            </a:r>
          </a:p>
        </p:txBody>
      </p:sp>
    </p:spTree>
    <p:extLst>
      <p:ext uri="{BB962C8B-B14F-4D97-AF65-F5344CB8AC3E}">
        <p14:creationId xmlns:p14="http://schemas.microsoft.com/office/powerpoint/2010/main" val="2552620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FDF720-9EE9-B289-13A8-3DB7215C4CA2}"/>
              </a:ext>
            </a:extLst>
          </p:cNvPr>
          <p:cNvSpPr txBox="1"/>
          <p:nvPr/>
        </p:nvSpPr>
        <p:spPr>
          <a:xfrm>
            <a:off x="1422400" y="807609"/>
            <a:ext cx="8242300" cy="524278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 The defendant acted under strong provocation, or the relationship between the defendant and the victim was otherwise extenuating.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 The defendant could not reasonably foresee that the defendant's conduct would cause or threaten serious bodily harm or fear, or the defendant exercised caution to avoid such consequences.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 The defendant reasonably believed that the defendant's conduct was legal.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 Prior to arrest or at an early stage of the criminal process, the defendant voluntarily acknowledged wrongdoing in connection with the offense to a law enforcement officer.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(12) The defendant has been a person of good character or has had a good reputation in the community in which the defendant lives.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(13) The defendant is a minor and has reliable supervision available.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(14) The defendant has been honorably discharged from the Armed Forces of the United States.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 The defendant has accepted responsibility for the defendant's criminal conduct. </a:t>
            </a:r>
          </a:p>
        </p:txBody>
      </p:sp>
    </p:spTree>
    <p:extLst>
      <p:ext uri="{BB962C8B-B14F-4D97-AF65-F5344CB8AC3E}">
        <p14:creationId xmlns:p14="http://schemas.microsoft.com/office/powerpoint/2010/main" val="630331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54CAFF-F56B-3A6F-119F-45542E426528}"/>
              </a:ext>
            </a:extLst>
          </p:cNvPr>
          <p:cNvSpPr txBox="1"/>
          <p:nvPr/>
        </p:nvSpPr>
        <p:spPr>
          <a:xfrm>
            <a:off x="1346200" y="1028765"/>
            <a:ext cx="8267700" cy="3852145"/>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(16) The defendant has entered and is currently involved in or has successfully completed either (i) a drug treatment program, (ii) an alcohol treatment program, or (iii) a mental, behavioral, or medical health-related treatment program, subsequent to arrest and prior to trial.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(17) The defendant supports the defendant's family.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(18) The defendant has a support system in the community.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(19) The defendant has a positive employment history or is gainfully employed. G.S. 15A-1340.16 Page 5</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 The defendant has a good treatment prognosis, and a workable treatment plan is available.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(21) Any other mitigating factor reasonably related to the purposes of sentences.</a:t>
            </a:r>
          </a:p>
        </p:txBody>
      </p:sp>
    </p:spTree>
    <p:extLst>
      <p:ext uri="{BB962C8B-B14F-4D97-AF65-F5344CB8AC3E}">
        <p14:creationId xmlns:p14="http://schemas.microsoft.com/office/powerpoint/2010/main" val="4003815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2185.JPG"/>
          <p:cNvPicPr>
            <a:picLocks noChangeAspect="1"/>
          </p:cNvPicPr>
          <p:nvPr/>
        </p:nvPicPr>
        <p:blipFill>
          <a:blip r:embed="rId3" cstate="print"/>
          <a:stretch>
            <a:fillRect/>
          </a:stretch>
        </p:blipFill>
        <p:spPr>
          <a:xfrm>
            <a:off x="1711233" y="2886238"/>
            <a:ext cx="6663422" cy="3387888"/>
          </a:xfrm>
          <a:prstGeom prst="rect">
            <a:avLst/>
          </a:prstGeom>
        </p:spPr>
      </p:pic>
      <p:sp>
        <p:nvSpPr>
          <p:cNvPr id="9" name="TextBox 8"/>
          <p:cNvSpPr txBox="1"/>
          <p:nvPr/>
        </p:nvSpPr>
        <p:spPr>
          <a:xfrm>
            <a:off x="790430" y="393248"/>
            <a:ext cx="8386353" cy="2492990"/>
          </a:xfrm>
          <a:prstGeom prst="rect">
            <a:avLst/>
          </a:prstGeom>
          <a:noFill/>
        </p:spPr>
        <p:txBody>
          <a:bodyPr wrap="square" rtlCol="0">
            <a:spAutoFit/>
          </a:bodyPr>
          <a:lstStyle/>
          <a:p>
            <a:pPr algn="ctr"/>
            <a:r>
              <a:rPr lang="en-US" sz="2400" i="1" dirty="0">
                <a:latin typeface="Arial"/>
                <a:cs typeface="Arial"/>
              </a:rPr>
              <a:t>“Facts are Stubborn Things”</a:t>
            </a:r>
          </a:p>
          <a:p>
            <a:pPr algn="ctr"/>
            <a:r>
              <a:rPr lang="en-US" sz="1600" i="1" dirty="0">
                <a:latin typeface="Arial"/>
                <a:cs typeface="Arial"/>
              </a:rPr>
              <a:t>John Adams, Lawyer and 2</a:t>
            </a:r>
            <a:r>
              <a:rPr lang="en-US" sz="1600" i="1" baseline="30000" dirty="0">
                <a:latin typeface="Arial"/>
                <a:cs typeface="Arial"/>
              </a:rPr>
              <a:t>nd</a:t>
            </a:r>
            <a:r>
              <a:rPr lang="en-US" sz="1600" i="1" dirty="0">
                <a:latin typeface="Arial"/>
                <a:cs typeface="Arial"/>
              </a:rPr>
              <a:t> U.S. President </a:t>
            </a:r>
          </a:p>
          <a:p>
            <a:pPr algn="ctr"/>
            <a:endParaRPr lang="en-US" sz="1600" dirty="0"/>
          </a:p>
          <a:p>
            <a:r>
              <a:rPr lang="en-US" sz="2000" i="1" dirty="0">
                <a:latin typeface="Times New Roman" pitchFamily="18" charset="0"/>
                <a:cs typeface="Times New Roman" pitchFamily="18" charset="0"/>
              </a:rPr>
              <a:t>The current reality right now is that like it or not, one “stubborn fact” is that we are all essentially </a:t>
            </a:r>
            <a:r>
              <a:rPr lang="en-US" sz="2000" i="1" dirty="0">
                <a:highlight>
                  <a:srgbClr val="FFFF00"/>
                </a:highlight>
                <a:latin typeface="Times New Roman" pitchFamily="18" charset="0"/>
                <a:cs typeface="Times New Roman" pitchFamily="18" charset="0"/>
              </a:rPr>
              <a:t>mental health care first responders </a:t>
            </a:r>
            <a:r>
              <a:rPr lang="en-US" sz="2000" i="1" dirty="0">
                <a:latin typeface="Times New Roman" pitchFamily="18" charset="0"/>
                <a:cs typeface="Times New Roman" pitchFamily="18" charset="0"/>
              </a:rPr>
              <a:t>and </a:t>
            </a:r>
            <a:r>
              <a:rPr lang="en-US" sz="2000" i="1" dirty="0">
                <a:highlight>
                  <a:srgbClr val="FFFF00"/>
                </a:highlight>
                <a:latin typeface="Times New Roman" pitchFamily="18" charset="0"/>
                <a:cs typeface="Times New Roman" pitchFamily="18" charset="0"/>
              </a:rPr>
              <a:t>long term community support providers</a:t>
            </a:r>
            <a:r>
              <a:rPr lang="en-US" sz="2000" i="1" dirty="0">
                <a:latin typeface="Times New Roman" pitchFamily="18" charset="0"/>
                <a:cs typeface="Times New Roman" pitchFamily="18" charset="0"/>
              </a:rPr>
              <a:t> without truly realizing it, and without reasonably comprehensive adequate training, or support - with these results:</a:t>
            </a:r>
          </a:p>
          <a:p>
            <a:endParaRPr lang="en-US" sz="2000" i="1" dirty="0">
              <a:latin typeface="Arial"/>
              <a:cs typeface="Arial"/>
            </a:endParaRPr>
          </a:p>
        </p:txBody>
      </p:sp>
    </p:spTree>
    <p:extLst>
      <p:ext uri="{BB962C8B-B14F-4D97-AF65-F5344CB8AC3E}">
        <p14:creationId xmlns:p14="http://schemas.microsoft.com/office/powerpoint/2010/main" val="408392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985D99-E3AA-5C3E-CAD9-FB57B79497BD}"/>
              </a:ext>
            </a:extLst>
          </p:cNvPr>
          <p:cNvSpPr/>
          <p:nvPr/>
        </p:nvSpPr>
        <p:spPr>
          <a:xfrm>
            <a:off x="1194980" y="305664"/>
            <a:ext cx="8024813" cy="5970865"/>
          </a:xfrm>
          <a:prstGeom prst="rect">
            <a:avLst/>
          </a:prstGeom>
        </p:spPr>
        <p:txBody>
          <a:bodyPr>
            <a:spAutoFit/>
          </a:bodyPr>
          <a:lstStyle/>
          <a:p>
            <a:pPr>
              <a:defRPr/>
            </a:pPr>
            <a:r>
              <a:rPr lang="en-US" sz="2400" b="1" i="1" dirty="0">
                <a:latin typeface="Times New Roman" panose="02020603050405020304" pitchFamily="18" charset="0"/>
                <a:ea typeface="Times New Roman" panose="02020603050405020304" pitchFamily="18" charset="0"/>
              </a:rPr>
              <a:t>Realities for all of us – in our communities and in our homes:</a:t>
            </a:r>
          </a:p>
          <a:p>
            <a:pPr>
              <a:defRPr/>
            </a:pPr>
            <a:endParaRPr lang="en-US" dirty="0">
              <a:latin typeface="Times New Roman" panose="02020603050405020304" pitchFamily="18" charset="0"/>
              <a:ea typeface="Times New Roman" panose="02020603050405020304" pitchFamily="18" charset="0"/>
            </a:endParaRPr>
          </a:p>
          <a:p>
            <a:pPr marL="1028700" indent="-342900">
              <a:buFontTx/>
              <a:buAutoNum type="arabicPeriod"/>
              <a:tabLst>
                <a:tab pos="685800" algn="l"/>
              </a:tabLst>
              <a:defRPr/>
            </a:pPr>
            <a:r>
              <a:rPr lang="en-US" sz="2000" i="1" dirty="0">
                <a:latin typeface="Times New Roman" panose="02020603050405020304" pitchFamily="18" charset="0"/>
                <a:ea typeface="Times New Roman" panose="02020603050405020304" pitchFamily="18" charset="0"/>
              </a:rPr>
              <a:t>A significant number of people are suffering from aging, grief, loss, mental illnesses, addiction, learning disabilities, and other significant visible and invisible disabilities requiring substitutional decision making and guardianships;</a:t>
            </a:r>
          </a:p>
          <a:p>
            <a:pPr marL="685800">
              <a:tabLst>
                <a:tab pos="685800" algn="l"/>
              </a:tabLst>
              <a:defRPr/>
            </a:pPr>
            <a:endParaRPr lang="en-US" sz="2000" dirty="0">
              <a:latin typeface="Times New Roman" panose="02020603050405020304" pitchFamily="18" charset="0"/>
              <a:ea typeface="Times New Roman" panose="02020603050405020304" pitchFamily="18" charset="0"/>
            </a:endParaRPr>
          </a:p>
          <a:p>
            <a:pPr marL="1028700" indent="-342900">
              <a:buFontTx/>
              <a:buAutoNum type="arabicPeriod" startAt="2"/>
              <a:tabLst>
                <a:tab pos="685800" algn="l"/>
              </a:tabLst>
              <a:defRPr/>
            </a:pPr>
            <a:r>
              <a:rPr lang="en-US" sz="2000" i="1" dirty="0">
                <a:latin typeface="Times New Roman" panose="02020603050405020304" pitchFamily="18" charset="0"/>
                <a:ea typeface="Times New Roman" panose="02020603050405020304" pitchFamily="18" charset="0"/>
              </a:rPr>
              <a:t>COVID and the economic malaise contribute to an increase in requests for aid from churches, government and private sector agencies, etc.;</a:t>
            </a:r>
          </a:p>
          <a:p>
            <a:pPr marL="685800">
              <a:tabLst>
                <a:tab pos="685800" algn="l"/>
              </a:tabLst>
              <a:defRPr/>
            </a:pPr>
            <a:endParaRPr lang="en-US" sz="2000" dirty="0">
              <a:latin typeface="Times New Roman" panose="02020603050405020304" pitchFamily="18" charset="0"/>
              <a:ea typeface="Times New Roman" panose="02020603050405020304" pitchFamily="18" charset="0"/>
            </a:endParaRPr>
          </a:p>
          <a:p>
            <a:pPr marL="1028700" indent="-342900">
              <a:buFontTx/>
              <a:buAutoNum type="arabicPeriod" startAt="3"/>
              <a:tabLst>
                <a:tab pos="685800" algn="l"/>
              </a:tabLst>
              <a:defRPr/>
            </a:pPr>
            <a:r>
              <a:rPr lang="en-US" sz="2000" i="1" dirty="0">
                <a:latin typeface="Times New Roman" panose="02020603050405020304" pitchFamily="18" charset="0"/>
                <a:ea typeface="Times New Roman" panose="02020603050405020304" pitchFamily="18" charset="0"/>
              </a:rPr>
              <a:t>Designing, implementing and maintaining a more disciplined self/family management approach can be problematic and draining;</a:t>
            </a:r>
          </a:p>
          <a:p>
            <a:pPr marL="1028700" indent="-342900">
              <a:buFontTx/>
              <a:buAutoNum type="arabicPeriod" startAt="3"/>
              <a:tabLst>
                <a:tab pos="685800" algn="l"/>
              </a:tabLst>
              <a:defRPr/>
            </a:pPr>
            <a:endParaRPr lang="en-US" sz="2000" i="1" dirty="0">
              <a:latin typeface="Times New Roman" panose="02020603050405020304" pitchFamily="18" charset="0"/>
              <a:ea typeface="Times New Roman" panose="02020603050405020304" pitchFamily="18" charset="0"/>
            </a:endParaRPr>
          </a:p>
          <a:p>
            <a:pPr marL="1028700" indent="-342900">
              <a:buFontTx/>
              <a:buAutoNum type="arabicPeriod" startAt="3"/>
              <a:tabLst>
                <a:tab pos="685800" algn="l"/>
              </a:tabLst>
              <a:defRPr/>
            </a:pPr>
            <a:r>
              <a:rPr lang="en-US" sz="2000" i="1" dirty="0">
                <a:latin typeface="Times New Roman" panose="02020603050405020304" pitchFamily="18" charset="0"/>
                <a:ea typeface="Times New Roman" panose="02020603050405020304" pitchFamily="18" charset="0"/>
              </a:rPr>
              <a:t>These personal and familial crisis – acute or chronic - account for much pain, suffering, and use of resources (e.g., time, energy, goods, services, finances), and can involve the criminal justice system</a:t>
            </a:r>
            <a:endParaRPr lang="en-US" sz="20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842C55-D7F5-5C02-6C2A-D1EEC4FD2C0C}"/>
              </a:ext>
            </a:extLst>
          </p:cNvPr>
          <p:cNvSpPr>
            <a:spLocks noGrp="1"/>
          </p:cNvSpPr>
          <p:nvPr>
            <p:ph type="subTitle" idx="1"/>
          </p:nvPr>
        </p:nvSpPr>
        <p:spPr>
          <a:xfrm>
            <a:off x="730250" y="374508"/>
            <a:ext cx="8820150" cy="2444892"/>
          </a:xfrm>
        </p:spPr>
        <p:txBody>
          <a:bodyPr>
            <a:normAutofit fontScale="92500" lnSpcReduction="10000"/>
          </a:bodyPr>
          <a:lstStyle/>
          <a:p>
            <a:pPr algn="ctr"/>
            <a:r>
              <a:rPr lang="en-US" altLang="en-US" sz="2600" dirty="0">
                <a:solidFill>
                  <a:schemeClr val="tx1">
                    <a:lumMod val="65000"/>
                    <a:lumOff val="35000"/>
                  </a:schemeClr>
                </a:solidFill>
              </a:rPr>
              <a:t>How Do We Frame the Story of the People and the Situation?</a:t>
            </a:r>
            <a:endParaRPr lang="en-US" altLang="en-US" sz="2600" dirty="0">
              <a:solidFill>
                <a:schemeClr val="tx1">
                  <a:lumMod val="65000"/>
                  <a:lumOff val="35000"/>
                </a:schemeClr>
              </a:solidFill>
              <a:latin typeface="+mn-lt"/>
            </a:endParaRPr>
          </a:p>
          <a:p>
            <a:pPr algn="just"/>
            <a:r>
              <a:rPr lang="en-US" altLang="en-US" sz="2400" dirty="0">
                <a:solidFill>
                  <a:schemeClr val="tx1">
                    <a:lumMod val="65000"/>
                    <a:lumOff val="35000"/>
                  </a:schemeClr>
                </a:solidFill>
                <a:latin typeface="+mn-lt"/>
              </a:rPr>
              <a:t>Professionals and those involved in the criminal justice system face two basic approaches for case disposition – The first approach asks, “</a:t>
            </a:r>
            <a:r>
              <a:rPr lang="en-US" altLang="en-US" sz="2400" dirty="0">
                <a:solidFill>
                  <a:schemeClr val="tx1">
                    <a:lumMod val="65000"/>
                    <a:lumOff val="35000"/>
                  </a:schemeClr>
                </a:solidFill>
                <a:highlight>
                  <a:srgbClr val="FFFF00"/>
                </a:highlight>
                <a:latin typeface="+mn-lt"/>
              </a:rPr>
              <a:t>is this a bad person needing to be good</a:t>
            </a:r>
            <a:r>
              <a:rPr lang="en-US" altLang="en-US" sz="2400" dirty="0">
                <a:solidFill>
                  <a:schemeClr val="tx1">
                    <a:lumMod val="65000"/>
                    <a:lumOff val="35000"/>
                  </a:schemeClr>
                </a:solidFill>
                <a:latin typeface="+mn-lt"/>
              </a:rPr>
              <a:t>?” and the second asks,  “</a:t>
            </a:r>
            <a:r>
              <a:rPr lang="en-US" altLang="en-US" sz="2400" dirty="0">
                <a:solidFill>
                  <a:schemeClr val="tx1">
                    <a:lumMod val="65000"/>
                    <a:lumOff val="35000"/>
                  </a:schemeClr>
                </a:solidFill>
                <a:highlight>
                  <a:srgbClr val="FFFF00"/>
                </a:highlight>
                <a:latin typeface="+mn-lt"/>
              </a:rPr>
              <a:t>is this a sick person needing to get well</a:t>
            </a:r>
            <a:r>
              <a:rPr lang="en-US" altLang="en-US" sz="2400" dirty="0">
                <a:solidFill>
                  <a:schemeClr val="tx1">
                    <a:lumMod val="65000"/>
                    <a:lumOff val="35000"/>
                  </a:schemeClr>
                </a:solidFill>
                <a:latin typeface="+mn-lt"/>
              </a:rPr>
              <a:t>?”  If a defendant were you or someone you loved which question would you ask?  Which would you want the justice system to ask?  </a:t>
            </a:r>
          </a:p>
          <a:p>
            <a:endParaRPr lang="en-US" dirty="0"/>
          </a:p>
        </p:txBody>
      </p:sp>
      <p:pic>
        <p:nvPicPr>
          <p:cNvPr id="5" name="Picture 5" descr="bxp27130">
            <a:extLst>
              <a:ext uri="{FF2B5EF4-FFF2-40B4-BE49-F238E27FC236}">
                <a16:creationId xmlns:a16="http://schemas.microsoft.com/office/drawing/2014/main" id="{225061F4-8EE0-9306-D5C4-D861B03DA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985309"/>
            <a:ext cx="3657600" cy="367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97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51B7-5152-7A33-98AE-E21662D00C49}"/>
              </a:ext>
            </a:extLst>
          </p:cNvPr>
          <p:cNvSpPr>
            <a:spLocks noGrp="1"/>
          </p:cNvSpPr>
          <p:nvPr>
            <p:ph type="title"/>
          </p:nvPr>
        </p:nvSpPr>
        <p:spPr>
          <a:xfrm>
            <a:off x="537634" y="482600"/>
            <a:ext cx="8596668" cy="1320800"/>
          </a:xfrm>
        </p:spPr>
        <p:txBody>
          <a:bodyPr>
            <a:normAutofit/>
          </a:bodyPr>
          <a:lstStyle/>
          <a:p>
            <a:r>
              <a:rPr lang="en-US" sz="3200" dirty="0">
                <a:solidFill>
                  <a:schemeClr val="tx1"/>
                </a:solidFill>
                <a:latin typeface="+mn-lt"/>
              </a:rPr>
              <a:t>The Criminal Justice System – A limited and complex process</a:t>
            </a:r>
          </a:p>
        </p:txBody>
      </p:sp>
      <p:sp>
        <p:nvSpPr>
          <p:cNvPr id="3" name="Content Placeholder 2">
            <a:extLst>
              <a:ext uri="{FF2B5EF4-FFF2-40B4-BE49-F238E27FC236}">
                <a16:creationId xmlns:a16="http://schemas.microsoft.com/office/drawing/2014/main" id="{F934C7B2-0301-2D4C-AFA0-092E094A6D43}"/>
              </a:ext>
            </a:extLst>
          </p:cNvPr>
          <p:cNvSpPr>
            <a:spLocks noGrp="1"/>
          </p:cNvSpPr>
          <p:nvPr>
            <p:ph idx="1"/>
          </p:nvPr>
        </p:nvSpPr>
        <p:spPr>
          <a:xfrm>
            <a:off x="838200" y="1663700"/>
            <a:ext cx="9575800" cy="4513263"/>
          </a:xfrm>
        </p:spPr>
        <p:txBody>
          <a:bodyPr>
            <a:normAutofit lnSpcReduction="10000"/>
          </a:bodyPr>
          <a:lstStyle/>
          <a:p>
            <a:r>
              <a:rPr lang="en-US" dirty="0"/>
              <a:t>The primary focus is public safety and the crime control model, with rehabilitation running a distant second in priority and opportunities.</a:t>
            </a:r>
          </a:p>
          <a:p>
            <a:r>
              <a:rPr lang="en-US" dirty="0"/>
              <a:t>The justice system does have great success with certain limited programs, like treatment courts, but the volume of people coming through the system is overwhelming, and criminal records create greater barriers with housing, employment, education, transportation and medical care.</a:t>
            </a:r>
          </a:p>
          <a:p>
            <a:r>
              <a:rPr lang="en-US" dirty="0"/>
              <a:t>The justice system can be overly strict and overly lenient at the same time.</a:t>
            </a:r>
          </a:p>
          <a:p>
            <a:r>
              <a:rPr lang="en-US" dirty="0"/>
              <a:t>The lack of sympathy, awareness and understanding of mental health issues is widespread.</a:t>
            </a:r>
          </a:p>
          <a:p>
            <a:r>
              <a:rPr lang="en-US" dirty="0"/>
              <a:t>Those with information and a plan ahead of time are much better off than those without, and diversion or mitigation is much more likely for those who are prepared.</a:t>
            </a:r>
          </a:p>
          <a:p>
            <a:r>
              <a:rPr lang="en-US" dirty="0"/>
              <a:t>A psychiatric advance directive and health care power of attorney could help someone avoid arrest, conviction, greater punishment, or greater suffering while in the criminal or civil justice system</a:t>
            </a:r>
          </a:p>
          <a:p>
            <a:endParaRPr lang="en-US" dirty="0"/>
          </a:p>
        </p:txBody>
      </p:sp>
    </p:spTree>
    <p:extLst>
      <p:ext uri="{BB962C8B-B14F-4D97-AF65-F5344CB8AC3E}">
        <p14:creationId xmlns:p14="http://schemas.microsoft.com/office/powerpoint/2010/main" val="193830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3290-12E8-CE28-DAB6-C9395DE7FFDC}"/>
              </a:ext>
            </a:extLst>
          </p:cNvPr>
          <p:cNvSpPr>
            <a:spLocks noGrp="1"/>
          </p:cNvSpPr>
          <p:nvPr>
            <p:ph type="title"/>
          </p:nvPr>
        </p:nvSpPr>
        <p:spPr>
          <a:xfrm>
            <a:off x="446315" y="430439"/>
            <a:ext cx="10515600" cy="1325563"/>
          </a:xfrm>
        </p:spPr>
        <p:txBody>
          <a:bodyPr>
            <a:normAutofit/>
          </a:bodyPr>
          <a:lstStyle/>
          <a:p>
            <a:r>
              <a:rPr lang="en-US" sz="2800" dirty="0">
                <a:solidFill>
                  <a:schemeClr val="tx1"/>
                </a:solidFill>
                <a:latin typeface="Calibri" panose="020F0502020204030204" pitchFamily="34" charset="0"/>
                <a:cs typeface="Calibri" panose="020F0502020204030204" pitchFamily="34" charset="0"/>
              </a:rPr>
              <a:t>The Civil Commitment System – An Alternative to the Criminal Justice System</a:t>
            </a:r>
          </a:p>
        </p:txBody>
      </p:sp>
      <p:sp>
        <p:nvSpPr>
          <p:cNvPr id="3" name="Content Placeholder 2">
            <a:extLst>
              <a:ext uri="{FF2B5EF4-FFF2-40B4-BE49-F238E27FC236}">
                <a16:creationId xmlns:a16="http://schemas.microsoft.com/office/drawing/2014/main" id="{17928FAB-9E02-DEFF-F0E2-90A55322B605}"/>
              </a:ext>
            </a:extLst>
          </p:cNvPr>
          <p:cNvSpPr>
            <a:spLocks noGrp="1"/>
          </p:cNvSpPr>
          <p:nvPr>
            <p:ph idx="1"/>
          </p:nvPr>
        </p:nvSpPr>
        <p:spPr>
          <a:xfrm>
            <a:off x="446315" y="1502002"/>
            <a:ext cx="10515600" cy="4670426"/>
          </a:xfrm>
        </p:spPr>
        <p:txBody>
          <a:bodyPr>
            <a:normAutofit/>
          </a:bodyPr>
          <a:lstStyle/>
          <a:p>
            <a:r>
              <a:rPr lang="en-US" dirty="0"/>
              <a:t>It wasn’t designed for today’s reality.</a:t>
            </a:r>
          </a:p>
          <a:p>
            <a:r>
              <a:rPr lang="en-US" dirty="0"/>
              <a:t>Only those who’ve been through it a few times know how it does and does not work.</a:t>
            </a:r>
          </a:p>
          <a:p>
            <a:r>
              <a:rPr lang="en-US" dirty="0"/>
              <a:t>The two conditions for Commitment Orders are having an acute case of mental illness that results in being a danger to self, to others or to serious health deterioration.</a:t>
            </a:r>
          </a:p>
          <a:p>
            <a:r>
              <a:rPr lang="en-US" dirty="0"/>
              <a:t>The Judgments are the functional equivalent to a temporary health care power of attorney that allows a facility to lock the doors, transport and force medications on people.</a:t>
            </a:r>
          </a:p>
          <a:p>
            <a:r>
              <a:rPr lang="en-US" dirty="0"/>
              <a:t>Any outpatient treatment orders are only as good as the provider and jurisdiction that supports them.  In Mecklenburg County they’ve been marginally enforced at best.  The patients and families learn this rather quickly after the first commitment.</a:t>
            </a:r>
          </a:p>
          <a:p>
            <a:endParaRPr lang="en-US" dirty="0"/>
          </a:p>
        </p:txBody>
      </p:sp>
    </p:spTree>
    <p:extLst>
      <p:ext uri="{BB962C8B-B14F-4D97-AF65-F5344CB8AC3E}">
        <p14:creationId xmlns:p14="http://schemas.microsoft.com/office/powerpoint/2010/main" val="280530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A6238B-AE0F-BA57-B235-B5C4B4805534}"/>
              </a:ext>
            </a:extLst>
          </p:cNvPr>
          <p:cNvSpPr>
            <a:spLocks noGrp="1"/>
          </p:cNvSpPr>
          <p:nvPr>
            <p:ph idx="1"/>
          </p:nvPr>
        </p:nvSpPr>
        <p:spPr>
          <a:xfrm>
            <a:off x="889000" y="558801"/>
            <a:ext cx="9194800" cy="5499100"/>
          </a:xfrm>
        </p:spPr>
        <p:txBody>
          <a:bodyPr>
            <a:normAutofit lnSpcReduction="10000"/>
          </a:bodyPr>
          <a:lstStyle/>
          <a:p>
            <a:pPr marL="273050" marR="0" lvl="0" indent="-273050" algn="ctr" defTabSz="914400" rtl="0" eaLnBrk="1" fontAlgn="base" latinLnBrk="0" hangingPunct="1">
              <a:lnSpc>
                <a:spcPct val="100000"/>
              </a:lnSpc>
              <a:spcBef>
                <a:spcPct val="20000"/>
              </a:spcBef>
              <a:spcAft>
                <a:spcPct val="0"/>
              </a:spcAft>
              <a:buClr>
                <a:srgbClr val="0BD0D9"/>
              </a:buClr>
              <a:buSzPct val="95000"/>
              <a:buFont typeface="Wingdings 3" charset="2"/>
              <a:buNone/>
              <a:tabLst/>
              <a:defRPr/>
            </a:pPr>
            <a:r>
              <a:rPr kumimoji="0" lang="en-US" altLang="en-US" sz="2800" b="0" u="none" strike="noStrike" kern="1200" cap="none" spc="0" normalizeH="0" baseline="0" noProof="0" dirty="0">
                <a:ln>
                  <a:noFill/>
                </a:ln>
                <a:solidFill>
                  <a:schemeClr val="tx1"/>
                </a:solidFill>
                <a:effectLst/>
                <a:uLnTx/>
                <a:uFillTx/>
                <a:ea typeface="ＭＳ Ｐゴシック" charset="-128"/>
                <a:cs typeface="ＭＳ Ｐゴシック" pitchFamily="-101" charset="-128"/>
              </a:rPr>
              <a:t>At The Public Defender’s Office</a:t>
            </a:r>
          </a:p>
          <a:p>
            <a:pPr marL="273050" marR="0" lvl="0" indent="-273050" algn="l" defTabSz="914400" rtl="0" eaLnBrk="1" fontAlgn="base" latinLnBrk="0" hangingPunct="1">
              <a:lnSpc>
                <a:spcPct val="150000"/>
              </a:lnSpc>
              <a:spcBef>
                <a:spcPct val="20000"/>
              </a:spcBef>
              <a:spcAft>
                <a:spcPct val="0"/>
              </a:spcAft>
              <a:buClr>
                <a:srgbClr val="0BD0D9"/>
              </a:buClr>
              <a:buSzPct val="95000"/>
              <a:buFont typeface="Wingdings 3" charset="2"/>
              <a:buNone/>
              <a:tabLst/>
              <a:defRPr/>
            </a:pPr>
            <a:r>
              <a:rPr kumimoji="0" lang="en-US" altLang="en-US" sz="2400" b="0" u="none" strike="noStrike" kern="1200" cap="none" spc="0" normalizeH="0" baseline="0" noProof="0" dirty="0">
                <a:ln>
                  <a:noFill/>
                </a:ln>
                <a:solidFill>
                  <a:schemeClr val="tx1"/>
                </a:solidFill>
                <a:effectLst/>
                <a:uLnTx/>
                <a:uFillTx/>
                <a:ea typeface="ＭＳ Ｐゴシック" charset="-128"/>
                <a:cs typeface="ＭＳ Ｐゴシック" pitchFamily="-101" charset="-128"/>
              </a:rPr>
              <a:t>   </a:t>
            </a:r>
            <a:r>
              <a:rPr kumimoji="0" lang="en-US" altLang="en-US" sz="2400" b="0" strike="noStrike" kern="1200" cap="none" spc="0" normalizeH="0" baseline="0" noProof="0" dirty="0">
                <a:ln>
                  <a:noFill/>
                </a:ln>
                <a:solidFill>
                  <a:schemeClr val="tx1"/>
                </a:solidFill>
                <a:effectLst/>
                <a:uLnTx/>
                <a:uFillTx/>
                <a:ea typeface="ＭＳ Ｐゴシック" charset="-128"/>
                <a:cs typeface="ＭＳ Ｐゴシック" pitchFamily="-101" charset="-128"/>
              </a:rPr>
              <a:t>We represent our fellow citizens, neighbors and family</a:t>
            </a:r>
            <a:r>
              <a:rPr kumimoji="0" lang="en-US" altLang="en-US" sz="2400" b="0" strike="noStrike" kern="1200" cap="none" spc="0" normalizeH="0" noProof="0" dirty="0">
                <a:ln>
                  <a:noFill/>
                </a:ln>
                <a:solidFill>
                  <a:schemeClr val="tx1"/>
                </a:solidFill>
                <a:effectLst/>
                <a:uLnTx/>
                <a:uFillTx/>
                <a:ea typeface="ＭＳ Ｐゴシック" charset="-128"/>
                <a:cs typeface="ＭＳ Ｐゴシック" pitchFamily="-101" charset="-128"/>
              </a:rPr>
              <a:t> m</a:t>
            </a:r>
            <a:r>
              <a:rPr kumimoji="0" lang="en-US" altLang="en-US" sz="2400" b="0" strike="noStrike" kern="1200" cap="none" spc="0" normalizeH="0" baseline="0" noProof="0" dirty="0">
                <a:ln>
                  <a:noFill/>
                </a:ln>
                <a:solidFill>
                  <a:schemeClr val="tx1"/>
                </a:solidFill>
                <a:effectLst/>
                <a:uLnTx/>
                <a:uFillTx/>
                <a:ea typeface="ＭＳ Ｐゴシック" charset="-128"/>
                <a:cs typeface="ＭＳ Ｐゴシック" pitchFamily="-101" charset="-128"/>
              </a:rPr>
              <a:t>embers who face:</a:t>
            </a:r>
          </a:p>
          <a:p>
            <a:pPr lvl="1" fontAlgn="base">
              <a:lnSpc>
                <a:spcPct val="150000"/>
              </a:lnSpc>
              <a:spcBef>
                <a:spcPct val="20000"/>
              </a:spcBef>
              <a:spcAft>
                <a:spcPct val="0"/>
              </a:spcAft>
              <a:buSzPct val="95000"/>
              <a:defRPr/>
            </a:pPr>
            <a:r>
              <a:rPr kumimoji="0" lang="en-US" altLang="en-US" sz="2000" b="0" strike="noStrike" kern="1200" cap="none" spc="0" normalizeH="0" baseline="0" noProof="0" dirty="0">
                <a:ln>
                  <a:noFill/>
                </a:ln>
                <a:solidFill>
                  <a:schemeClr val="tx1"/>
                </a:solidFill>
                <a:effectLst/>
                <a:uLnTx/>
                <a:uFillTx/>
                <a:ea typeface="ＭＳ Ｐゴシック" charset="-128"/>
                <a:cs typeface="+mn-cs"/>
              </a:rPr>
              <a:t>Criminal trials, appeals and other court </a:t>
            </a:r>
            <a:r>
              <a:rPr lang="en-US" altLang="en-US" sz="2000" noProof="0" dirty="0">
                <a:ea typeface="ＭＳ Ｐゴシック" charset="-128"/>
              </a:rPr>
              <a:t>proceedings</a:t>
            </a:r>
            <a:r>
              <a:rPr kumimoji="0" lang="en-US" altLang="en-US" sz="2000" b="0" strike="noStrike" kern="1200" cap="none" spc="0" normalizeH="0" baseline="0" noProof="0" dirty="0">
                <a:ln>
                  <a:noFill/>
                </a:ln>
                <a:solidFill>
                  <a:schemeClr val="tx1"/>
                </a:solidFill>
                <a:effectLst/>
                <a:uLnTx/>
                <a:uFillTx/>
                <a:ea typeface="ＭＳ Ｐゴシック" charset="-128"/>
                <a:cs typeface="+mn-cs"/>
              </a:rPr>
              <a:t>;</a:t>
            </a:r>
          </a:p>
          <a:p>
            <a:pPr lvl="1" fontAlgn="base">
              <a:lnSpc>
                <a:spcPct val="150000"/>
              </a:lnSpc>
              <a:spcBef>
                <a:spcPct val="20000"/>
              </a:spcBef>
              <a:spcAft>
                <a:spcPct val="0"/>
              </a:spcAft>
              <a:buSzPct val="95000"/>
              <a:defRPr/>
            </a:pPr>
            <a:r>
              <a:rPr kumimoji="0" lang="en-US" altLang="en-US" sz="2000" b="0" strike="noStrike" kern="1200" cap="none" spc="0" normalizeH="0" baseline="0" noProof="0" dirty="0">
                <a:ln>
                  <a:noFill/>
                </a:ln>
                <a:solidFill>
                  <a:schemeClr val="tx1"/>
                </a:solidFill>
                <a:effectLst/>
                <a:uLnTx/>
                <a:uFillTx/>
                <a:ea typeface="ＭＳ Ｐゴシック" charset="-128"/>
                <a:cs typeface="+mn-cs"/>
              </a:rPr>
              <a:t>Civil involuntary </a:t>
            </a:r>
            <a:r>
              <a:rPr lang="en-US" altLang="en-US" sz="2000" noProof="0" dirty="0">
                <a:ea typeface="ＭＳ Ｐゴシック" charset="-128"/>
              </a:rPr>
              <a:t>commitment </a:t>
            </a:r>
            <a:r>
              <a:rPr kumimoji="0" lang="en-US" altLang="en-US" sz="2000" b="0" strike="noStrike" kern="1200" cap="none" spc="0" normalizeH="0" baseline="0" noProof="0" dirty="0">
                <a:ln>
                  <a:noFill/>
                </a:ln>
                <a:solidFill>
                  <a:schemeClr val="tx1"/>
                </a:solidFill>
                <a:effectLst/>
                <a:uLnTx/>
                <a:uFillTx/>
                <a:ea typeface="ＭＳ Ｐゴシック" charset="-128"/>
                <a:cs typeface="+mn-cs"/>
              </a:rPr>
              <a:t>proceedings.</a:t>
            </a:r>
            <a:endParaRPr kumimoji="0" lang="en-US" altLang="en-US" sz="2400" b="0" strike="noStrike" kern="1200" cap="none" spc="0" normalizeH="0" baseline="0" noProof="0" dirty="0">
              <a:ln>
                <a:noFill/>
              </a:ln>
              <a:solidFill>
                <a:schemeClr val="tx1"/>
              </a:solidFill>
              <a:effectLst/>
              <a:uLnTx/>
              <a:uFillTx/>
              <a:ea typeface="ＭＳ Ｐゴシック" charset="-128"/>
              <a:cs typeface="+mn-cs"/>
            </a:endParaRPr>
          </a:p>
          <a:p>
            <a:pPr eaLnBrk="1" hangingPunct="1">
              <a:lnSpc>
                <a:spcPct val="150000"/>
              </a:lnSpc>
              <a:spcBef>
                <a:spcPct val="0"/>
              </a:spcBef>
              <a:buClrTx/>
              <a:buSzTx/>
              <a:buFontTx/>
              <a:buNone/>
            </a:pPr>
            <a:r>
              <a:rPr lang="en-US" altLang="en-US" sz="2400" dirty="0"/>
              <a:t>	Key questions for us to answer using a rehabilitative approach in a punitive world:</a:t>
            </a:r>
          </a:p>
          <a:p>
            <a:pPr lvl="1">
              <a:lnSpc>
                <a:spcPct val="150000"/>
              </a:lnSpc>
              <a:spcBef>
                <a:spcPct val="0"/>
              </a:spcBef>
            </a:pPr>
            <a:r>
              <a:rPr lang="en-US" altLang="en-US" sz="2000" dirty="0"/>
              <a:t>What happened?</a:t>
            </a:r>
          </a:p>
          <a:p>
            <a:pPr lvl="1">
              <a:lnSpc>
                <a:spcPct val="150000"/>
              </a:lnSpc>
              <a:spcBef>
                <a:spcPct val="0"/>
              </a:spcBef>
            </a:pPr>
            <a:r>
              <a:rPr lang="en-US" altLang="en-US" sz="2000" dirty="0"/>
              <a:t>Why did it happen?</a:t>
            </a:r>
          </a:p>
          <a:p>
            <a:pPr lvl="1">
              <a:lnSpc>
                <a:spcPct val="150000"/>
              </a:lnSpc>
              <a:spcBef>
                <a:spcPct val="0"/>
              </a:spcBef>
            </a:pPr>
            <a:r>
              <a:rPr lang="en-US" altLang="en-US" sz="2000" dirty="0"/>
              <a:t>What are the present and long-term options?</a:t>
            </a:r>
          </a:p>
          <a:p>
            <a:pPr lvl="1">
              <a:lnSpc>
                <a:spcPct val="150000"/>
              </a:lnSpc>
              <a:spcBef>
                <a:spcPct val="0"/>
              </a:spcBef>
            </a:pPr>
            <a:r>
              <a:rPr lang="en-US" altLang="en-US" sz="2000" dirty="0"/>
              <a:t>What are we going to do about it?</a:t>
            </a:r>
          </a:p>
          <a:p>
            <a:endParaRPr lang="en-US" dirty="0"/>
          </a:p>
        </p:txBody>
      </p:sp>
    </p:spTree>
    <p:extLst>
      <p:ext uri="{BB962C8B-B14F-4D97-AF65-F5344CB8AC3E}">
        <p14:creationId xmlns:p14="http://schemas.microsoft.com/office/powerpoint/2010/main" val="773322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D2E074-1C89-DC81-CBFE-2BEA7A79C2F5}"/>
              </a:ext>
            </a:extLst>
          </p:cNvPr>
          <p:cNvSpPr/>
          <p:nvPr/>
        </p:nvSpPr>
        <p:spPr>
          <a:xfrm>
            <a:off x="340723" y="715828"/>
            <a:ext cx="9709559" cy="4616648"/>
          </a:xfrm>
          <a:prstGeom prst="rect">
            <a:avLst/>
          </a:prstGeom>
        </p:spPr>
        <p:txBody>
          <a:bodyPr wrap="square">
            <a:spAutoFit/>
          </a:bodyPr>
          <a:lstStyle/>
          <a:p>
            <a:pPr>
              <a:defRPr/>
            </a:pPr>
            <a:r>
              <a:rPr lang="en-US" i="1" dirty="0">
                <a:latin typeface="Times New Roman" panose="02020603050405020304" pitchFamily="18" charset="0"/>
                <a:ea typeface="Times New Roman" panose="02020603050405020304" pitchFamily="18" charset="0"/>
              </a:rPr>
              <a:t>	</a:t>
            </a:r>
            <a:r>
              <a:rPr lang="en-US" sz="2400" b="1" i="1" dirty="0">
                <a:latin typeface="Times New Roman" panose="02020603050405020304" pitchFamily="18" charset="0"/>
                <a:ea typeface="Times New Roman" panose="02020603050405020304" pitchFamily="18" charset="0"/>
              </a:rPr>
              <a:t>Possible Issues to Address:</a:t>
            </a:r>
          </a:p>
          <a:p>
            <a:pPr>
              <a:defRPr/>
            </a:pPr>
            <a:endParaRPr lang="en-US" dirty="0">
              <a:latin typeface="Times New Roman" panose="02020603050405020304" pitchFamily="18" charset="0"/>
              <a:ea typeface="Times New Roman" panose="02020603050405020304" pitchFamily="18" charset="0"/>
            </a:endParaRPr>
          </a:p>
          <a:p>
            <a:pPr marL="914400" indent="-228600">
              <a:tabLst>
                <a:tab pos="685800" algn="l"/>
              </a:tabLst>
              <a:defRPr/>
            </a:pPr>
            <a:r>
              <a:rPr lang="en-US" i="1" dirty="0">
                <a:latin typeface="Times New Roman" panose="02020603050405020304" pitchFamily="18" charset="0"/>
                <a:ea typeface="Times New Roman" panose="02020603050405020304" pitchFamily="18" charset="0"/>
              </a:rPr>
              <a:t>1.	Mental Health, Dementia, Learning Disabilities, Death, Other Illnesses, Joblessness, Loss, Substance abuse and Co-Dependency are just some of the serious and complex needs presented to individuals, families, friends, etc.;</a:t>
            </a:r>
            <a:endParaRPr lang="en-US" dirty="0">
              <a:latin typeface="Times New Roman" panose="02020603050405020304" pitchFamily="18" charset="0"/>
              <a:ea typeface="Times New Roman" panose="02020603050405020304" pitchFamily="18" charset="0"/>
            </a:endParaRPr>
          </a:p>
          <a:p>
            <a:pPr marL="914400" indent="-228600">
              <a:tabLst>
                <a:tab pos="685800" algn="l"/>
              </a:tabLst>
              <a:defRPr/>
            </a:pPr>
            <a:r>
              <a:rPr lang="en-US" i="1" dirty="0">
                <a:latin typeface="Times New Roman" panose="02020603050405020304" pitchFamily="18" charset="0"/>
                <a:ea typeface="Times New Roman" panose="02020603050405020304" pitchFamily="18" charset="0"/>
              </a:rPr>
              <a:t>2.	Family, friends, or associates can be over-utilized or under-utilized under the current process;</a:t>
            </a:r>
            <a:endParaRPr lang="en-US" dirty="0">
              <a:latin typeface="Times New Roman" panose="02020603050405020304" pitchFamily="18" charset="0"/>
              <a:ea typeface="Times New Roman" panose="02020603050405020304" pitchFamily="18" charset="0"/>
            </a:endParaRPr>
          </a:p>
          <a:p>
            <a:pPr marL="914400" indent="-228600">
              <a:tabLst>
                <a:tab pos="685800" algn="l"/>
              </a:tabLst>
              <a:defRPr/>
            </a:pPr>
            <a:r>
              <a:rPr lang="en-US" i="1" dirty="0">
                <a:latin typeface="Times New Roman" panose="02020603050405020304" pitchFamily="18" charset="0"/>
                <a:ea typeface="Times New Roman" panose="02020603050405020304" pitchFamily="18" charset="0"/>
              </a:rPr>
              <a:t>3.	It might help to focus adequate specialized attention more wisely and demonstrably;</a:t>
            </a:r>
            <a:endParaRPr lang="en-US" dirty="0">
              <a:latin typeface="Times New Roman" panose="02020603050405020304" pitchFamily="18" charset="0"/>
              <a:ea typeface="Times New Roman" panose="02020603050405020304" pitchFamily="18" charset="0"/>
            </a:endParaRPr>
          </a:p>
          <a:p>
            <a:pPr marL="914400" indent="-228600">
              <a:tabLst>
                <a:tab pos="685800" algn="l"/>
              </a:tabLst>
              <a:defRPr/>
            </a:pPr>
            <a:r>
              <a:rPr lang="en-US" i="1" dirty="0">
                <a:latin typeface="Times New Roman" panose="02020603050405020304" pitchFamily="18" charset="0"/>
                <a:ea typeface="Times New Roman" panose="02020603050405020304" pitchFamily="18" charset="0"/>
              </a:rPr>
              <a:t>4.	Most people and families can experience a sense of futility in dealing with individuals who have special and multiple needs;</a:t>
            </a:r>
            <a:endParaRPr lang="en-US" dirty="0">
              <a:latin typeface="Times New Roman" panose="02020603050405020304" pitchFamily="18" charset="0"/>
              <a:ea typeface="Times New Roman" panose="02020603050405020304" pitchFamily="18" charset="0"/>
            </a:endParaRPr>
          </a:p>
          <a:p>
            <a:pPr marL="914400" indent="-228600">
              <a:tabLst>
                <a:tab pos="685800" algn="l"/>
              </a:tabLst>
              <a:defRPr/>
            </a:pPr>
            <a:r>
              <a:rPr lang="en-US" i="1" dirty="0">
                <a:latin typeface="Times New Roman" panose="02020603050405020304" pitchFamily="18" charset="0"/>
                <a:ea typeface="Times New Roman" panose="02020603050405020304" pitchFamily="18" charset="0"/>
              </a:rPr>
              <a:t>5.	There is a lack of easily accessible, available, or low-cost treatment for many people in our community;</a:t>
            </a:r>
            <a:endParaRPr lang="en-US" dirty="0">
              <a:latin typeface="Times New Roman" panose="02020603050405020304" pitchFamily="18" charset="0"/>
              <a:ea typeface="Times New Roman" panose="02020603050405020304" pitchFamily="18" charset="0"/>
            </a:endParaRPr>
          </a:p>
          <a:p>
            <a:pPr marL="914400" indent="-228600">
              <a:tabLst>
                <a:tab pos="685800" algn="l"/>
              </a:tabLst>
              <a:defRPr/>
            </a:pPr>
            <a:r>
              <a:rPr lang="en-US" i="1" dirty="0">
                <a:latin typeface="Times New Roman" panose="02020603050405020304" pitchFamily="18" charset="0"/>
                <a:ea typeface="Times New Roman" panose="02020603050405020304" pitchFamily="18" charset="0"/>
              </a:rPr>
              <a:t>6.	Better information-sharing to, from, and among individuals and organizations is needed in order to establish and maintain an accessible and effective continuum of services;</a:t>
            </a:r>
            <a:endParaRPr lang="en-US" dirty="0">
              <a:latin typeface="Times New Roman" panose="02020603050405020304" pitchFamily="18" charset="0"/>
              <a:ea typeface="Times New Roman" panose="02020603050405020304" pitchFamily="18" charset="0"/>
            </a:endParaRPr>
          </a:p>
          <a:p>
            <a:pPr marL="914400" indent="-228600">
              <a:tabLst>
                <a:tab pos="685800" algn="l"/>
              </a:tabLst>
              <a:defRPr/>
            </a:pPr>
            <a:r>
              <a:rPr lang="en-US" i="1" dirty="0">
                <a:latin typeface="Times New Roman" panose="02020603050405020304" pitchFamily="18" charset="0"/>
                <a:ea typeface="Times New Roman" panose="02020603050405020304" pitchFamily="18" charset="0"/>
              </a:rPr>
              <a:t>7.	Individuals and families do have opportunities to innovate and improve their planning and responses to acute and chronic care situations.</a:t>
            </a:r>
            <a:endParaRPr lang="en-US"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789DA4-5829-8B13-6326-BFF973F4F1AE}"/>
              </a:ext>
            </a:extLst>
          </p:cNvPr>
          <p:cNvSpPr txBox="1"/>
          <p:nvPr/>
        </p:nvSpPr>
        <p:spPr>
          <a:xfrm>
            <a:off x="725714" y="612844"/>
            <a:ext cx="9218386" cy="5632311"/>
          </a:xfrm>
          <a:prstGeom prst="rect">
            <a:avLst/>
          </a:prstGeom>
          <a:noFill/>
        </p:spPr>
        <p:txBody>
          <a:bodyPr wrap="square" rtlCol="0">
            <a:spAutoFit/>
          </a:bodyPr>
          <a:lstStyle/>
          <a:p>
            <a:r>
              <a:rPr lang="en-US" altLang="en-US" sz="2000" dirty="0">
                <a:solidFill>
                  <a:schemeClr val="tx1"/>
                </a:solidFill>
                <a:latin typeface="+mn-lt"/>
                <a:ea typeface="ＭＳ Ｐゴシック" charset="-128"/>
                <a:cs typeface="Times New Roman"/>
              </a:rPr>
              <a:t>Much of </a:t>
            </a:r>
            <a:r>
              <a:rPr lang="en-US" altLang="en-US" sz="2000" dirty="0">
                <a:latin typeface="+mn-lt"/>
                <a:ea typeface="ＭＳ Ｐゴシック" charset="-128"/>
                <a:cs typeface="Times New Roman"/>
              </a:rPr>
              <a:t>criminal defense </a:t>
            </a:r>
            <a:r>
              <a:rPr lang="en-US" altLang="en-US" sz="2000" dirty="0">
                <a:solidFill>
                  <a:schemeClr val="tx1"/>
                </a:solidFill>
                <a:latin typeface="+mn-lt"/>
                <a:ea typeface="ＭＳ Ｐゴシック" charset="-128"/>
                <a:cs typeface="Times New Roman"/>
              </a:rPr>
              <a:t>work is </a:t>
            </a:r>
            <a:r>
              <a:rPr lang="en-US" altLang="en-US" sz="2000" b="1" dirty="0">
                <a:solidFill>
                  <a:schemeClr val="tx1"/>
                </a:solidFill>
                <a:latin typeface="+mn-lt"/>
                <a:ea typeface="ＭＳ Ｐゴシック" charset="-128"/>
                <a:cs typeface="Times New Roman"/>
              </a:rPr>
              <a:t>Advocacy</a:t>
            </a:r>
            <a:r>
              <a:rPr lang="en-US" altLang="en-US" sz="2000" dirty="0">
                <a:solidFill>
                  <a:schemeClr val="tx1"/>
                </a:solidFill>
                <a:latin typeface="+mn-lt"/>
                <a:ea typeface="ＭＳ Ｐゴシック" charset="-128"/>
                <a:cs typeface="Times New Roman"/>
              </a:rPr>
              <a:t> for </a:t>
            </a:r>
            <a:r>
              <a:rPr lang="en-US" altLang="en-US" sz="2000" b="1" dirty="0">
                <a:solidFill>
                  <a:schemeClr val="tx1"/>
                </a:solidFill>
                <a:latin typeface="+mn-lt"/>
                <a:ea typeface="ＭＳ Ｐゴシック" charset="-128"/>
                <a:cs typeface="Times New Roman"/>
              </a:rPr>
              <a:t>Mitigation</a:t>
            </a:r>
            <a:r>
              <a:rPr lang="en-US" altLang="en-US" sz="2000" dirty="0">
                <a:solidFill>
                  <a:schemeClr val="tx1"/>
                </a:solidFill>
                <a:latin typeface="+mn-lt"/>
                <a:ea typeface="ＭＳ Ｐゴシック" charset="-128"/>
                <a:cs typeface="Times New Roman"/>
              </a:rPr>
              <a:t> and </a:t>
            </a:r>
            <a:r>
              <a:rPr lang="en-US" altLang="en-US" sz="2000" b="1" dirty="0">
                <a:solidFill>
                  <a:schemeClr val="tx1"/>
                </a:solidFill>
                <a:latin typeface="+mn-lt"/>
                <a:ea typeface="ＭＳ Ｐゴシック" charset="-128"/>
                <a:cs typeface="Times New Roman"/>
              </a:rPr>
              <a:t>Rehabilitation</a:t>
            </a:r>
            <a:r>
              <a:rPr lang="en-US" altLang="en-US" sz="2000" dirty="0">
                <a:solidFill>
                  <a:schemeClr val="tx1"/>
                </a:solidFill>
                <a:latin typeface="+mn-lt"/>
                <a:ea typeface="ＭＳ Ｐゴシック" charset="-128"/>
                <a:cs typeface="Times New Roman"/>
              </a:rPr>
              <a:t>, all of which are consistent with </a:t>
            </a:r>
            <a:r>
              <a:rPr lang="en-US" altLang="en-US" sz="2000" dirty="0">
                <a:latin typeface="+mn-lt"/>
                <a:ea typeface="ＭＳ Ｐゴシック" charset="-128"/>
                <a:cs typeface="Times New Roman"/>
              </a:rPr>
              <a:t>finding or following a r</a:t>
            </a:r>
            <a:r>
              <a:rPr lang="en-US" altLang="en-US" sz="2000" dirty="0">
                <a:solidFill>
                  <a:schemeClr val="tx1"/>
                </a:solidFill>
                <a:latin typeface="+mn-lt"/>
                <a:ea typeface="ＭＳ Ｐゴシック" charset="-128"/>
                <a:cs typeface="Times New Roman"/>
              </a:rPr>
              <a:t>ecovery </a:t>
            </a:r>
            <a:r>
              <a:rPr lang="en-US" altLang="en-US" sz="2000" dirty="0">
                <a:latin typeface="+mn-lt"/>
                <a:ea typeface="ＭＳ Ｐゴシック" charset="-128"/>
                <a:cs typeface="Times New Roman"/>
              </a:rPr>
              <a:t>m</a:t>
            </a:r>
            <a:r>
              <a:rPr lang="en-US" altLang="en-US" sz="2000" dirty="0">
                <a:solidFill>
                  <a:schemeClr val="tx1"/>
                </a:solidFill>
                <a:latin typeface="+mn-lt"/>
                <a:ea typeface="ＭＳ Ｐゴシック" charset="-128"/>
                <a:cs typeface="Times New Roman"/>
              </a:rPr>
              <a:t>odel:</a:t>
            </a:r>
            <a:br>
              <a:rPr lang="en-US" altLang="en-US" sz="2000" dirty="0">
                <a:solidFill>
                  <a:schemeClr val="tx1"/>
                </a:solidFill>
                <a:latin typeface="+mn-lt"/>
                <a:ea typeface="ＭＳ Ｐゴシック" charset="-128"/>
                <a:cs typeface="Times New Roman"/>
              </a:rPr>
            </a:br>
            <a:br>
              <a:rPr lang="en-US" altLang="en-US" sz="2000" dirty="0">
                <a:solidFill>
                  <a:schemeClr val="tx1"/>
                </a:solidFill>
                <a:latin typeface="+mn-lt"/>
                <a:ea typeface="ＭＳ Ｐゴシック" charset="-128"/>
                <a:cs typeface="Times New Roman"/>
              </a:rPr>
            </a:br>
            <a:r>
              <a:rPr lang="en-US" altLang="en-US" sz="2000" b="1" i="1" u="sng" dirty="0">
                <a:solidFill>
                  <a:schemeClr val="tx1"/>
                </a:solidFill>
                <a:latin typeface="+mn-lt"/>
                <a:ea typeface="ＭＳ Ｐゴシック" charset="-128"/>
                <a:cs typeface="Times New Roman"/>
              </a:rPr>
              <a:t>Opportunities Found</a:t>
            </a:r>
            <a:r>
              <a:rPr lang="en-US" altLang="en-US" sz="2000" dirty="0">
                <a:solidFill>
                  <a:schemeClr val="tx1"/>
                </a:solidFill>
                <a:latin typeface="+mn-lt"/>
                <a:ea typeface="ＭＳ Ｐゴシック" charset="-128"/>
                <a:cs typeface="Times New Roman"/>
              </a:rPr>
              <a:t>:  Referring a client to an appropriate treatment (a.k.a. “medical”) resource can be the first step of a client’s defense and the resolution of the criminal case by:</a:t>
            </a:r>
            <a:br>
              <a:rPr lang="en-US" altLang="en-US" sz="2000" dirty="0">
                <a:solidFill>
                  <a:schemeClr val="tx1"/>
                </a:solidFill>
                <a:latin typeface="+mn-lt"/>
                <a:ea typeface="ＭＳ Ｐゴシック" charset="-128"/>
              </a:rPr>
            </a:br>
            <a:br>
              <a:rPr lang="en-US" altLang="en-US" sz="2000" dirty="0">
                <a:solidFill>
                  <a:schemeClr val="tx1"/>
                </a:solidFill>
                <a:latin typeface="+mn-lt"/>
                <a:ea typeface="ＭＳ Ｐゴシック" charset="-128"/>
              </a:rPr>
            </a:br>
            <a:r>
              <a:rPr lang="en-US" altLang="en-US" sz="2000" dirty="0">
                <a:solidFill>
                  <a:schemeClr val="tx1"/>
                </a:solidFill>
                <a:latin typeface="+mn-lt"/>
                <a:ea typeface="ＭＳ Ｐゴシック" charset="-128"/>
              </a:rPr>
              <a:t>1.  Providing the client with the opportunity for rehabilitation and recovery; </a:t>
            </a:r>
            <a:br>
              <a:rPr lang="en-US" altLang="en-US" sz="2000" dirty="0">
                <a:solidFill>
                  <a:schemeClr val="tx1"/>
                </a:solidFill>
                <a:latin typeface="+mn-lt"/>
                <a:ea typeface="ＭＳ Ｐゴシック" charset="-128"/>
              </a:rPr>
            </a:br>
            <a:endParaRPr lang="en-US" altLang="en-US" sz="2000" dirty="0">
              <a:ea typeface="ＭＳ Ｐゴシック" charset="-128"/>
            </a:endParaRPr>
          </a:p>
          <a:p>
            <a:r>
              <a:rPr lang="en-US" altLang="en-US" sz="2000" dirty="0">
                <a:solidFill>
                  <a:schemeClr val="tx1"/>
                </a:solidFill>
                <a:latin typeface="+mn-lt"/>
                <a:ea typeface="ＭＳ Ｐゴシック" charset="-128"/>
              </a:rPr>
              <a:t>2.  Providing the Prosecutor, Judge, and Corrections with a perspective and plan for a successful case disposition and community outcome.</a:t>
            </a:r>
            <a:br>
              <a:rPr lang="en-US" altLang="en-US" sz="2000" dirty="0">
                <a:solidFill>
                  <a:schemeClr val="tx1"/>
                </a:solidFill>
                <a:latin typeface="+mn-lt"/>
                <a:ea typeface="ＭＳ Ｐゴシック" charset="-128"/>
              </a:rPr>
            </a:br>
            <a:br>
              <a:rPr lang="en-US" altLang="en-US" sz="2000" dirty="0">
                <a:solidFill>
                  <a:schemeClr val="tx1"/>
                </a:solidFill>
                <a:latin typeface="+mn-lt"/>
                <a:ea typeface="ＭＳ Ｐゴシック" charset="-128"/>
              </a:rPr>
            </a:br>
            <a:r>
              <a:rPr lang="en-US" altLang="en-US" sz="2000" b="1" i="1" u="sng" dirty="0">
                <a:solidFill>
                  <a:schemeClr val="tx1"/>
                </a:solidFill>
                <a:latin typeface="+mn-lt"/>
                <a:ea typeface="ＭＳ Ｐゴシック" charset="-128"/>
              </a:rPr>
              <a:t>Opportunities Lost</a:t>
            </a:r>
            <a:r>
              <a:rPr lang="en-US" altLang="en-US" sz="2000" dirty="0">
                <a:solidFill>
                  <a:schemeClr val="tx1"/>
                </a:solidFill>
                <a:latin typeface="+mn-lt"/>
                <a:ea typeface="ＭＳ Ｐゴシック" charset="-128"/>
              </a:rPr>
              <a:t>:  Fragmentation of treatment and other services is a barrier for adequately addressing underlying problems, hindering the ability for all criminal justice professionals to be fully effective in their respective roles.  </a:t>
            </a:r>
            <a:br>
              <a:rPr lang="en-US" altLang="en-US" sz="2000" dirty="0">
                <a:solidFill>
                  <a:schemeClr val="tx1"/>
                </a:solidFill>
                <a:latin typeface="+mn-lt"/>
                <a:ea typeface="ＭＳ Ｐゴシック" charset="-128"/>
              </a:rPr>
            </a:br>
            <a:br>
              <a:rPr lang="en-US" altLang="en-US" sz="2000" dirty="0">
                <a:solidFill>
                  <a:schemeClr val="tx1"/>
                </a:solidFill>
                <a:latin typeface="+mn-lt"/>
                <a:ea typeface="ＭＳ Ｐゴシック" charset="-128"/>
              </a:rPr>
            </a:br>
            <a:endParaRPr lang="en-US" sz="2000" dirty="0"/>
          </a:p>
        </p:txBody>
      </p:sp>
    </p:spTree>
    <p:extLst>
      <p:ext uri="{BB962C8B-B14F-4D97-AF65-F5344CB8AC3E}">
        <p14:creationId xmlns:p14="http://schemas.microsoft.com/office/powerpoint/2010/main" val="573697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DC932-8385-6064-77A8-F027A3EEAE75}"/>
              </a:ext>
            </a:extLst>
          </p:cNvPr>
          <p:cNvSpPr>
            <a:spLocks noGrp="1"/>
          </p:cNvSpPr>
          <p:nvPr>
            <p:ph idx="1"/>
          </p:nvPr>
        </p:nvSpPr>
        <p:spPr>
          <a:xfrm>
            <a:off x="342900" y="317500"/>
            <a:ext cx="10515600" cy="6183968"/>
          </a:xfrm>
        </p:spPr>
        <p:txBody>
          <a:bodyPr>
            <a:normAutofit fontScale="47500" lnSpcReduction="20000"/>
          </a:bodyPr>
          <a:lstStyle/>
          <a:p>
            <a:pPr marL="0" indent="0" algn="ctr">
              <a:buNone/>
            </a:pPr>
            <a:r>
              <a:rPr lang="en-US" sz="3800" b="1" dirty="0">
                <a:latin typeface="Calibri" panose="020F0502020204030204" pitchFamily="34" charset="0"/>
                <a:cs typeface="Calibri" panose="020F0502020204030204" pitchFamily="34" charset="0"/>
              </a:rPr>
              <a:t> </a:t>
            </a:r>
          </a:p>
          <a:p>
            <a:pPr marL="0" indent="0">
              <a:lnSpc>
                <a:spcPct val="120000"/>
              </a:lnSpc>
              <a:buNone/>
            </a:pPr>
            <a:r>
              <a:rPr lang="en-US" sz="4200" dirty="0">
                <a:cs typeface="Calibri" panose="020F0502020204030204" pitchFamily="34" charset="0"/>
              </a:rPr>
              <a:t>Four Convergent Movements in Law Regarding Behavioral Heath, </a:t>
            </a:r>
          </a:p>
          <a:p>
            <a:pPr marL="0" indent="0">
              <a:lnSpc>
                <a:spcPct val="120000"/>
              </a:lnSpc>
              <a:buNone/>
            </a:pPr>
            <a:r>
              <a:rPr lang="en-US" sz="4200" dirty="0">
                <a:cs typeface="Calibri" panose="020F0502020204030204" pitchFamily="34" charset="0"/>
              </a:rPr>
              <a:t>Individuals, Families and Our Communities:</a:t>
            </a:r>
          </a:p>
          <a:p>
            <a:pPr>
              <a:lnSpc>
                <a:spcPct val="120000"/>
              </a:lnSpc>
              <a:buFont typeface="Wingdings" panose="05000000000000000000" pitchFamily="2" charset="2"/>
              <a:buChar char="Ø"/>
            </a:pPr>
            <a:r>
              <a:rPr lang="en-US" sz="3400" dirty="0">
                <a:cs typeface="Calibri" panose="020F0502020204030204" pitchFamily="34" charset="0"/>
              </a:rPr>
              <a:t>Therapeutic Jurisprudence: Late ’70s - Two Law Professors Begin a Conversation</a:t>
            </a:r>
          </a:p>
          <a:p>
            <a:pPr marL="914400" lvl="2" indent="0">
              <a:lnSpc>
                <a:spcPct val="120000"/>
              </a:lnSpc>
              <a:buNone/>
            </a:pPr>
            <a:r>
              <a:rPr lang="en-US" sz="3400" dirty="0">
                <a:cs typeface="Calibri" panose="020F0502020204030204" pitchFamily="34" charset="0"/>
              </a:rPr>
              <a:t>David Wexler</a:t>
            </a:r>
          </a:p>
          <a:p>
            <a:pPr marL="914400" lvl="2" indent="0">
              <a:lnSpc>
                <a:spcPct val="120000"/>
              </a:lnSpc>
              <a:buNone/>
            </a:pPr>
            <a:r>
              <a:rPr lang="en-US" sz="3400" dirty="0">
                <a:cs typeface="Calibri" panose="020F0502020204030204" pitchFamily="34" charset="0"/>
              </a:rPr>
              <a:t>Bruce Winnick</a:t>
            </a:r>
          </a:p>
          <a:p>
            <a:pPr>
              <a:lnSpc>
                <a:spcPct val="120000"/>
              </a:lnSpc>
              <a:buFont typeface="Wingdings" panose="05000000000000000000" pitchFamily="2" charset="2"/>
              <a:buChar char="Ø"/>
            </a:pPr>
            <a:r>
              <a:rPr lang="en-US" sz="3400" dirty="0">
                <a:cs typeface="Calibri" panose="020F0502020204030204" pitchFamily="34" charset="0"/>
              </a:rPr>
              <a:t>Drug Treatment Courts: Late ’80s - Seeking Legitimacy in Legal Theory</a:t>
            </a:r>
          </a:p>
          <a:p>
            <a:pPr marL="914400" lvl="2" indent="0">
              <a:lnSpc>
                <a:spcPct val="120000"/>
              </a:lnSpc>
              <a:buNone/>
            </a:pPr>
            <a:r>
              <a:rPr lang="en-US" sz="3400" dirty="0">
                <a:cs typeface="Calibri" panose="020F0502020204030204" pitchFamily="34" charset="0"/>
              </a:rPr>
              <a:t>Judge Peggy Hora</a:t>
            </a:r>
          </a:p>
          <a:p>
            <a:pPr marL="914400" lvl="2" indent="0">
              <a:lnSpc>
                <a:spcPct val="120000"/>
              </a:lnSpc>
              <a:buNone/>
            </a:pPr>
            <a:r>
              <a:rPr lang="en-US" sz="3400" dirty="0">
                <a:cs typeface="Calibri" panose="020F0502020204030204" pitchFamily="34" charset="0"/>
              </a:rPr>
              <a:t>Judge Bill </a:t>
            </a:r>
            <a:r>
              <a:rPr lang="en-US" sz="3400" dirty="0" err="1">
                <a:cs typeface="Calibri" panose="020F0502020204030204" pitchFamily="34" charset="0"/>
              </a:rPr>
              <a:t>Schma</a:t>
            </a:r>
            <a:endParaRPr lang="en-US" sz="3400" dirty="0">
              <a:cs typeface="Calibri" panose="020F0502020204030204" pitchFamily="34" charset="0"/>
            </a:endParaRPr>
          </a:p>
          <a:p>
            <a:pPr>
              <a:lnSpc>
                <a:spcPct val="120000"/>
              </a:lnSpc>
              <a:buFont typeface="Wingdings" panose="05000000000000000000" pitchFamily="2" charset="2"/>
              <a:buChar char="Ø"/>
            </a:pPr>
            <a:r>
              <a:rPr lang="en-US" sz="3400" dirty="0">
                <a:cs typeface="Calibri" panose="020F0502020204030204" pitchFamily="34" charset="0"/>
              </a:rPr>
              <a:t>Structured Sentencing and Alternatives to Incarceration:  Late 80’s – Realizing they’re coming home</a:t>
            </a:r>
          </a:p>
          <a:p>
            <a:pPr marL="914400" lvl="2" indent="0">
              <a:lnSpc>
                <a:spcPct val="120000"/>
              </a:lnSpc>
              <a:buNone/>
            </a:pPr>
            <a:r>
              <a:rPr lang="en-US" sz="3400" dirty="0">
                <a:cs typeface="Calibri" panose="020F0502020204030204" pitchFamily="34" charset="0"/>
              </a:rPr>
              <a:t>Civil Commitments – Competency, Commitment and Supportive Services</a:t>
            </a:r>
          </a:p>
          <a:p>
            <a:pPr marL="914400" lvl="2" indent="0">
              <a:lnSpc>
                <a:spcPct val="120000"/>
              </a:lnSpc>
              <a:buNone/>
            </a:pPr>
            <a:r>
              <a:rPr lang="en-US" sz="3400" dirty="0">
                <a:cs typeface="Calibri" panose="020F0502020204030204" pitchFamily="34" charset="0"/>
              </a:rPr>
              <a:t>Mitigation Plans</a:t>
            </a:r>
          </a:p>
          <a:p>
            <a:pPr marL="914400" lvl="2" indent="0">
              <a:lnSpc>
                <a:spcPct val="120000"/>
              </a:lnSpc>
              <a:buNone/>
            </a:pPr>
            <a:r>
              <a:rPr lang="en-US" sz="3400" dirty="0">
                <a:cs typeface="Calibri" panose="020F0502020204030204" pitchFamily="34" charset="0"/>
              </a:rPr>
              <a:t>Prison Reform and Alternatives to Incarceration</a:t>
            </a:r>
          </a:p>
          <a:p>
            <a:pPr marL="914400" lvl="2" indent="0">
              <a:lnSpc>
                <a:spcPct val="120000"/>
              </a:lnSpc>
              <a:buNone/>
            </a:pPr>
            <a:r>
              <a:rPr lang="en-US" sz="3400" dirty="0">
                <a:cs typeface="Calibri" panose="020F0502020204030204" pitchFamily="34" charset="0"/>
              </a:rPr>
              <a:t>Justice Reinvestment Act</a:t>
            </a:r>
          </a:p>
          <a:p>
            <a:pPr>
              <a:lnSpc>
                <a:spcPct val="120000"/>
              </a:lnSpc>
              <a:buFont typeface="Wingdings" panose="05000000000000000000" pitchFamily="2" charset="2"/>
              <a:buChar char="Ø"/>
            </a:pPr>
            <a:r>
              <a:rPr lang="en-US" sz="3400" dirty="0">
                <a:cs typeface="Calibri" panose="020F0502020204030204" pitchFamily="34" charset="0"/>
              </a:rPr>
              <a:t>Legal Ethics, Lawyer Assistance Programs, and Lawyer Competency: </a:t>
            </a:r>
          </a:p>
          <a:p>
            <a:pPr marL="0" indent="0">
              <a:lnSpc>
                <a:spcPct val="120000"/>
              </a:lnSpc>
              <a:buNone/>
            </a:pPr>
            <a:r>
              <a:rPr lang="en-US" sz="3400" dirty="0">
                <a:cs typeface="Calibri" panose="020F0502020204030204" pitchFamily="34" charset="0"/>
              </a:rPr>
              <a:t>		Late 80’s Addressing visible and invisible disabilities of clients and colleagues</a:t>
            </a:r>
          </a:p>
          <a:p>
            <a:endParaRPr lang="en-US" dirty="0"/>
          </a:p>
        </p:txBody>
      </p:sp>
    </p:spTree>
    <p:extLst>
      <p:ext uri="{BB962C8B-B14F-4D97-AF65-F5344CB8AC3E}">
        <p14:creationId xmlns:p14="http://schemas.microsoft.com/office/powerpoint/2010/main" val="918657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80A7-B8EF-261A-B213-720599B239CE}"/>
              </a:ext>
            </a:extLst>
          </p:cNvPr>
          <p:cNvSpPr>
            <a:spLocks noGrp="1"/>
          </p:cNvSpPr>
          <p:nvPr>
            <p:ph type="title"/>
          </p:nvPr>
        </p:nvSpPr>
        <p:spPr>
          <a:xfrm>
            <a:off x="517944" y="819325"/>
            <a:ext cx="8596668" cy="933974"/>
          </a:xfrm>
        </p:spPr>
        <p:txBody>
          <a:bodyPr/>
          <a:lstStyle/>
          <a:p>
            <a:r>
              <a:rPr lang="en-US" dirty="0">
                <a:solidFill>
                  <a:schemeClr val="tx1"/>
                </a:solidFill>
              </a:rPr>
              <a:t>Therapeutic Jurisprudence – A Definition</a:t>
            </a:r>
          </a:p>
        </p:txBody>
      </p:sp>
      <p:sp>
        <p:nvSpPr>
          <p:cNvPr id="3" name="Content Placeholder 2">
            <a:extLst>
              <a:ext uri="{FF2B5EF4-FFF2-40B4-BE49-F238E27FC236}">
                <a16:creationId xmlns:a16="http://schemas.microsoft.com/office/drawing/2014/main" id="{B56E31F1-580F-B59F-E2C6-C42F7BACD0FC}"/>
              </a:ext>
            </a:extLst>
          </p:cNvPr>
          <p:cNvSpPr>
            <a:spLocks noGrp="1"/>
          </p:cNvSpPr>
          <p:nvPr>
            <p:ph idx="1"/>
          </p:nvPr>
        </p:nvSpPr>
        <p:spPr>
          <a:xfrm>
            <a:off x="677334" y="1825029"/>
            <a:ext cx="8596668" cy="3880773"/>
          </a:xfrm>
        </p:spPr>
        <p:txBody>
          <a:bodyPr/>
          <a:lstStyle/>
          <a:p>
            <a:pPr marL="0" indent="0">
              <a:buNone/>
            </a:pPr>
            <a:r>
              <a:rPr lang="en-US" dirty="0"/>
              <a:t>“Therapeutic jurisprudence is the ‘study of the role of the law as a therapeutic agent’.  It focuses on the law’s impact on emotional life and on psychological well-being.  These are areas that have not received very much attention in the law until now….Basically, therapeutic jurisprudence is a perspective that regards the law as a social force that produces behaviors and consequences.  Sometimes these consequences fall within the realm of what we call therapeutic; other times antitherapeutic consequences are produced.  Therapeutic jurisprudence wants us to be aware of this and wants us to see whether the law can be made or applied in a more therapeutic way so long as other values, such as justice and due process, can be fully respected.”  </a:t>
            </a:r>
            <a:r>
              <a:rPr lang="en-US" sz="1600" dirty="0"/>
              <a:t>David Wexler, </a:t>
            </a:r>
            <a:r>
              <a:rPr lang="en-US" sz="1600" i="1" u="sng" dirty="0"/>
              <a:t>Rehabilitating Lawyers</a:t>
            </a:r>
            <a:r>
              <a:rPr lang="en-US" sz="1600" dirty="0"/>
              <a:t>, p.3-4.</a:t>
            </a:r>
          </a:p>
          <a:p>
            <a:endParaRPr lang="en-US" dirty="0"/>
          </a:p>
        </p:txBody>
      </p:sp>
    </p:spTree>
    <p:extLst>
      <p:ext uri="{BB962C8B-B14F-4D97-AF65-F5344CB8AC3E}">
        <p14:creationId xmlns:p14="http://schemas.microsoft.com/office/powerpoint/2010/main" val="2082338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EEC9-B1D5-4CF5-81F8-87B54AEA3CF4}"/>
              </a:ext>
            </a:extLst>
          </p:cNvPr>
          <p:cNvSpPr>
            <a:spLocks noGrp="1"/>
          </p:cNvSpPr>
          <p:nvPr>
            <p:ph type="title"/>
          </p:nvPr>
        </p:nvSpPr>
        <p:spPr>
          <a:xfrm>
            <a:off x="787865" y="978978"/>
            <a:ext cx="9144700" cy="1325563"/>
          </a:xfrm>
        </p:spPr>
        <p:txBody>
          <a:bodyPr>
            <a:normAutofit/>
          </a:bodyPr>
          <a:lstStyle/>
          <a:p>
            <a:r>
              <a:rPr lang="en-US" sz="3600" dirty="0">
                <a:solidFill>
                  <a:schemeClr val="tx1"/>
                </a:solidFill>
                <a:latin typeface="+mn-lt"/>
              </a:rPr>
              <a:t>Ethics:  Duties and Responsibilities, Capabilities and Compliance</a:t>
            </a:r>
          </a:p>
        </p:txBody>
      </p:sp>
      <p:sp>
        <p:nvSpPr>
          <p:cNvPr id="3" name="Content Placeholder 2">
            <a:extLst>
              <a:ext uri="{FF2B5EF4-FFF2-40B4-BE49-F238E27FC236}">
                <a16:creationId xmlns:a16="http://schemas.microsoft.com/office/drawing/2014/main" id="{60C1E4CB-FFDC-4D36-99CF-5114395E735F}"/>
              </a:ext>
            </a:extLst>
          </p:cNvPr>
          <p:cNvSpPr>
            <a:spLocks noGrp="1"/>
          </p:cNvSpPr>
          <p:nvPr>
            <p:ph idx="1"/>
          </p:nvPr>
        </p:nvSpPr>
        <p:spPr>
          <a:xfrm>
            <a:off x="1400263" y="2506662"/>
            <a:ext cx="10515600" cy="4351338"/>
          </a:xfrm>
        </p:spPr>
        <p:txBody>
          <a:bodyPr/>
          <a:lstStyle/>
          <a:p>
            <a:r>
              <a:rPr lang="en-US" dirty="0"/>
              <a:t>NC Bar Preamble:  Improving the System of Justice and Society</a:t>
            </a:r>
          </a:p>
          <a:p>
            <a:r>
              <a:rPr lang="en-US" dirty="0"/>
              <a:t>Ethics Rule 1.14:  Clients with Diminished Capacity</a:t>
            </a:r>
          </a:p>
          <a:p>
            <a:r>
              <a:rPr lang="en-US" dirty="0"/>
              <a:t>Ethics Rule 2.1:  The Lawyer as Advisor</a:t>
            </a:r>
          </a:p>
          <a:p>
            <a:r>
              <a:rPr lang="en-US" dirty="0"/>
              <a:t>ABA Commission on Mental and Physical Disability Law</a:t>
            </a:r>
          </a:p>
          <a:p>
            <a:r>
              <a:rPr lang="en-US" dirty="0"/>
              <a:t>NC LAP and LAMP</a:t>
            </a:r>
          </a:p>
          <a:p>
            <a:endParaRPr lang="en-US" dirty="0"/>
          </a:p>
        </p:txBody>
      </p:sp>
    </p:spTree>
    <p:extLst>
      <p:ext uri="{BB962C8B-B14F-4D97-AF65-F5344CB8AC3E}">
        <p14:creationId xmlns:p14="http://schemas.microsoft.com/office/powerpoint/2010/main" val="2330442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6E2AA47-756C-450F-BBEA-2DC4D1B9403E}"/>
              </a:ext>
            </a:extLst>
          </p:cNvPr>
          <p:cNvSpPr>
            <a:spLocks noGrp="1" noChangeArrowheads="1"/>
          </p:cNvSpPr>
          <p:nvPr>
            <p:ph type="title"/>
          </p:nvPr>
        </p:nvSpPr>
        <p:spPr>
          <a:xfrm>
            <a:off x="777535" y="255864"/>
            <a:ext cx="6197600" cy="1066800"/>
          </a:xfrm>
        </p:spPr>
        <p:txBody>
          <a:bodyPr>
            <a:normAutofit fontScale="90000"/>
          </a:bodyPr>
          <a:lstStyle/>
          <a:p>
            <a:pPr eaLnBrk="1" hangingPunct="1"/>
            <a:r>
              <a:rPr lang="en-US" altLang="en-US" sz="2800" dirty="0">
                <a:solidFill>
                  <a:srgbClr val="000000"/>
                </a:solidFill>
                <a:latin typeface="+mn-lt"/>
                <a:cs typeface="Arial" panose="020B0604020202020204" pitchFamily="34" charset="0"/>
              </a:rPr>
              <a:t>N. C. Bar Client-Lawyer Relationship: </a:t>
            </a:r>
            <a:br>
              <a:rPr lang="en-US" altLang="en-US" sz="2800" b="1" dirty="0">
                <a:solidFill>
                  <a:srgbClr val="000000"/>
                </a:solidFill>
                <a:latin typeface="+mn-lt"/>
                <a:cs typeface="Arial" panose="020B0604020202020204" pitchFamily="34" charset="0"/>
              </a:rPr>
            </a:br>
            <a:r>
              <a:rPr lang="en-US" altLang="en-US" sz="2800" dirty="0">
                <a:solidFill>
                  <a:srgbClr val="000000"/>
                </a:solidFill>
                <a:latin typeface="+mn-lt"/>
                <a:cs typeface="Arial" panose="020B0604020202020204" pitchFamily="34" charset="0"/>
              </a:rPr>
              <a:t>Rule 1.14 Client with Diminished Capacity</a:t>
            </a:r>
            <a:endParaRPr lang="en-US" altLang="en-US" sz="2800" dirty="0">
              <a:solidFill>
                <a:srgbClr val="000000"/>
              </a:solidFill>
              <a:latin typeface="+mn-lt"/>
            </a:endParaRPr>
          </a:p>
        </p:txBody>
      </p:sp>
      <p:sp>
        <p:nvSpPr>
          <p:cNvPr id="5123" name="Rectangle 3">
            <a:extLst>
              <a:ext uri="{FF2B5EF4-FFF2-40B4-BE49-F238E27FC236}">
                <a16:creationId xmlns:a16="http://schemas.microsoft.com/office/drawing/2014/main" id="{6FF64AFC-A822-435A-B523-FB6AB9B3E90E}"/>
              </a:ext>
            </a:extLst>
          </p:cNvPr>
          <p:cNvSpPr>
            <a:spLocks noGrp="1" noChangeArrowheads="1"/>
          </p:cNvSpPr>
          <p:nvPr>
            <p:ph type="body" idx="1"/>
          </p:nvPr>
        </p:nvSpPr>
        <p:spPr>
          <a:xfrm>
            <a:off x="842939" y="1115736"/>
            <a:ext cx="8534400" cy="5486400"/>
          </a:xfrm>
        </p:spPr>
        <p:txBody>
          <a:bodyPr>
            <a:normAutofit lnSpcReduction="10000"/>
          </a:bodyPr>
          <a:lstStyle/>
          <a:p>
            <a:pPr marL="990600" lvl="1" indent="-533400">
              <a:lnSpc>
                <a:spcPct val="80000"/>
              </a:lnSpc>
              <a:spcBef>
                <a:spcPct val="0"/>
              </a:spcBef>
              <a:buNone/>
            </a:pPr>
            <a:endParaRPr lang="en-US" altLang="en-US" sz="1800" dirty="0">
              <a:latin typeface="Arial" panose="020B0604020202020204" pitchFamily="34" charset="0"/>
              <a:cs typeface="Arial" panose="020B0604020202020204" pitchFamily="34" charset="0"/>
            </a:endParaRPr>
          </a:p>
          <a:p>
            <a:pPr marL="266700" indent="-609600">
              <a:spcBef>
                <a:spcPct val="0"/>
              </a:spcBef>
              <a:buNone/>
            </a:pPr>
            <a:r>
              <a:rPr lang="en-US" altLang="en-US" sz="2000" dirty="0">
                <a:latin typeface="Arial" panose="020B0604020202020204" pitchFamily="34" charset="0"/>
                <a:cs typeface="Arial" panose="020B0604020202020204" pitchFamily="34" charset="0"/>
              </a:rPr>
              <a:t>    	</a:t>
            </a:r>
            <a:r>
              <a:rPr lang="en-US" altLang="en-US" sz="2000" dirty="0">
                <a:solidFill>
                  <a:srgbClr val="000000"/>
                </a:solidFill>
                <a:cs typeface="Arial" panose="020B0604020202020204" pitchFamily="34" charset="0"/>
              </a:rPr>
              <a:t>(a)  When a client's </a:t>
            </a:r>
            <a:r>
              <a:rPr lang="en-US" altLang="en-US" sz="2000" u="sng" dirty="0">
                <a:solidFill>
                  <a:srgbClr val="000000"/>
                </a:solidFill>
                <a:cs typeface="Arial" panose="020B0604020202020204" pitchFamily="34" charset="0"/>
              </a:rPr>
              <a:t>capacity to make adequately considered decisions </a:t>
            </a:r>
            <a:r>
              <a:rPr lang="en-US" altLang="en-US" sz="2000" dirty="0">
                <a:solidFill>
                  <a:srgbClr val="000000"/>
                </a:solidFill>
                <a:cs typeface="Arial" panose="020B0604020202020204" pitchFamily="34" charset="0"/>
              </a:rPr>
              <a:t>in connection with a representation is diminished, whether because of minority, mental impairment or for some other reason, the lawyer shall, as far as reasonably possible, maintain a normal client-lawyer relationship with the client.</a:t>
            </a:r>
            <a:br>
              <a:rPr lang="en-US" altLang="en-US" sz="2000" dirty="0">
                <a:solidFill>
                  <a:srgbClr val="000000"/>
                </a:solidFill>
                <a:cs typeface="Arial" panose="020B0604020202020204" pitchFamily="34" charset="0"/>
              </a:rPr>
            </a:br>
            <a:r>
              <a:rPr lang="en-US" altLang="en-US" sz="2000" dirty="0">
                <a:solidFill>
                  <a:srgbClr val="000000"/>
                </a:solidFill>
                <a:cs typeface="Arial" panose="020B0604020202020204" pitchFamily="34" charset="0"/>
              </a:rPr>
              <a:t>	(b)  When the lawyer </a:t>
            </a:r>
            <a:r>
              <a:rPr lang="en-US" altLang="en-US" sz="2000" u="sng" dirty="0">
                <a:solidFill>
                  <a:srgbClr val="000000"/>
                </a:solidFill>
                <a:cs typeface="Arial" panose="020B0604020202020204" pitchFamily="34" charset="0"/>
              </a:rPr>
              <a:t>reasonably believes that the client </a:t>
            </a:r>
            <a:r>
              <a:rPr lang="en-US" altLang="en-US" sz="2000" dirty="0">
                <a:solidFill>
                  <a:srgbClr val="000000"/>
                </a:solidFill>
                <a:cs typeface="Arial" panose="020B0604020202020204" pitchFamily="34" charset="0"/>
              </a:rPr>
              <a:t>has diminished capacity, </a:t>
            </a:r>
            <a:r>
              <a:rPr lang="en-US" altLang="en-US" sz="2000" u="sng" dirty="0">
                <a:solidFill>
                  <a:srgbClr val="000000"/>
                </a:solidFill>
                <a:cs typeface="Arial" panose="020B0604020202020204" pitchFamily="34" charset="0"/>
              </a:rPr>
              <a:t>is at risk of substantial physical, financial or other harm </a:t>
            </a:r>
            <a:r>
              <a:rPr lang="en-US" altLang="en-US" sz="2000" dirty="0">
                <a:solidFill>
                  <a:srgbClr val="000000"/>
                </a:solidFill>
                <a:cs typeface="Arial" panose="020B0604020202020204" pitchFamily="34" charset="0"/>
              </a:rPr>
              <a:t>unless action is taken and cannot adequately act in the client's own interest, </a:t>
            </a:r>
            <a:r>
              <a:rPr lang="en-US" altLang="en-US" sz="2000" u="sng" dirty="0">
                <a:solidFill>
                  <a:srgbClr val="000000"/>
                </a:solidFill>
                <a:cs typeface="Arial" panose="020B0604020202020204" pitchFamily="34" charset="0"/>
              </a:rPr>
              <a:t>the lawyer may take reasonably necessary protective action</a:t>
            </a:r>
            <a:r>
              <a:rPr lang="en-US" altLang="en-US" sz="2000" dirty="0">
                <a:solidFill>
                  <a:srgbClr val="000000"/>
                </a:solidFill>
                <a:cs typeface="Arial" panose="020B0604020202020204" pitchFamily="34" charset="0"/>
              </a:rPr>
              <a:t>, including consulting with individuals or entities that have the ability to take action to protect the client and, in appropriate cases, seeking the appointment of a guardian ad litem or guardian.</a:t>
            </a:r>
            <a:br>
              <a:rPr lang="en-US" altLang="en-US" sz="2000" dirty="0">
                <a:solidFill>
                  <a:srgbClr val="000000"/>
                </a:solidFill>
                <a:cs typeface="Arial" panose="020B0604020202020204" pitchFamily="34" charset="0"/>
              </a:rPr>
            </a:br>
            <a:r>
              <a:rPr lang="en-US" altLang="en-US" sz="2000" dirty="0">
                <a:solidFill>
                  <a:srgbClr val="000000"/>
                </a:solidFill>
                <a:cs typeface="Arial" panose="020B0604020202020204" pitchFamily="34" charset="0"/>
              </a:rPr>
              <a:t>	(c)  Information relating to the representation of a client with </a:t>
            </a:r>
            <a:r>
              <a:rPr lang="en-US" altLang="en-US" sz="2000" u="sng" dirty="0">
                <a:solidFill>
                  <a:srgbClr val="000000"/>
                </a:solidFill>
                <a:cs typeface="Arial" panose="020B0604020202020204" pitchFamily="34" charset="0"/>
              </a:rPr>
              <a:t>diminished capacity is protected by Rule 1.6</a:t>
            </a:r>
            <a:r>
              <a:rPr lang="en-US" altLang="en-US" sz="2000" dirty="0">
                <a:solidFill>
                  <a:srgbClr val="000000"/>
                </a:solidFill>
                <a:cs typeface="Arial" panose="020B0604020202020204" pitchFamily="34" charset="0"/>
              </a:rPr>
              <a:t>. When taking protective action pursuant to paragraph (b), the lawyer is impliedly authorized under Rule 1.6(a) to reveal information about the client, </a:t>
            </a:r>
            <a:r>
              <a:rPr lang="en-US" altLang="en-US" sz="2000" u="sng" dirty="0">
                <a:solidFill>
                  <a:srgbClr val="000000"/>
                </a:solidFill>
                <a:cs typeface="Arial" panose="020B0604020202020204" pitchFamily="34" charset="0"/>
              </a:rPr>
              <a:t>but only to the extent reasonably necessary to protect the client's interests.</a:t>
            </a:r>
          </a:p>
        </p:txBody>
      </p:sp>
    </p:spTree>
    <p:extLst>
      <p:ext uri="{BB962C8B-B14F-4D97-AF65-F5344CB8AC3E}">
        <p14:creationId xmlns:p14="http://schemas.microsoft.com/office/powerpoint/2010/main" val="321257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C6FDF49-429D-3B3C-BC66-8625CB0F72EC}"/>
              </a:ext>
            </a:extLst>
          </p:cNvPr>
          <p:cNvSpPr>
            <a:spLocks noGrp="1" noRot="1" noChangeArrowheads="1"/>
          </p:cNvSpPr>
          <p:nvPr>
            <p:ph type="ctrTitle"/>
          </p:nvPr>
        </p:nvSpPr>
        <p:spPr>
          <a:xfrm>
            <a:off x="806741" y="372931"/>
            <a:ext cx="5289259" cy="1143000"/>
          </a:xfrm>
        </p:spPr>
        <p:txBody>
          <a:bodyPr/>
          <a:lstStyle/>
          <a:p>
            <a:pPr eaLnBrk="1" hangingPunct="1">
              <a:defRPr/>
            </a:pPr>
            <a:r>
              <a:rPr lang="en-US" altLang="en-US" sz="3200" dirty="0">
                <a:solidFill>
                  <a:schemeClr val="tx1"/>
                </a:solidFill>
                <a:latin typeface="+mn-lt"/>
              </a:rPr>
              <a:t>What we do in court…</a:t>
            </a:r>
            <a:br>
              <a:rPr lang="en-US" altLang="en-US" sz="4000" dirty="0">
                <a:latin typeface="+mn-lt"/>
              </a:rPr>
            </a:br>
            <a:endParaRPr lang="en-US" altLang="en-US" sz="4000" dirty="0">
              <a:latin typeface="+mn-lt"/>
            </a:endParaRPr>
          </a:p>
        </p:txBody>
      </p:sp>
      <p:sp>
        <p:nvSpPr>
          <p:cNvPr id="2051" name="Rectangle 3">
            <a:extLst>
              <a:ext uri="{FF2B5EF4-FFF2-40B4-BE49-F238E27FC236}">
                <a16:creationId xmlns:a16="http://schemas.microsoft.com/office/drawing/2014/main" id="{D218FDA9-BDC5-639D-4746-EC7D5CA57D84}"/>
              </a:ext>
            </a:extLst>
          </p:cNvPr>
          <p:cNvSpPr>
            <a:spLocks noGrp="1" noRot="1" noChangeArrowheads="1"/>
          </p:cNvSpPr>
          <p:nvPr>
            <p:ph type="subTitle" idx="1"/>
          </p:nvPr>
        </p:nvSpPr>
        <p:spPr>
          <a:xfrm>
            <a:off x="1912340" y="1277603"/>
            <a:ext cx="7696200" cy="4876800"/>
          </a:xfrm>
        </p:spPr>
        <p:txBody>
          <a:bodyPr/>
          <a:lstStyle/>
          <a:p>
            <a:pPr marL="609600" indent="-609600">
              <a:defRPr/>
            </a:pPr>
            <a:endParaRPr lang="en-US" altLang="en-US" b="1" dirty="0"/>
          </a:p>
          <a:p>
            <a:pPr marL="285750" indent="-285750" algn="l">
              <a:buFont typeface="Wingdings" panose="05000000000000000000" pitchFamily="2" charset="2"/>
              <a:buChar char="Ø"/>
              <a:defRPr/>
            </a:pPr>
            <a:r>
              <a:rPr lang="en-US" altLang="en-US" dirty="0"/>
              <a:t>Receive the accused </a:t>
            </a:r>
          </a:p>
          <a:p>
            <a:pPr marL="285750" indent="-285750" algn="l">
              <a:buFont typeface="Wingdings" panose="05000000000000000000" pitchFamily="2" charset="2"/>
              <a:buChar char="Ø"/>
              <a:defRPr/>
            </a:pPr>
            <a:r>
              <a:rPr lang="en-US" altLang="en-US" dirty="0"/>
              <a:t>Involve the adversarial legal professionals</a:t>
            </a:r>
          </a:p>
          <a:p>
            <a:pPr marL="285750" indent="-285750" algn="l">
              <a:buFont typeface="Wingdings" panose="05000000000000000000" pitchFamily="2" charset="2"/>
              <a:buChar char="Ø"/>
              <a:defRPr/>
            </a:pPr>
            <a:r>
              <a:rPr lang="en-US" altLang="en-US" dirty="0"/>
              <a:t>Marshall evidence and rules</a:t>
            </a:r>
          </a:p>
          <a:p>
            <a:pPr marL="285750" indent="-285750" algn="l">
              <a:buFont typeface="Wingdings" panose="05000000000000000000" pitchFamily="2" charset="2"/>
              <a:buChar char="Ø"/>
              <a:defRPr/>
            </a:pPr>
            <a:r>
              <a:rPr lang="en-US" altLang="en-US" dirty="0"/>
              <a:t>Negotiate dispositions</a:t>
            </a:r>
          </a:p>
          <a:p>
            <a:pPr marL="285750" indent="-285750" algn="l">
              <a:buFont typeface="Wingdings" panose="05000000000000000000" pitchFamily="2" charset="2"/>
              <a:buChar char="Ø"/>
              <a:defRPr/>
            </a:pPr>
            <a:r>
              <a:rPr lang="en-US" altLang="en-US" dirty="0"/>
              <a:t>Rarely engage trial process</a:t>
            </a:r>
          </a:p>
          <a:p>
            <a:pPr marL="285750" indent="-285750" algn="l">
              <a:buFont typeface="Wingdings" panose="05000000000000000000" pitchFamily="2" charset="2"/>
              <a:buChar char="Ø"/>
              <a:defRPr/>
            </a:pPr>
            <a:r>
              <a:rPr lang="en-US" altLang="en-US" dirty="0"/>
              <a:t>85% get probation, some get jail and prison</a:t>
            </a:r>
          </a:p>
          <a:p>
            <a:pPr marL="285750" indent="-285750" algn="l">
              <a:buFont typeface="Wingdings" panose="05000000000000000000" pitchFamily="2" charset="2"/>
              <a:buChar char="Ø"/>
              <a:defRPr/>
            </a:pPr>
            <a:r>
              <a:rPr lang="en-US" altLang="en-US" dirty="0"/>
              <a:t>Probation supervises and refers to services</a:t>
            </a:r>
          </a:p>
          <a:p>
            <a:pPr marL="285750" indent="-285750" algn="l">
              <a:buFont typeface="Wingdings" panose="05000000000000000000" pitchFamily="2" charset="2"/>
              <a:buChar char="Ø"/>
              <a:defRPr/>
            </a:pPr>
            <a:r>
              <a:rPr lang="en-US" altLang="en-US" dirty="0"/>
              <a:t>Probation violations treated as mini-crimes</a:t>
            </a:r>
          </a:p>
          <a:p>
            <a:pPr marL="285750" indent="-285750" algn="l">
              <a:buFont typeface="Wingdings" panose="05000000000000000000" pitchFamily="2" charset="2"/>
              <a:buChar char="Ø"/>
              <a:defRPr/>
            </a:pPr>
            <a:r>
              <a:rPr lang="en-US" altLang="en-US" dirty="0"/>
              <a:t>Arbitrary continuation or revocation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BD024E09-C5FF-450E-87CB-F1D5A113EF26}"/>
              </a:ext>
            </a:extLst>
          </p:cNvPr>
          <p:cNvSpPr>
            <a:spLocks noGrp="1"/>
          </p:cNvSpPr>
          <p:nvPr>
            <p:ph type="title"/>
          </p:nvPr>
        </p:nvSpPr>
        <p:spPr bwMode="auto">
          <a:xfrm>
            <a:off x="1803401" y="609600"/>
            <a:ext cx="8187267" cy="1352021"/>
          </a:xfrm>
        </p:spPr>
        <p:txBody>
          <a:bodyPr vert="horz" wrap="square" lIns="91440" tIns="45720" rIns="91440" bIns="45720" numCol="1" rtlCol="0" anchor="ctr" anchorCtr="0" compatLnSpc="1">
            <a:prstTxWarp prst="textNoShape">
              <a:avLst/>
            </a:prstTxWarp>
            <a:normAutofit/>
          </a:bodyPr>
          <a:lstStyle/>
          <a:p>
            <a:pPr>
              <a:defRPr/>
            </a:pPr>
            <a:r>
              <a:rPr lang="en-US" sz="3200" dirty="0">
                <a:solidFill>
                  <a:schemeClr val="tx1"/>
                </a:solidFill>
                <a:effectLst/>
                <a:latin typeface="+mn-lt"/>
              </a:rPr>
              <a:t>Rule 2.1 Advisor</a:t>
            </a:r>
          </a:p>
        </p:txBody>
      </p:sp>
      <p:sp>
        <p:nvSpPr>
          <p:cNvPr id="7171" name="Rectangle 3">
            <a:extLst>
              <a:ext uri="{FF2B5EF4-FFF2-40B4-BE49-F238E27FC236}">
                <a16:creationId xmlns:a16="http://schemas.microsoft.com/office/drawing/2014/main" id="{4C1B2787-77C8-4F09-9424-1577B71A5CE0}"/>
              </a:ext>
            </a:extLst>
          </p:cNvPr>
          <p:cNvSpPr>
            <a:spLocks noGrp="1"/>
          </p:cNvSpPr>
          <p:nvPr>
            <p:ph type="body" idx="1"/>
          </p:nvPr>
        </p:nvSpPr>
        <p:spPr>
          <a:xfrm>
            <a:off x="1803401" y="1722438"/>
            <a:ext cx="7391400" cy="4525962"/>
          </a:xfrm>
        </p:spPr>
        <p:txBody>
          <a:bodyPr>
            <a:normAutofit/>
          </a:bodyPr>
          <a:lstStyle/>
          <a:p>
            <a:pPr>
              <a:buFont typeface="Wingdings 3" pitchFamily="18" charset="2"/>
              <a:buNone/>
            </a:pPr>
            <a:r>
              <a:rPr lang="en-US" altLang="en-US" dirty="0"/>
              <a:t>“In representing a client, a lawyer shall exercise</a:t>
            </a:r>
          </a:p>
          <a:p>
            <a:pPr lvl="1"/>
            <a:r>
              <a:rPr lang="en-US" altLang="en-US" sz="2800" dirty="0"/>
              <a:t>	</a:t>
            </a:r>
            <a:r>
              <a:rPr lang="en-US" altLang="en-US" sz="2800" i="1" dirty="0"/>
              <a:t>independent</a:t>
            </a:r>
            <a:endParaRPr lang="en-US" altLang="en-US" sz="2800" dirty="0"/>
          </a:p>
          <a:p>
            <a:pPr lvl="1"/>
            <a:r>
              <a:rPr lang="en-US" altLang="en-US" sz="2800" dirty="0"/>
              <a:t>	professional </a:t>
            </a:r>
            <a:r>
              <a:rPr lang="en-US" altLang="en-US" sz="2800" i="1" dirty="0"/>
              <a:t>judgment </a:t>
            </a:r>
            <a:r>
              <a:rPr lang="en-US" altLang="en-US" sz="2800" dirty="0"/>
              <a:t>and </a:t>
            </a:r>
          </a:p>
          <a:p>
            <a:pPr lvl="1"/>
            <a:r>
              <a:rPr lang="en-US" altLang="en-US" sz="2800" dirty="0"/>
              <a:t>	render </a:t>
            </a:r>
            <a:r>
              <a:rPr lang="en-US" altLang="en-US" sz="2800" i="1" dirty="0"/>
              <a:t>candid advice</a:t>
            </a:r>
            <a:r>
              <a:rPr lang="en-US" altLang="en-US" sz="2800" dirty="0"/>
              <a:t>.” </a:t>
            </a:r>
          </a:p>
        </p:txBody>
      </p:sp>
    </p:spTree>
    <p:extLst>
      <p:ext uri="{BB962C8B-B14F-4D97-AF65-F5344CB8AC3E}">
        <p14:creationId xmlns:p14="http://schemas.microsoft.com/office/powerpoint/2010/main" val="2398537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A5E03633-12E0-4CE1-ACC2-25058D5A8BEA}"/>
              </a:ext>
            </a:extLst>
          </p:cNvPr>
          <p:cNvSpPr>
            <a:spLocks noGrp="1"/>
          </p:cNvSpPr>
          <p:nvPr>
            <p:ph type="title"/>
          </p:nvPr>
        </p:nvSpPr>
        <p:spPr bwMode="auto">
          <a:xfrm>
            <a:off x="811014" y="607309"/>
            <a:ext cx="8382000" cy="4953000"/>
          </a:xfrm>
        </p:spPr>
        <p:txBody>
          <a:bodyPr vert="horz" wrap="square" lIns="91440" tIns="45720" rIns="91440" bIns="45720" numCol="1" rtlCol="0" anchor="ctr" anchorCtr="0" compatLnSpc="1">
            <a:prstTxWarp prst="textNoShape">
              <a:avLst/>
            </a:prstTxWarp>
            <a:noAutofit/>
          </a:bodyPr>
          <a:lstStyle/>
          <a:p>
            <a:pPr lvl="4" algn="l">
              <a:lnSpc>
                <a:spcPct val="90000"/>
              </a:lnSpc>
              <a:defRPr/>
            </a:pPr>
            <a:br>
              <a:rPr lang="en-US" sz="2000" i="1" dirty="0">
                <a:solidFill>
                  <a:schemeClr val="tx1"/>
                </a:solidFill>
              </a:rPr>
            </a:br>
            <a:r>
              <a:rPr lang="en-US" sz="2800" dirty="0">
                <a:solidFill>
                  <a:schemeClr val="tx1"/>
                </a:solidFill>
                <a:latin typeface="+mn-lt"/>
              </a:rPr>
              <a:t>Rule 2.1  Other Considerations</a:t>
            </a:r>
            <a:br>
              <a:rPr lang="en-US" sz="2800" u="sng" dirty="0">
                <a:solidFill>
                  <a:schemeClr val="tx1"/>
                </a:solidFill>
                <a:latin typeface="+mn-lt"/>
              </a:rPr>
            </a:br>
            <a:br>
              <a:rPr lang="en-US" sz="2800" dirty="0">
                <a:solidFill>
                  <a:schemeClr val="tx1"/>
                </a:solidFill>
                <a:latin typeface="+mn-lt"/>
              </a:rPr>
            </a:br>
            <a:r>
              <a:rPr lang="en-US" sz="2400" dirty="0">
                <a:solidFill>
                  <a:schemeClr val="tx1"/>
                </a:solidFill>
                <a:latin typeface="+mn-lt"/>
              </a:rPr>
              <a:t>In rendering advice, a lawyer may refer </a:t>
            </a:r>
            <a:r>
              <a:rPr lang="en-US" sz="2400" u="sng" dirty="0">
                <a:solidFill>
                  <a:schemeClr val="tx1"/>
                </a:solidFill>
                <a:latin typeface="+mn-lt"/>
              </a:rPr>
              <a:t>not only to law</a:t>
            </a:r>
            <a:r>
              <a:rPr lang="en-US" sz="2400" dirty="0">
                <a:solidFill>
                  <a:schemeClr val="tx1"/>
                </a:solidFill>
                <a:latin typeface="+mn-lt"/>
              </a:rPr>
              <a:t>, </a:t>
            </a:r>
            <a:r>
              <a:rPr lang="en-US" sz="2400" u="sng" dirty="0">
                <a:solidFill>
                  <a:schemeClr val="tx1"/>
                </a:solidFill>
                <a:latin typeface="+mn-lt"/>
              </a:rPr>
              <a:t>but also to other considerations </a:t>
            </a:r>
            <a:r>
              <a:rPr lang="en-US" sz="2400" dirty="0">
                <a:solidFill>
                  <a:schemeClr val="tx1"/>
                </a:solidFill>
                <a:latin typeface="+mn-lt"/>
              </a:rPr>
              <a:t> such as moral, economic, social, and political factors that may be relevant to the client's situation. </a:t>
            </a:r>
            <a:br>
              <a:rPr lang="en-US" sz="2000" dirty="0">
                <a:solidFill>
                  <a:schemeClr val="tx1"/>
                </a:solidFill>
                <a:latin typeface="+mn-lt"/>
              </a:rPr>
            </a:br>
            <a:br>
              <a:rPr lang="en-US" sz="2000" dirty="0">
                <a:solidFill>
                  <a:schemeClr val="tx1"/>
                </a:solidFill>
                <a:latin typeface="+mn-lt"/>
              </a:rPr>
            </a:br>
            <a:r>
              <a:rPr lang="en-US" sz="2400" dirty="0">
                <a:solidFill>
                  <a:schemeClr val="tx1"/>
                </a:solidFill>
                <a:latin typeface="+mn-lt"/>
              </a:rPr>
              <a:t>Therefore, many attorneys in various fields of practice face this very important question:</a:t>
            </a:r>
            <a:br>
              <a:rPr lang="en-US" sz="2400" dirty="0">
                <a:solidFill>
                  <a:schemeClr val="tx1"/>
                </a:solidFill>
                <a:latin typeface="+mn-lt"/>
              </a:rPr>
            </a:br>
            <a:br>
              <a:rPr lang="en-US" sz="2400" dirty="0">
                <a:solidFill>
                  <a:schemeClr val="tx1"/>
                </a:solidFill>
                <a:latin typeface="+mn-lt"/>
              </a:rPr>
            </a:br>
            <a:r>
              <a:rPr lang="en-US" sz="2400" dirty="0">
                <a:solidFill>
                  <a:schemeClr val="tx1"/>
                </a:solidFill>
                <a:latin typeface="+mn-lt"/>
              </a:rPr>
              <a:t>Is the client’s behavioral health and stability a significant or substantial consideration for the attorney-client relationship or legal matter at hand?</a:t>
            </a:r>
            <a:br>
              <a:rPr lang="en-US" sz="2800" dirty="0">
                <a:solidFill>
                  <a:schemeClr val="tx1"/>
                </a:solidFill>
                <a:latin typeface="+mn-lt"/>
              </a:rPr>
            </a:br>
            <a:br>
              <a:rPr lang="en-US" sz="2000" dirty="0">
                <a:solidFill>
                  <a:schemeClr val="tx1"/>
                </a:solidFill>
              </a:rPr>
            </a:br>
            <a:endParaRPr lang="en-US" sz="2000" i="1" u="sng" dirty="0">
              <a:solidFill>
                <a:schemeClr val="tx1"/>
              </a:solidFill>
            </a:endParaRPr>
          </a:p>
        </p:txBody>
      </p:sp>
    </p:spTree>
    <p:extLst>
      <p:ext uri="{BB962C8B-B14F-4D97-AF65-F5344CB8AC3E}">
        <p14:creationId xmlns:p14="http://schemas.microsoft.com/office/powerpoint/2010/main" val="1068860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1DED9F-1C32-4373-8DEC-394990A593BE}"/>
              </a:ext>
            </a:extLst>
          </p:cNvPr>
          <p:cNvSpPr/>
          <p:nvPr/>
        </p:nvSpPr>
        <p:spPr>
          <a:xfrm>
            <a:off x="929779" y="870341"/>
            <a:ext cx="8432800" cy="4401205"/>
          </a:xfrm>
          <a:prstGeom prst="rect">
            <a:avLst/>
          </a:prstGeom>
        </p:spPr>
        <p:txBody>
          <a:bodyPr wrap="square">
            <a:spAutoFit/>
          </a:bodyPr>
          <a:lstStyle/>
          <a:p>
            <a:r>
              <a:rPr lang="en-US" sz="2800" dirty="0"/>
              <a:t>[2] Advice couched in narrow legal terms may be of little value to a client, especially where practical considerations such as cost or effects on other people are predominant. Purely technical legal advice, therefore, can sometimes be inadequate. It is proper for a lawyer to refer to relevant moral and ethical considerations in giving advice. Although a lawyer is not a moral advisor as such, moral and ethical considerations impinge upon most legal questions and may decisively influence how the law will be applied.</a:t>
            </a:r>
          </a:p>
        </p:txBody>
      </p:sp>
    </p:spTree>
    <p:extLst>
      <p:ext uri="{BB962C8B-B14F-4D97-AF65-F5344CB8AC3E}">
        <p14:creationId xmlns:p14="http://schemas.microsoft.com/office/powerpoint/2010/main" val="1606804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8ED67-DB4D-4AC5-A4AD-C81C2A3D41C9}"/>
              </a:ext>
            </a:extLst>
          </p:cNvPr>
          <p:cNvSpPr/>
          <p:nvPr/>
        </p:nvSpPr>
        <p:spPr>
          <a:xfrm>
            <a:off x="775516" y="797510"/>
            <a:ext cx="9542943" cy="5262979"/>
          </a:xfrm>
          <a:prstGeom prst="rect">
            <a:avLst/>
          </a:prstGeom>
        </p:spPr>
        <p:txBody>
          <a:bodyPr wrap="square">
            <a:spAutoFit/>
          </a:bodyPr>
          <a:lstStyle/>
          <a:p>
            <a:r>
              <a:rPr lang="en-US" sz="2800" dirty="0"/>
              <a:t>[4] Matters that go beyond strictly legal questions may also be in the domain of another profession. Family matters can involve problems within the professional competence of psychiatry, clinical psychology, or social work; business matters can involve problems within the competence of the accounting profession or of financial specialists. Where consultation with a professional in another field is itself something a competent lawyer would recommend, the lawyer should make such a recommendation. At the same time, a lawyer's advice at its best often consists of recommending a course of action in the face of conflicting recommendations of experts.</a:t>
            </a:r>
          </a:p>
        </p:txBody>
      </p:sp>
    </p:spTree>
    <p:extLst>
      <p:ext uri="{BB962C8B-B14F-4D97-AF65-F5344CB8AC3E}">
        <p14:creationId xmlns:p14="http://schemas.microsoft.com/office/powerpoint/2010/main" val="3106115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64434DE0-8B08-4B93-A3D2-437398D5C3C7}"/>
              </a:ext>
            </a:extLst>
          </p:cNvPr>
          <p:cNvSpPr>
            <a:spLocks noGrp="1"/>
          </p:cNvSpPr>
          <p:nvPr>
            <p:ph type="title"/>
          </p:nvPr>
        </p:nvSpPr>
        <p:spPr bwMode="auto">
          <a:xfrm>
            <a:off x="352338" y="218115"/>
            <a:ext cx="9286612" cy="3389152"/>
          </a:xfrm>
        </p:spPr>
        <p:txBody>
          <a:bodyPr vert="horz" wrap="square" lIns="91440" tIns="45720" rIns="91440" bIns="45720" numCol="1" rtlCol="0" anchor="ctr" anchorCtr="0" compatLnSpc="1">
            <a:prstTxWarp prst="textNoShape">
              <a:avLst/>
            </a:prstTxWarp>
            <a:normAutofit fontScale="90000"/>
          </a:bodyPr>
          <a:lstStyle/>
          <a:p>
            <a:pPr>
              <a:defRPr/>
            </a:pPr>
            <a:r>
              <a:rPr lang="en-US" sz="2700" dirty="0">
                <a:solidFill>
                  <a:schemeClr val="tx1"/>
                </a:solidFill>
                <a:latin typeface="+mn-lt"/>
              </a:rPr>
              <a:t>Establishing a Good and Realistic Attorney Client Relationship: The Best Offense and Defense for Ethical Compliance </a:t>
            </a:r>
            <a:br>
              <a:rPr lang="en-US" sz="2700" dirty="0">
                <a:solidFill>
                  <a:schemeClr val="tx1"/>
                </a:solidFill>
                <a:latin typeface="+mn-lt"/>
              </a:rPr>
            </a:br>
            <a:br>
              <a:rPr lang="en-US" sz="2700" dirty="0">
                <a:solidFill>
                  <a:schemeClr val="tx1"/>
                </a:solidFill>
                <a:latin typeface="+mn-lt"/>
              </a:rPr>
            </a:br>
            <a:r>
              <a:rPr lang="en-US" sz="2700" dirty="0">
                <a:solidFill>
                  <a:schemeClr val="tx1"/>
                </a:solidFill>
                <a:latin typeface="+mn-lt"/>
              </a:rPr>
              <a:t>Seek to understand the client’s key weaknesses or strengths in relating to people and problem solving – such as suffering from addiction or succeeding in recovery – to better represent the client and provide high quality legal services</a:t>
            </a:r>
          </a:p>
        </p:txBody>
      </p:sp>
      <p:sp>
        <p:nvSpPr>
          <p:cNvPr id="9219" name="Rectangle 3">
            <a:extLst>
              <a:ext uri="{FF2B5EF4-FFF2-40B4-BE49-F238E27FC236}">
                <a16:creationId xmlns:a16="http://schemas.microsoft.com/office/drawing/2014/main" id="{CEEE6AE6-AA96-441A-847F-521AA7B88CF3}"/>
              </a:ext>
            </a:extLst>
          </p:cNvPr>
          <p:cNvSpPr>
            <a:spLocks noGrp="1"/>
          </p:cNvSpPr>
          <p:nvPr>
            <p:ph type="body" idx="1"/>
          </p:nvPr>
        </p:nvSpPr>
        <p:spPr>
          <a:xfrm>
            <a:off x="694965" y="2885813"/>
            <a:ext cx="8305800" cy="2356374"/>
          </a:xfrm>
        </p:spPr>
        <p:txBody>
          <a:bodyPr>
            <a:noAutofit/>
          </a:bodyPr>
          <a:lstStyle/>
          <a:p>
            <a:pPr>
              <a:buFont typeface="Wingdings 3" pitchFamily="18" charset="2"/>
              <a:buNone/>
            </a:pPr>
            <a:endParaRPr lang="en-US" altLang="en-US" sz="2400" dirty="0"/>
          </a:p>
          <a:p>
            <a:r>
              <a:rPr lang="en-US" altLang="en-US" sz="2400" dirty="0"/>
              <a:t>Gain Additional Understanding of Human Behavior</a:t>
            </a:r>
          </a:p>
          <a:p>
            <a:r>
              <a:rPr lang="en-US" altLang="en-US" sz="2400" dirty="0"/>
              <a:t>Learn How the Behavior is relevant to your Practice</a:t>
            </a:r>
          </a:p>
          <a:p>
            <a:r>
              <a:rPr lang="en-US" altLang="en-US" sz="2400" dirty="0"/>
              <a:t>Be willing to view case outside mere legal process</a:t>
            </a:r>
          </a:p>
          <a:p>
            <a:r>
              <a:rPr lang="en-US" altLang="en-US" sz="2400" dirty="0"/>
              <a:t>Use Reflective Listening with client</a:t>
            </a:r>
            <a:endParaRPr lang="en-US" altLang="en-US" sz="2400" b="1" dirty="0"/>
          </a:p>
          <a:p>
            <a:r>
              <a:rPr lang="en-US" altLang="en-US" sz="2400" dirty="0"/>
              <a:t>Express Acceptance and Affirmation – allow safe disclosure</a:t>
            </a:r>
          </a:p>
        </p:txBody>
      </p:sp>
    </p:spTree>
    <p:extLst>
      <p:ext uri="{BB962C8B-B14F-4D97-AF65-F5344CB8AC3E}">
        <p14:creationId xmlns:p14="http://schemas.microsoft.com/office/powerpoint/2010/main" val="3080513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673100" y="411059"/>
            <a:ext cx="8382000" cy="1367405"/>
          </a:xfrm>
        </p:spPr>
        <p:txBody>
          <a:bodyPr>
            <a:normAutofit fontScale="90000"/>
          </a:bodyPr>
          <a:lstStyle/>
          <a:p>
            <a:br>
              <a:rPr lang="en-US" sz="2800" dirty="0">
                <a:latin typeface="Times New Roman"/>
                <a:ea typeface="Arial" charset="0"/>
                <a:cs typeface="Times New Roman"/>
              </a:rPr>
            </a:br>
            <a:r>
              <a:rPr lang="en-US" sz="2800" dirty="0">
                <a:solidFill>
                  <a:schemeClr val="tx1"/>
                </a:solidFill>
                <a:latin typeface="+mn-lt"/>
                <a:ea typeface="Arial" charset="0"/>
                <a:cs typeface="Times New Roman"/>
              </a:rPr>
              <a:t>Expectations for Lawyers Representing Clients with Legally Relevant Disabilities*</a:t>
            </a:r>
          </a:p>
        </p:txBody>
      </p:sp>
      <p:sp>
        <p:nvSpPr>
          <p:cNvPr id="34819" name="Rectangle 5"/>
          <p:cNvSpPr>
            <a:spLocks noGrp="1" noChangeArrowheads="1"/>
          </p:cNvSpPr>
          <p:nvPr>
            <p:ph idx="1"/>
          </p:nvPr>
        </p:nvSpPr>
        <p:spPr>
          <a:xfrm>
            <a:off x="863600" y="2006600"/>
            <a:ext cx="8001000" cy="4343400"/>
          </a:xfrm>
        </p:spPr>
        <p:txBody>
          <a:bodyPr>
            <a:normAutofit/>
          </a:bodyPr>
          <a:lstStyle/>
          <a:p>
            <a:pPr lvl="1">
              <a:lnSpc>
                <a:spcPct val="80000"/>
              </a:lnSpc>
              <a:buClr>
                <a:srgbClr val="000000"/>
              </a:buClr>
              <a:buFontTx/>
              <a:buChar char="•"/>
            </a:pPr>
            <a:r>
              <a:rPr lang="en-US" dirty="0">
                <a:ea typeface="Arial" charset="0"/>
                <a:cs typeface="Times New Roman"/>
              </a:rPr>
              <a:t>They understand their clients, their abilities and disabilities</a:t>
            </a:r>
          </a:p>
          <a:p>
            <a:pPr lvl="1">
              <a:lnSpc>
                <a:spcPct val="80000"/>
              </a:lnSpc>
              <a:buClr>
                <a:srgbClr val="000000"/>
              </a:buClr>
              <a:buFontTx/>
              <a:buChar char="•"/>
            </a:pPr>
            <a:r>
              <a:rPr lang="en-US" dirty="0">
                <a:ea typeface="Arial" charset="0"/>
                <a:cs typeface="Times New Roman"/>
              </a:rPr>
              <a:t>They Communicate with clients</a:t>
            </a:r>
          </a:p>
          <a:p>
            <a:pPr lvl="1">
              <a:lnSpc>
                <a:spcPct val="80000"/>
              </a:lnSpc>
              <a:buClr>
                <a:srgbClr val="000000"/>
              </a:buClr>
              <a:buFontTx/>
              <a:buChar char="•"/>
            </a:pPr>
            <a:r>
              <a:rPr lang="en-US" dirty="0">
                <a:ea typeface="Arial" charset="0"/>
                <a:cs typeface="Times New Roman"/>
              </a:rPr>
              <a:t>They Promote self-determination for clients</a:t>
            </a:r>
          </a:p>
          <a:p>
            <a:pPr lvl="1">
              <a:lnSpc>
                <a:spcPct val="80000"/>
              </a:lnSpc>
              <a:buClr>
                <a:srgbClr val="000000"/>
              </a:buClr>
              <a:buFontTx/>
              <a:buChar char="•"/>
            </a:pPr>
            <a:r>
              <a:rPr lang="en-US" dirty="0">
                <a:ea typeface="Arial" charset="0"/>
                <a:cs typeface="Times New Roman"/>
              </a:rPr>
              <a:t>Lawyers and clients may view rights and remedies differently</a:t>
            </a:r>
          </a:p>
          <a:p>
            <a:pPr lvl="1">
              <a:lnSpc>
                <a:spcPct val="80000"/>
              </a:lnSpc>
              <a:buClr>
                <a:srgbClr val="000000"/>
              </a:buClr>
              <a:buFontTx/>
              <a:buChar char="•"/>
            </a:pPr>
            <a:r>
              <a:rPr lang="en-US" dirty="0">
                <a:ea typeface="Arial" charset="0"/>
                <a:cs typeface="Times New Roman"/>
              </a:rPr>
              <a:t>Ethical obligations representing clients with disabilities</a:t>
            </a:r>
          </a:p>
          <a:p>
            <a:pPr lvl="1">
              <a:lnSpc>
                <a:spcPct val="80000"/>
              </a:lnSpc>
              <a:buClr>
                <a:srgbClr val="000000"/>
              </a:buClr>
              <a:buFontTx/>
              <a:buChar char="•"/>
            </a:pPr>
            <a:r>
              <a:rPr lang="en-US" dirty="0">
                <a:ea typeface="Arial" charset="0"/>
                <a:cs typeface="Times New Roman"/>
              </a:rPr>
              <a:t>The Legal duty to provide reasonable accommodations</a:t>
            </a:r>
            <a:endParaRPr lang="en-US" dirty="0">
              <a:cs typeface="Times New Roman"/>
            </a:endParaRPr>
          </a:p>
          <a:p>
            <a:pPr lvl="1">
              <a:lnSpc>
                <a:spcPct val="80000"/>
              </a:lnSpc>
              <a:buClr>
                <a:srgbClr val="000000"/>
              </a:buClr>
              <a:buNone/>
            </a:pPr>
            <a:endParaRPr lang="en-US" dirty="0">
              <a:cs typeface="Times New Roman"/>
            </a:endParaRPr>
          </a:p>
          <a:p>
            <a:pPr>
              <a:lnSpc>
                <a:spcPct val="80000"/>
              </a:lnSpc>
              <a:buClr>
                <a:srgbClr val="000000"/>
              </a:buClr>
              <a:buFont typeface="Wingdings" charset="2"/>
              <a:buNone/>
            </a:pPr>
            <a:r>
              <a:rPr lang="en-US" sz="2400" dirty="0">
                <a:cs typeface="Times New Roman"/>
              </a:rPr>
              <a:t>	</a:t>
            </a:r>
            <a:r>
              <a:rPr lang="en-US" sz="1800" dirty="0">
                <a:cs typeface="Times New Roman"/>
              </a:rPr>
              <a:t>* From ABA Publication - Disability Discrimination Law, Evidence and Testimony:  A Comprehensive Reference Manual for Lawyers, Judges and Disability Professionals, by John Parry2008, www.abanet.org/disability</a:t>
            </a:r>
          </a:p>
        </p:txBody>
      </p:sp>
    </p:spTree>
    <p:extLst>
      <p:ext uri="{BB962C8B-B14F-4D97-AF65-F5344CB8AC3E}">
        <p14:creationId xmlns:p14="http://schemas.microsoft.com/office/powerpoint/2010/main" val="4047994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7B215E9-3E2F-4CDF-BD91-2153BE42CCE7}"/>
              </a:ext>
            </a:extLst>
          </p:cNvPr>
          <p:cNvSpPr>
            <a:spLocks noGrp="1" noChangeArrowheads="1"/>
          </p:cNvSpPr>
          <p:nvPr>
            <p:ph type="title"/>
          </p:nvPr>
        </p:nvSpPr>
        <p:spPr>
          <a:xfrm>
            <a:off x="733881" y="554372"/>
            <a:ext cx="8229600" cy="1066800"/>
          </a:xfrm>
        </p:spPr>
        <p:txBody>
          <a:bodyPr/>
          <a:lstStyle/>
          <a:p>
            <a:pPr algn="l" eaLnBrk="1" hangingPunct="1"/>
            <a:r>
              <a:rPr lang="en-US" altLang="en-US" sz="3200" dirty="0">
                <a:solidFill>
                  <a:srgbClr val="000000"/>
                </a:solidFill>
                <a:latin typeface="+mn-lt"/>
              </a:rPr>
              <a:t>Some Disabilities &amp; Ways to Respond</a:t>
            </a:r>
            <a:br>
              <a:rPr lang="en-US" altLang="en-US" sz="3200" dirty="0">
                <a:solidFill>
                  <a:srgbClr val="000000"/>
                </a:solidFill>
                <a:latin typeface="+mn-lt"/>
              </a:rPr>
            </a:br>
            <a:r>
              <a:rPr lang="en-US" altLang="en-US" sz="1200" dirty="0">
                <a:solidFill>
                  <a:srgbClr val="000000"/>
                </a:solidFill>
                <a:latin typeface="+mn-lt"/>
              </a:rPr>
              <a:t>From ABA Publication - Disability Discrimination Law, Evidence and Testimony:  A Comprehensive Reference Manual for Lawyers, Judges and Disability Professionals, by John Parry2008, www.abanet.org/disability</a:t>
            </a:r>
          </a:p>
        </p:txBody>
      </p:sp>
      <p:sp>
        <p:nvSpPr>
          <p:cNvPr id="10245" name="Rectangle 5">
            <a:extLst>
              <a:ext uri="{FF2B5EF4-FFF2-40B4-BE49-F238E27FC236}">
                <a16:creationId xmlns:a16="http://schemas.microsoft.com/office/drawing/2014/main" id="{ED5410F5-9AA8-41A3-9528-464F32AD1CFD}"/>
              </a:ext>
            </a:extLst>
          </p:cNvPr>
          <p:cNvSpPr>
            <a:spLocks noGrp="1" noChangeArrowheads="1"/>
          </p:cNvSpPr>
          <p:nvPr>
            <p:ph type="body" sz="half" idx="4294967295"/>
          </p:nvPr>
        </p:nvSpPr>
        <p:spPr>
          <a:xfrm>
            <a:off x="5505896" y="1905000"/>
            <a:ext cx="4114800" cy="4495800"/>
          </a:xfrm>
        </p:spPr>
        <p:txBody>
          <a:bodyPr>
            <a:normAutofit lnSpcReduction="10000"/>
          </a:bodyPr>
          <a:lstStyle/>
          <a:p>
            <a:pPr marL="533400" indent="-533400">
              <a:buClr>
                <a:srgbClr val="000000"/>
              </a:buClr>
              <a:buNone/>
              <a:defRPr/>
            </a:pPr>
            <a:r>
              <a:rPr lang="en-US" sz="2000" dirty="0">
                <a:latin typeface="Arial" charset="0"/>
              </a:rPr>
              <a:t>	</a:t>
            </a:r>
            <a:r>
              <a:rPr lang="en-US" sz="2000" u="sng" dirty="0">
                <a:solidFill>
                  <a:srgbClr val="000000"/>
                </a:solidFill>
              </a:rPr>
              <a:t>More Apparent:</a:t>
            </a:r>
          </a:p>
          <a:p>
            <a:pPr marL="533400" indent="-533400">
              <a:buClr>
                <a:srgbClr val="000000"/>
              </a:buClr>
              <a:defRPr/>
            </a:pPr>
            <a:r>
              <a:rPr lang="en-US" sz="2000" dirty="0">
                <a:solidFill>
                  <a:srgbClr val="000000"/>
                </a:solidFill>
              </a:rPr>
              <a:t>Mobility – accessibility to law office</a:t>
            </a:r>
          </a:p>
          <a:p>
            <a:pPr marL="533400" indent="-533400">
              <a:buClr>
                <a:srgbClr val="000000"/>
              </a:buClr>
              <a:defRPr/>
            </a:pPr>
            <a:r>
              <a:rPr lang="en-US" sz="2000" dirty="0">
                <a:solidFill>
                  <a:srgbClr val="000000"/>
                </a:solidFill>
              </a:rPr>
              <a:t>Visual (not always) – large print documents</a:t>
            </a:r>
          </a:p>
          <a:p>
            <a:pPr marL="533400" indent="-533400">
              <a:buClr>
                <a:srgbClr val="000000"/>
              </a:buClr>
              <a:defRPr/>
            </a:pPr>
            <a:r>
              <a:rPr lang="en-US" sz="2000" dirty="0">
                <a:solidFill>
                  <a:srgbClr val="000000"/>
                </a:solidFill>
              </a:rPr>
              <a:t>Hearing (not always) – sign language</a:t>
            </a:r>
          </a:p>
          <a:p>
            <a:pPr marL="533400" indent="-533400">
              <a:buClr>
                <a:srgbClr val="000000"/>
              </a:buClr>
              <a:defRPr/>
            </a:pPr>
            <a:r>
              <a:rPr lang="en-US" sz="2000" dirty="0">
                <a:solidFill>
                  <a:srgbClr val="000000"/>
                </a:solidFill>
              </a:rPr>
              <a:t>Speech – voice output computer</a:t>
            </a:r>
          </a:p>
          <a:p>
            <a:pPr marL="533400" indent="-533400">
              <a:buClr>
                <a:srgbClr val="000000"/>
              </a:buClr>
              <a:defRPr/>
            </a:pPr>
            <a:r>
              <a:rPr lang="en-US" sz="2000" dirty="0">
                <a:solidFill>
                  <a:srgbClr val="000000"/>
                </a:solidFill>
              </a:rPr>
              <a:t>Manual (dexterity) – transcriber</a:t>
            </a:r>
          </a:p>
          <a:p>
            <a:pPr marL="533400" indent="-533400">
              <a:buClr>
                <a:srgbClr val="000000"/>
              </a:buClr>
              <a:defRPr/>
            </a:pPr>
            <a:r>
              <a:rPr lang="en-US" sz="2000" dirty="0">
                <a:solidFill>
                  <a:srgbClr val="000000"/>
                </a:solidFill>
              </a:rPr>
              <a:t>Other Conditions or Diseases – based on symptoms</a:t>
            </a:r>
          </a:p>
        </p:txBody>
      </p:sp>
      <p:sp>
        <p:nvSpPr>
          <p:cNvPr id="7172" name="Rectangle 6">
            <a:extLst>
              <a:ext uri="{FF2B5EF4-FFF2-40B4-BE49-F238E27FC236}">
                <a16:creationId xmlns:a16="http://schemas.microsoft.com/office/drawing/2014/main" id="{C5B14136-B64D-4815-A534-F42814883B2C}"/>
              </a:ext>
            </a:extLst>
          </p:cNvPr>
          <p:cNvSpPr>
            <a:spLocks noGrp="1" noChangeArrowheads="1"/>
          </p:cNvSpPr>
          <p:nvPr>
            <p:ph type="body" sz="half" idx="4294967295"/>
          </p:nvPr>
        </p:nvSpPr>
        <p:spPr>
          <a:xfrm>
            <a:off x="884883" y="1905000"/>
            <a:ext cx="4114800" cy="43874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457200" indent="-457200">
              <a:buClr>
                <a:srgbClr val="000000"/>
              </a:buClr>
              <a:buNone/>
            </a:pPr>
            <a:r>
              <a:rPr lang="en-US" altLang="en-US" sz="2000" u="sng" dirty="0">
                <a:solidFill>
                  <a:srgbClr val="000000"/>
                </a:solidFill>
              </a:rPr>
              <a:t>Less Apparent:</a:t>
            </a:r>
          </a:p>
          <a:p>
            <a:pPr marL="457200" indent="-457200">
              <a:buClr>
                <a:srgbClr val="000000"/>
              </a:buClr>
            </a:pPr>
            <a:r>
              <a:rPr lang="en-US" altLang="en-US" sz="2000" dirty="0">
                <a:solidFill>
                  <a:srgbClr val="000000"/>
                </a:solidFill>
              </a:rPr>
              <a:t>Mental Diseases – emotional and behavioral management</a:t>
            </a:r>
          </a:p>
          <a:p>
            <a:pPr marL="457200" indent="-457200">
              <a:buClr>
                <a:srgbClr val="000000"/>
              </a:buClr>
            </a:pPr>
            <a:r>
              <a:rPr lang="en-US" altLang="en-US" sz="2000" dirty="0">
                <a:solidFill>
                  <a:srgbClr val="000000"/>
                </a:solidFill>
              </a:rPr>
              <a:t>Cognitive impairments - client has friend at meeting with lawyer</a:t>
            </a:r>
          </a:p>
          <a:p>
            <a:pPr marL="457200" indent="-457200">
              <a:buClr>
                <a:srgbClr val="000000"/>
              </a:buClr>
            </a:pPr>
            <a:r>
              <a:rPr lang="en-US" altLang="en-US" sz="2000" dirty="0">
                <a:solidFill>
                  <a:srgbClr val="000000"/>
                </a:solidFill>
              </a:rPr>
              <a:t>Learning Disabilities – provide audio format</a:t>
            </a:r>
          </a:p>
          <a:p>
            <a:pPr marL="457200" indent="-457200">
              <a:buClr>
                <a:srgbClr val="000000"/>
              </a:buClr>
            </a:pPr>
            <a:r>
              <a:rPr lang="en-US" altLang="en-US" sz="2000" dirty="0">
                <a:solidFill>
                  <a:srgbClr val="000000"/>
                </a:solidFill>
              </a:rPr>
              <a:t>Substance Abuse Disorders – similar to mental diseases above</a:t>
            </a:r>
          </a:p>
          <a:p>
            <a:pPr marL="457200" indent="-457200">
              <a:buClr>
                <a:srgbClr val="000000"/>
              </a:buClr>
            </a:pPr>
            <a:r>
              <a:rPr lang="en-US" altLang="en-US" sz="2000" dirty="0">
                <a:solidFill>
                  <a:srgbClr val="000000"/>
                </a:solidFill>
              </a:rPr>
              <a:t>Other Conditions or Diseases – based on symptoms</a:t>
            </a:r>
          </a:p>
          <a:p>
            <a:pPr marL="457200" indent="-457200">
              <a:buClr>
                <a:srgbClr val="000000"/>
              </a:buClr>
            </a:pPr>
            <a:endParaRPr lang="en-US" altLang="en-US" sz="2400"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428344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CD5E03D9-AE75-4DA9-9456-B062DE655D6A}"/>
              </a:ext>
            </a:extLst>
          </p:cNvPr>
          <p:cNvSpPr>
            <a:spLocks noGrp="1"/>
          </p:cNvSpPr>
          <p:nvPr>
            <p:ph type="title"/>
          </p:nvPr>
        </p:nvSpPr>
        <p:spPr bwMode="auto">
          <a:xfrm>
            <a:off x="777845" y="478367"/>
            <a:ext cx="8466667" cy="1295400"/>
          </a:xfrm>
        </p:spPr>
        <p:txBody>
          <a:bodyPr vert="horz" wrap="square" lIns="91440" tIns="45720" rIns="91440" bIns="45720" numCol="1" rtlCol="0" anchor="ctr" anchorCtr="0" compatLnSpc="1">
            <a:prstTxWarp prst="textNoShape">
              <a:avLst/>
            </a:prstTxWarp>
            <a:normAutofit/>
          </a:bodyPr>
          <a:lstStyle/>
          <a:p>
            <a:pPr>
              <a:defRPr/>
            </a:pPr>
            <a:r>
              <a:rPr lang="en-US" sz="2400" dirty="0">
                <a:solidFill>
                  <a:schemeClr val="tx1"/>
                </a:solidFill>
                <a:latin typeface="+mn-lt"/>
              </a:rPr>
              <a:t>Recurring Issues for Those Affected by Behavioral Illnesses or Conditions:</a:t>
            </a:r>
            <a:br>
              <a:rPr lang="en-US" sz="2400" dirty="0">
                <a:solidFill>
                  <a:schemeClr val="tx1"/>
                </a:solidFill>
                <a:latin typeface="+mn-lt"/>
              </a:rPr>
            </a:br>
            <a:r>
              <a:rPr lang="en-US" sz="2000" dirty="0">
                <a:solidFill>
                  <a:schemeClr val="tx1"/>
                </a:solidFill>
                <a:latin typeface="+mn-lt"/>
              </a:rPr>
              <a:t>(</a:t>
            </a:r>
            <a:r>
              <a:rPr lang="en-US" sz="1800" dirty="0">
                <a:solidFill>
                  <a:schemeClr val="tx1"/>
                </a:solidFill>
                <a:latin typeface="+mn-lt"/>
              </a:rPr>
              <a:t>clients, witnesses, lawyers, opposing parties, victims, judges, and others)</a:t>
            </a:r>
          </a:p>
        </p:txBody>
      </p:sp>
      <p:sp>
        <p:nvSpPr>
          <p:cNvPr id="26627" name="Rectangle 3">
            <a:extLst>
              <a:ext uri="{FF2B5EF4-FFF2-40B4-BE49-F238E27FC236}">
                <a16:creationId xmlns:a16="http://schemas.microsoft.com/office/drawing/2014/main" id="{FB6A3E37-3F6D-4451-AE8F-811E2F96161C}"/>
              </a:ext>
            </a:extLst>
          </p:cNvPr>
          <p:cNvSpPr>
            <a:spLocks noGrp="1"/>
          </p:cNvSpPr>
          <p:nvPr>
            <p:ph type="body" sz="half" idx="1"/>
          </p:nvPr>
        </p:nvSpPr>
        <p:spPr>
          <a:xfrm>
            <a:off x="1769533" y="2302933"/>
            <a:ext cx="4038600" cy="3429000"/>
          </a:xfrm>
        </p:spPr>
        <p:txBody>
          <a:bodyPr/>
          <a:lstStyle/>
          <a:p>
            <a:r>
              <a:rPr lang="en-US" altLang="en-US" sz="2300" dirty="0"/>
              <a:t>Codependency</a:t>
            </a:r>
          </a:p>
          <a:p>
            <a:r>
              <a:rPr lang="en-US" altLang="en-US" sz="2300" dirty="0"/>
              <a:t>Victimization</a:t>
            </a:r>
          </a:p>
          <a:p>
            <a:r>
              <a:rPr lang="en-US" altLang="en-US" sz="2300" dirty="0"/>
              <a:t>Self-Pity</a:t>
            </a:r>
          </a:p>
          <a:p>
            <a:r>
              <a:rPr lang="en-US" altLang="en-US" sz="2300" dirty="0"/>
              <a:t>Self-Righteousness</a:t>
            </a:r>
          </a:p>
          <a:p>
            <a:r>
              <a:rPr lang="en-US" altLang="en-US" sz="2300" dirty="0"/>
              <a:t>Anger</a:t>
            </a:r>
          </a:p>
          <a:p>
            <a:r>
              <a:rPr lang="en-US" altLang="en-US" sz="2300" dirty="0"/>
              <a:t>Anxiety</a:t>
            </a:r>
          </a:p>
          <a:p>
            <a:r>
              <a:rPr lang="en-US" altLang="en-US" sz="2300" dirty="0"/>
              <a:t>Depression</a:t>
            </a:r>
          </a:p>
          <a:p>
            <a:endParaRPr lang="en-US" altLang="en-US" sz="2300" dirty="0"/>
          </a:p>
        </p:txBody>
      </p:sp>
      <p:sp>
        <p:nvSpPr>
          <p:cNvPr id="26628" name="Rectangle 4">
            <a:extLst>
              <a:ext uri="{FF2B5EF4-FFF2-40B4-BE49-F238E27FC236}">
                <a16:creationId xmlns:a16="http://schemas.microsoft.com/office/drawing/2014/main" id="{F877E347-D414-419E-8D40-09E8793832D3}"/>
              </a:ext>
            </a:extLst>
          </p:cNvPr>
          <p:cNvSpPr>
            <a:spLocks noGrp="1"/>
          </p:cNvSpPr>
          <p:nvPr>
            <p:ph type="body" sz="half" idx="2"/>
          </p:nvPr>
        </p:nvSpPr>
        <p:spPr>
          <a:xfrm>
            <a:off x="6096000" y="2302933"/>
            <a:ext cx="4038600" cy="3471863"/>
          </a:xfrm>
        </p:spPr>
        <p:txBody>
          <a:bodyPr/>
          <a:lstStyle/>
          <a:p>
            <a:r>
              <a:rPr lang="en-US" altLang="en-US" sz="2300" dirty="0"/>
              <a:t>Crisis Seeking </a:t>
            </a:r>
          </a:p>
          <a:p>
            <a:r>
              <a:rPr lang="en-US" altLang="en-US" sz="2300" dirty="0"/>
              <a:t>Blame Others</a:t>
            </a:r>
          </a:p>
          <a:p>
            <a:r>
              <a:rPr lang="en-US" altLang="en-US" sz="2300" dirty="0"/>
              <a:t>Critical Attitude</a:t>
            </a:r>
          </a:p>
          <a:p>
            <a:r>
              <a:rPr lang="en-US" altLang="en-US" sz="2300" dirty="0"/>
              <a:t>Procrastination</a:t>
            </a:r>
          </a:p>
          <a:p>
            <a:r>
              <a:rPr lang="en-US" altLang="en-US" sz="2300" dirty="0"/>
              <a:t>Denial</a:t>
            </a:r>
          </a:p>
          <a:p>
            <a:r>
              <a:rPr lang="en-US" altLang="en-US" sz="2300" dirty="0"/>
              <a:t>Flattery</a:t>
            </a:r>
          </a:p>
          <a:p>
            <a:endParaRPr lang="en-US" altLang="en-US" sz="2300" dirty="0"/>
          </a:p>
        </p:txBody>
      </p:sp>
    </p:spTree>
    <p:extLst>
      <p:ext uri="{BB962C8B-B14F-4D97-AF65-F5344CB8AC3E}">
        <p14:creationId xmlns:p14="http://schemas.microsoft.com/office/powerpoint/2010/main" val="897560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1EE043FA-83DE-461B-8D14-4408C18A363B}"/>
              </a:ext>
            </a:extLst>
          </p:cNvPr>
          <p:cNvSpPr>
            <a:spLocks noGrp="1"/>
          </p:cNvSpPr>
          <p:nvPr>
            <p:ph type="title"/>
          </p:nvPr>
        </p:nvSpPr>
        <p:spPr bwMode="auto">
          <a:xfrm>
            <a:off x="1201023" y="399177"/>
            <a:ext cx="8229600" cy="1676400"/>
          </a:xfrm>
        </p:spPr>
        <p:txBody>
          <a:bodyPr vert="horz" wrap="square" lIns="91440" tIns="45720" rIns="91440" bIns="45720" numCol="1" rtlCol="0" anchor="ctr" anchorCtr="0" compatLnSpc="1">
            <a:prstTxWarp prst="textNoShape">
              <a:avLst/>
            </a:prstTxWarp>
            <a:noAutofit/>
          </a:bodyPr>
          <a:lstStyle/>
          <a:p>
            <a:pPr>
              <a:defRPr/>
            </a:pPr>
            <a:r>
              <a:rPr lang="en-US" sz="2800" dirty="0">
                <a:solidFill>
                  <a:schemeClr val="tx1"/>
                </a:solidFill>
                <a:latin typeface="+mn-lt"/>
              </a:rPr>
              <a:t>Some communication and problem-solving tools for lawyers:</a:t>
            </a:r>
          </a:p>
        </p:txBody>
      </p:sp>
      <p:sp>
        <p:nvSpPr>
          <p:cNvPr id="25603" name="Rectangle 3">
            <a:extLst>
              <a:ext uri="{FF2B5EF4-FFF2-40B4-BE49-F238E27FC236}">
                <a16:creationId xmlns:a16="http://schemas.microsoft.com/office/drawing/2014/main" id="{3B2F35AE-0D73-4AF0-AE7B-611A7381E53F}"/>
              </a:ext>
            </a:extLst>
          </p:cNvPr>
          <p:cNvSpPr>
            <a:spLocks noGrp="1"/>
          </p:cNvSpPr>
          <p:nvPr>
            <p:ph type="body" idx="1"/>
          </p:nvPr>
        </p:nvSpPr>
        <p:spPr>
          <a:xfrm>
            <a:off x="1314897" y="2075577"/>
            <a:ext cx="8229600" cy="4025900"/>
          </a:xfrm>
        </p:spPr>
        <p:txBody>
          <a:bodyPr/>
          <a:lstStyle/>
          <a:p>
            <a:pPr>
              <a:buFont typeface="Wingdings 3" pitchFamily="18" charset="2"/>
              <a:buNone/>
            </a:pPr>
            <a:endParaRPr lang="en-US" altLang="en-US" dirty="0"/>
          </a:p>
          <a:p>
            <a:pPr lvl="1"/>
            <a:r>
              <a:rPr lang="en-US" altLang="en-US" dirty="0"/>
              <a:t>	Self Motivational Statements</a:t>
            </a:r>
          </a:p>
          <a:p>
            <a:pPr lvl="1"/>
            <a:r>
              <a:rPr lang="en-US" altLang="en-US" dirty="0"/>
              <a:t>	Problem Recognition</a:t>
            </a:r>
          </a:p>
          <a:p>
            <a:pPr lvl="1"/>
            <a:r>
              <a:rPr lang="en-US" altLang="en-US" dirty="0"/>
              <a:t>	Concerns</a:t>
            </a:r>
          </a:p>
          <a:p>
            <a:pPr lvl="1"/>
            <a:r>
              <a:rPr lang="en-US" altLang="en-US" dirty="0"/>
              <a:t>	Desires</a:t>
            </a:r>
          </a:p>
          <a:p>
            <a:pPr lvl="1"/>
            <a:r>
              <a:rPr lang="en-US" altLang="en-US" dirty="0"/>
              <a:t>	Intention to Change (or not)</a:t>
            </a:r>
          </a:p>
          <a:p>
            <a:pPr lvl="1"/>
            <a:r>
              <a:rPr lang="en-US" altLang="en-US" dirty="0"/>
              <a:t>	Ability to Change</a:t>
            </a:r>
            <a:endParaRPr lang="en-US" altLang="en-US" i="1" dirty="0"/>
          </a:p>
          <a:p>
            <a:pPr>
              <a:buFont typeface="Wingdings 3" pitchFamily="18" charset="2"/>
              <a:buNone/>
            </a:pPr>
            <a:endParaRPr lang="en-US" altLang="en-US" i="1" dirty="0"/>
          </a:p>
          <a:p>
            <a:pPr>
              <a:buFont typeface="Wingdings 3" pitchFamily="18" charset="2"/>
              <a:buNone/>
            </a:pPr>
            <a:r>
              <a:rPr lang="en-US" altLang="en-US" sz="1800" i="1" dirty="0"/>
              <a:t>		Based in part on Miller and Rollnick (1991)</a:t>
            </a:r>
          </a:p>
        </p:txBody>
      </p:sp>
    </p:spTree>
    <p:extLst>
      <p:ext uri="{BB962C8B-B14F-4D97-AF65-F5344CB8AC3E}">
        <p14:creationId xmlns:p14="http://schemas.microsoft.com/office/powerpoint/2010/main" val="2134225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BB36-C505-4526-9860-DE1EE84BA12F}"/>
              </a:ext>
            </a:extLst>
          </p:cNvPr>
          <p:cNvSpPr>
            <a:spLocks noGrp="1"/>
          </p:cNvSpPr>
          <p:nvPr>
            <p:ph type="title"/>
          </p:nvPr>
        </p:nvSpPr>
        <p:spPr>
          <a:xfrm>
            <a:off x="1312333" y="584200"/>
            <a:ext cx="8382000" cy="1401762"/>
          </a:xfrm>
        </p:spPr>
        <p:txBody>
          <a:bodyPr/>
          <a:lstStyle/>
          <a:p>
            <a:pPr>
              <a:defRPr/>
            </a:pPr>
            <a:r>
              <a:rPr lang="en-US" sz="2800" dirty="0">
                <a:solidFill>
                  <a:schemeClr val="tx1"/>
                </a:solidFill>
                <a:latin typeface="+mn-lt"/>
              </a:rPr>
              <a:t>The Attorney-Client relationship – </a:t>
            </a:r>
            <a:br>
              <a:rPr lang="en-US" sz="2800" dirty="0">
                <a:solidFill>
                  <a:schemeClr val="tx1"/>
                </a:solidFill>
                <a:latin typeface="+mn-lt"/>
              </a:rPr>
            </a:br>
            <a:r>
              <a:rPr lang="en-US" sz="2800" dirty="0">
                <a:solidFill>
                  <a:schemeClr val="tx1"/>
                </a:solidFill>
                <a:latin typeface="+mn-lt"/>
              </a:rPr>
              <a:t>Providing both ethical and rewarding legal services:</a:t>
            </a:r>
          </a:p>
        </p:txBody>
      </p:sp>
      <p:sp>
        <p:nvSpPr>
          <p:cNvPr id="28675" name="Content Placeholder 2">
            <a:extLst>
              <a:ext uri="{FF2B5EF4-FFF2-40B4-BE49-F238E27FC236}">
                <a16:creationId xmlns:a16="http://schemas.microsoft.com/office/drawing/2014/main" id="{D928BF0B-ED50-48D7-A485-1C79948D856D}"/>
              </a:ext>
            </a:extLst>
          </p:cNvPr>
          <p:cNvSpPr>
            <a:spLocks noGrp="1"/>
          </p:cNvSpPr>
          <p:nvPr>
            <p:ph sz="half" idx="1"/>
          </p:nvPr>
        </p:nvSpPr>
        <p:spPr>
          <a:xfrm>
            <a:off x="1625600" y="1985962"/>
            <a:ext cx="7010400" cy="3657600"/>
          </a:xfrm>
        </p:spPr>
        <p:txBody>
          <a:bodyPr/>
          <a:lstStyle/>
          <a:p>
            <a:r>
              <a:rPr lang="en-US" altLang="en-US" sz="2400" dirty="0">
                <a:latin typeface="Calibri" panose="020F0502020204030204" pitchFamily="34" charset="0"/>
                <a:cs typeface="Calibri" panose="020F0502020204030204" pitchFamily="34" charset="0"/>
              </a:rPr>
              <a:t>Advocate or provide the legal service but remember that as lawyers we are responsible “to” clients and others, but not “for” them</a:t>
            </a:r>
          </a:p>
          <a:p>
            <a:r>
              <a:rPr lang="en-US" altLang="en-US" sz="2400" dirty="0">
                <a:latin typeface="Calibri" panose="020F0502020204030204" pitchFamily="34" charset="0"/>
                <a:cs typeface="Calibri" panose="020F0502020204030204" pitchFamily="34" charset="0"/>
              </a:rPr>
              <a:t>Provide clients with a reason for hope</a:t>
            </a:r>
          </a:p>
          <a:p>
            <a:r>
              <a:rPr lang="en-US" altLang="en-US" sz="2400" dirty="0">
                <a:latin typeface="Calibri" panose="020F0502020204030204" pitchFamily="34" charset="0"/>
                <a:cs typeface="Calibri" panose="020F0502020204030204" pitchFamily="34" charset="0"/>
              </a:rPr>
              <a:t>Remember, lawyers are not magicians</a:t>
            </a:r>
          </a:p>
          <a:p>
            <a:r>
              <a:rPr lang="en-US" altLang="en-US" sz="2400" dirty="0">
                <a:latin typeface="Calibri" panose="020F0502020204030204" pitchFamily="34" charset="0"/>
                <a:cs typeface="Calibri" panose="020F0502020204030204" pitchFamily="34" charset="0"/>
              </a:rPr>
              <a:t>Know your own “triggers” and have a “Plan B” at each stage of representation</a:t>
            </a:r>
          </a:p>
          <a:p>
            <a:pPr>
              <a:buFont typeface="Wingdings 3" pitchFamily="18" charset="2"/>
              <a:buNone/>
            </a:pPr>
            <a:endParaRPr lang="en-US" altLang="en-US" dirty="0"/>
          </a:p>
        </p:txBody>
      </p:sp>
    </p:spTree>
    <p:extLst>
      <p:ext uri="{BB962C8B-B14F-4D97-AF65-F5344CB8AC3E}">
        <p14:creationId xmlns:p14="http://schemas.microsoft.com/office/powerpoint/2010/main" val="288209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EF7A4E4-7476-BC3A-8446-B49C74C43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667" y="1052512"/>
            <a:ext cx="3667125" cy="4752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6A3EA12-866B-276B-D94B-151AB0E45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1052512"/>
            <a:ext cx="367665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63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44CFC09E-2DAF-4725-BC84-E21AB7E9500E}"/>
              </a:ext>
            </a:extLst>
          </p:cNvPr>
          <p:cNvSpPr>
            <a:spLocks noChangeArrowheads="1"/>
          </p:cNvSpPr>
          <p:nvPr/>
        </p:nvSpPr>
        <p:spPr bwMode="auto">
          <a:xfrm>
            <a:off x="1417608" y="498549"/>
            <a:ext cx="756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ＭＳ Ｐゴシック"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ＭＳ Ｐゴシック"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ＭＳ Ｐゴシック"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9pPr>
          </a:lstStyle>
          <a:p>
            <a:pPr eaLnBrk="1" hangingPunct="1">
              <a:spcBef>
                <a:spcPct val="0"/>
              </a:spcBef>
              <a:buClrTx/>
              <a:buSzTx/>
              <a:buFont typeface="Wingdings 3" pitchFamily="18" charset="2"/>
              <a:buNone/>
            </a:pPr>
            <a:r>
              <a:rPr lang="en-US" altLang="en-US" sz="1800" i="1" dirty="0">
                <a:latin typeface="Calibri" panose="020F0502020204030204" pitchFamily="34" charset="0"/>
                <a:cs typeface="Calibri" panose="020F0502020204030204" pitchFamily="34" charset="0"/>
              </a:rPr>
              <a:t>North Carolina Lawyers Assistance Program:   </a:t>
            </a:r>
            <a:r>
              <a:rPr lang="en-US" altLang="en-US" sz="1800" dirty="0">
                <a:latin typeface="Calibri" panose="020F0502020204030204" pitchFamily="34" charset="0"/>
                <a:cs typeface="Calibri" panose="020F0502020204030204" pitchFamily="34" charset="0"/>
              </a:rPr>
              <a:t>A place to find some insight, hindsight and foresight - Links to sites on many subjects directly or indirectly related to substance abuse and understanding human behavior.  See http://www.nclap.org/</a:t>
            </a:r>
          </a:p>
        </p:txBody>
      </p:sp>
      <p:sp>
        <p:nvSpPr>
          <p:cNvPr id="79875" name="TextBox 4">
            <a:extLst>
              <a:ext uri="{FF2B5EF4-FFF2-40B4-BE49-F238E27FC236}">
                <a16:creationId xmlns:a16="http://schemas.microsoft.com/office/drawing/2014/main" id="{93E4A6E4-6301-4537-8396-DA27B5609F94}"/>
              </a:ext>
            </a:extLst>
          </p:cNvPr>
          <p:cNvSpPr txBox="1">
            <a:spLocks noChangeArrowheads="1"/>
          </p:cNvSpPr>
          <p:nvPr/>
        </p:nvSpPr>
        <p:spPr bwMode="auto">
          <a:xfrm>
            <a:off x="1955801" y="5139193"/>
            <a:ext cx="7369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ＭＳ Ｐゴシック"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ＭＳ Ｐゴシック"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ＭＳ Ｐゴシック"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9pPr>
          </a:lstStyle>
          <a:p>
            <a:pPr eaLnBrk="1" hangingPunct="1">
              <a:spcBef>
                <a:spcPct val="0"/>
              </a:spcBef>
              <a:buClrTx/>
              <a:buSzTx/>
              <a:buFontTx/>
              <a:buNone/>
            </a:pPr>
            <a:r>
              <a:rPr lang="en-US" altLang="en-US" sz="1800" dirty="0">
                <a:latin typeface="Calibri" panose="020F0502020204030204" pitchFamily="34" charset="0"/>
                <a:cs typeface="Calibri" panose="020F0502020204030204" pitchFamily="34" charset="0"/>
              </a:rPr>
              <a:t>Professional Assistance Practices (Law, Medicine, Dentistry, etc.) are some examples of proactive “community systems” that reflect a Recovery Model approach that incorporate prevention, treatment and environmental practices:</a:t>
            </a:r>
          </a:p>
        </p:txBody>
      </p:sp>
      <p:pic>
        <p:nvPicPr>
          <p:cNvPr id="79876" name="Picture 2" descr="C:\Documents and Settings\wardrl\My Documents\My Pictures\Lawyers Guide to Healing.jpg">
            <a:extLst>
              <a:ext uri="{FF2B5EF4-FFF2-40B4-BE49-F238E27FC236}">
                <a16:creationId xmlns:a16="http://schemas.microsoft.com/office/drawing/2014/main" id="{A5FFFE52-B9A3-48E7-8F2E-C3FC8859E5D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72967" y="2150534"/>
            <a:ext cx="2011362" cy="2576513"/>
          </a:xfrm>
        </p:spPr>
      </p:pic>
      <p:pic>
        <p:nvPicPr>
          <p:cNvPr id="79877" name="Picture 1" descr="C:\Documents and Settings\wardrl\My Documents\My Pictures\NC Bar Journal Cover re NC LAP Anniversary - modified.JPG">
            <a:extLst>
              <a:ext uri="{FF2B5EF4-FFF2-40B4-BE49-F238E27FC236}">
                <a16:creationId xmlns:a16="http://schemas.microsoft.com/office/drawing/2014/main" id="{76B012E2-4676-4038-A0D4-C7AB65BCA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08" y="2111024"/>
            <a:ext cx="1947863"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A23BCFB-1FC4-4AAE-A7A4-CFB1AA975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137" y="2150534"/>
            <a:ext cx="2011362" cy="2596093"/>
          </a:xfrm>
          <a:prstGeom prst="rect">
            <a:avLst/>
          </a:prstGeom>
        </p:spPr>
      </p:pic>
    </p:spTree>
    <p:extLst>
      <p:ext uri="{BB962C8B-B14F-4D97-AF65-F5344CB8AC3E}">
        <p14:creationId xmlns:p14="http://schemas.microsoft.com/office/powerpoint/2010/main" val="2077983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4" descr="Far Side - Helf Island">
            <a:extLst>
              <a:ext uri="{FF2B5EF4-FFF2-40B4-BE49-F238E27FC236}">
                <a16:creationId xmlns:a16="http://schemas.microsoft.com/office/drawing/2014/main" id="{8E9130AD-3F46-4C81-9E6B-CA0857562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248" y="646036"/>
            <a:ext cx="5667401" cy="575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941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n passing file to colleague Man passing file to colleague handoff stock pictures, royalty-free photos &amp; images">
            <a:extLst>
              <a:ext uri="{FF2B5EF4-FFF2-40B4-BE49-F238E27FC236}">
                <a16:creationId xmlns:a16="http://schemas.microsoft.com/office/drawing/2014/main" id="{34485246-71C1-351E-B18E-187B3A8CC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1485900"/>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799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D5AB2D-86DF-BF4B-0EF0-7C9B61DDC4A8}"/>
              </a:ext>
            </a:extLst>
          </p:cNvPr>
          <p:cNvSpPr txBox="1"/>
          <p:nvPr/>
        </p:nvSpPr>
        <p:spPr>
          <a:xfrm>
            <a:off x="1375794" y="327835"/>
            <a:ext cx="6518247" cy="6001643"/>
          </a:xfrm>
          <a:prstGeom prst="rect">
            <a:avLst/>
          </a:prstGeom>
          <a:noFill/>
        </p:spPr>
        <p:txBody>
          <a:bodyPr wrap="square" rtlCol="0">
            <a:spAutoFit/>
          </a:bodyPr>
          <a:lstStyle/>
          <a:p>
            <a:r>
              <a:rPr lang="en-US" sz="2400" dirty="0"/>
              <a:t>Lawyers Need Help</a:t>
            </a:r>
            <a:r>
              <a:rPr lang="en-US" dirty="0"/>
              <a:t>:</a:t>
            </a:r>
          </a:p>
          <a:p>
            <a:endParaRPr lang="en-US" dirty="0"/>
          </a:p>
          <a:p>
            <a:pPr marL="800100" lvl="1" indent="-342900">
              <a:buFont typeface="+mj-lt"/>
              <a:buAutoNum type="arabicPeriod"/>
            </a:pPr>
            <a:r>
              <a:rPr lang="en-US" dirty="0"/>
              <a:t>Paralegals</a:t>
            </a:r>
          </a:p>
          <a:p>
            <a:pPr marL="800100" lvl="1" indent="-342900">
              <a:buFont typeface="+mj-lt"/>
              <a:buAutoNum type="arabicPeriod"/>
            </a:pPr>
            <a:endParaRPr lang="en-US" dirty="0"/>
          </a:p>
          <a:p>
            <a:pPr marL="800100" lvl="1" indent="-342900">
              <a:buFont typeface="+mj-lt"/>
              <a:buAutoNum type="arabicPeriod"/>
            </a:pPr>
            <a:r>
              <a:rPr lang="en-US" dirty="0"/>
              <a:t>Guardians/Power of Attorney</a:t>
            </a:r>
          </a:p>
          <a:p>
            <a:pPr marL="800100" lvl="1" indent="-342900">
              <a:buFont typeface="+mj-lt"/>
              <a:buAutoNum type="arabicPeriod"/>
            </a:pPr>
            <a:endParaRPr lang="en-US" dirty="0"/>
          </a:p>
          <a:p>
            <a:pPr marL="800100" lvl="1" indent="-342900">
              <a:buFont typeface="+mj-lt"/>
              <a:buAutoNum type="arabicPeriod"/>
            </a:pPr>
            <a:r>
              <a:rPr lang="en-US" dirty="0"/>
              <a:t>Investigators</a:t>
            </a:r>
          </a:p>
          <a:p>
            <a:pPr marL="800100" lvl="1" indent="-342900">
              <a:buFont typeface="+mj-lt"/>
              <a:buAutoNum type="arabicPeriod"/>
            </a:pPr>
            <a:endParaRPr lang="en-US" dirty="0"/>
          </a:p>
          <a:p>
            <a:pPr marL="800100" lvl="1" indent="-342900">
              <a:buFont typeface="+mj-lt"/>
              <a:buAutoNum type="arabicPeriod"/>
            </a:pPr>
            <a:r>
              <a:rPr lang="en-US" dirty="0"/>
              <a:t>Social Workers</a:t>
            </a:r>
          </a:p>
          <a:p>
            <a:pPr marL="800100" lvl="1" indent="-342900">
              <a:buFont typeface="+mj-lt"/>
              <a:buAutoNum type="arabicPeriod"/>
            </a:pPr>
            <a:endParaRPr lang="en-US" dirty="0"/>
          </a:p>
          <a:p>
            <a:pPr marL="800100" lvl="1" indent="-342900">
              <a:buFont typeface="+mj-lt"/>
              <a:buAutoNum type="arabicPeriod"/>
            </a:pPr>
            <a:r>
              <a:rPr lang="en-US" dirty="0"/>
              <a:t>Psychiatrists </a:t>
            </a:r>
          </a:p>
          <a:p>
            <a:pPr marL="800100" lvl="1" indent="-342900">
              <a:buFont typeface="+mj-lt"/>
              <a:buAutoNum type="arabicPeriod"/>
            </a:pPr>
            <a:endParaRPr lang="en-US" dirty="0"/>
          </a:p>
          <a:p>
            <a:pPr marL="800100" lvl="1" indent="-342900">
              <a:buFont typeface="+mj-lt"/>
              <a:buAutoNum type="arabicPeriod"/>
            </a:pPr>
            <a:r>
              <a:rPr lang="en-US" dirty="0"/>
              <a:t>Psychologists</a:t>
            </a:r>
          </a:p>
          <a:p>
            <a:pPr marL="800100" lvl="1" indent="-342900">
              <a:buFont typeface="+mj-lt"/>
              <a:buAutoNum type="arabicPeriod"/>
            </a:pPr>
            <a:endParaRPr lang="en-US" dirty="0"/>
          </a:p>
          <a:p>
            <a:pPr marL="800100" lvl="1" indent="-342900">
              <a:buFont typeface="+mj-lt"/>
              <a:buAutoNum type="arabicPeriod"/>
            </a:pPr>
            <a:r>
              <a:rPr lang="en-US" dirty="0"/>
              <a:t>Hospitals</a:t>
            </a:r>
          </a:p>
          <a:p>
            <a:pPr marL="800100" lvl="1" indent="-342900">
              <a:buFont typeface="+mj-lt"/>
              <a:buAutoNum type="arabicPeriod"/>
            </a:pPr>
            <a:endParaRPr lang="en-US" dirty="0"/>
          </a:p>
          <a:p>
            <a:pPr marL="800100" lvl="1" indent="-342900">
              <a:buFont typeface="+mj-lt"/>
              <a:buAutoNum type="arabicPeriod"/>
            </a:pPr>
            <a:r>
              <a:rPr lang="en-US" dirty="0"/>
              <a:t>Witnesses</a:t>
            </a:r>
          </a:p>
          <a:p>
            <a:pPr marL="800100" lvl="1" indent="-342900">
              <a:buFont typeface="+mj-lt"/>
              <a:buAutoNum type="arabicPeriod"/>
            </a:pPr>
            <a:endParaRPr lang="en-US" dirty="0"/>
          </a:p>
          <a:p>
            <a:pPr marL="800100" lvl="1" indent="-342900">
              <a:buFont typeface="+mj-lt"/>
              <a:buAutoNum type="arabicPeriod"/>
            </a:pPr>
            <a:r>
              <a:rPr lang="en-US" dirty="0"/>
              <a:t>Others</a:t>
            </a:r>
          </a:p>
          <a:p>
            <a:endParaRPr lang="en-US" dirty="0"/>
          </a:p>
          <a:p>
            <a:endParaRPr lang="en-US" dirty="0"/>
          </a:p>
        </p:txBody>
      </p:sp>
    </p:spTree>
    <p:extLst>
      <p:ext uri="{BB962C8B-B14F-4D97-AF65-F5344CB8AC3E}">
        <p14:creationId xmlns:p14="http://schemas.microsoft.com/office/powerpoint/2010/main" val="1188649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hange directions with old life street and new life boulevard signs">
            <a:extLst>
              <a:ext uri="{FF2B5EF4-FFF2-40B4-BE49-F238E27FC236}">
                <a16:creationId xmlns:a16="http://schemas.microsoft.com/office/drawing/2014/main" id="{5FC6B630-C57F-832E-6118-9890916BE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263" y="485925"/>
            <a:ext cx="3174316" cy="592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29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2027FA-2A65-16FF-520F-5493303718A4}"/>
              </a:ext>
            </a:extLst>
          </p:cNvPr>
          <p:cNvSpPr txBox="1"/>
          <p:nvPr/>
        </p:nvSpPr>
        <p:spPr>
          <a:xfrm>
            <a:off x="1895912" y="1124125"/>
            <a:ext cx="5245026" cy="4154984"/>
          </a:xfrm>
          <a:prstGeom prst="rect">
            <a:avLst/>
          </a:prstGeom>
          <a:noFill/>
        </p:spPr>
        <p:txBody>
          <a:bodyPr wrap="none" rtlCol="0">
            <a:spAutoFit/>
          </a:bodyPr>
          <a:lstStyle/>
          <a:p>
            <a:r>
              <a:rPr lang="en-US" sz="3600" dirty="0"/>
              <a:t>Working with Guardians:</a:t>
            </a:r>
          </a:p>
          <a:p>
            <a:endParaRPr lang="en-US" sz="3200" dirty="0"/>
          </a:p>
          <a:p>
            <a:pPr marL="457200" indent="-457200">
              <a:buFont typeface="Arial" panose="020B0604020202020204" pitchFamily="34" charset="0"/>
              <a:buChar char="•"/>
            </a:pPr>
            <a:r>
              <a:rPr lang="en-US" sz="3200" dirty="0"/>
              <a:t>Explanations</a:t>
            </a:r>
          </a:p>
          <a:p>
            <a:pPr marL="457200" indent="-457200">
              <a:buFont typeface="Arial" panose="020B0604020202020204" pitchFamily="34" charset="0"/>
              <a:buChar char="•"/>
            </a:pPr>
            <a:r>
              <a:rPr lang="en-US" sz="3200" dirty="0"/>
              <a:t>Collecting Information</a:t>
            </a:r>
          </a:p>
          <a:p>
            <a:pPr marL="457200" indent="-457200">
              <a:buFont typeface="Arial" panose="020B0604020202020204" pitchFamily="34" charset="0"/>
              <a:buChar char="•"/>
            </a:pPr>
            <a:r>
              <a:rPr lang="en-US" sz="3200" dirty="0"/>
              <a:t>Document Preparation</a:t>
            </a:r>
          </a:p>
          <a:p>
            <a:pPr marL="457200" indent="-457200">
              <a:buFont typeface="Arial" panose="020B0604020202020204" pitchFamily="34" charset="0"/>
              <a:buChar char="•"/>
            </a:pPr>
            <a:r>
              <a:rPr lang="en-US" sz="3200" dirty="0"/>
              <a:t>Locating Resources</a:t>
            </a:r>
          </a:p>
          <a:p>
            <a:pPr marL="457200" indent="-457200">
              <a:buFont typeface="Arial" panose="020B0604020202020204" pitchFamily="34" charset="0"/>
              <a:buChar char="•"/>
            </a:pPr>
            <a:r>
              <a:rPr lang="en-US" sz="3200" dirty="0"/>
              <a:t>Developing a Plan</a:t>
            </a:r>
          </a:p>
          <a:p>
            <a:endParaRPr lang="en-US" dirty="0"/>
          </a:p>
          <a:p>
            <a:endParaRPr lang="en-US" dirty="0"/>
          </a:p>
        </p:txBody>
      </p:sp>
    </p:spTree>
    <p:extLst>
      <p:ext uri="{BB962C8B-B14F-4D97-AF65-F5344CB8AC3E}">
        <p14:creationId xmlns:p14="http://schemas.microsoft.com/office/powerpoint/2010/main" val="446150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4372-F65D-490F-B492-6D5B84347570}"/>
              </a:ext>
            </a:extLst>
          </p:cNvPr>
          <p:cNvSpPr>
            <a:spLocks noGrp="1"/>
          </p:cNvSpPr>
          <p:nvPr>
            <p:ph type="title"/>
          </p:nvPr>
        </p:nvSpPr>
        <p:spPr>
          <a:xfrm>
            <a:off x="393583" y="428159"/>
            <a:ext cx="10515600" cy="1325563"/>
          </a:xfrm>
        </p:spPr>
        <p:txBody>
          <a:bodyPr>
            <a:normAutofit/>
          </a:bodyPr>
          <a:lstStyle/>
          <a:p>
            <a:r>
              <a:rPr lang="en-US" sz="3600" dirty="0">
                <a:solidFill>
                  <a:schemeClr val="tx1"/>
                </a:solidFill>
                <a:latin typeface="+mn-lt"/>
              </a:rPr>
              <a:t>Clients, Witnesses, Victims and Professionals</a:t>
            </a:r>
          </a:p>
        </p:txBody>
      </p:sp>
      <p:sp>
        <p:nvSpPr>
          <p:cNvPr id="3" name="Content Placeholder 2">
            <a:extLst>
              <a:ext uri="{FF2B5EF4-FFF2-40B4-BE49-F238E27FC236}">
                <a16:creationId xmlns:a16="http://schemas.microsoft.com/office/drawing/2014/main" id="{A32DE4C1-CDC8-4F90-AF31-D9387778C591}"/>
              </a:ext>
            </a:extLst>
          </p:cNvPr>
          <p:cNvSpPr>
            <a:spLocks noGrp="1"/>
          </p:cNvSpPr>
          <p:nvPr>
            <p:ph idx="1"/>
          </p:nvPr>
        </p:nvSpPr>
        <p:spPr>
          <a:xfrm>
            <a:off x="838200" y="1690688"/>
            <a:ext cx="10515600" cy="4351338"/>
          </a:xfrm>
        </p:spPr>
        <p:txBody>
          <a:bodyPr>
            <a:normAutofit/>
          </a:bodyPr>
          <a:lstStyle/>
          <a:p>
            <a:r>
              <a:rPr lang="en-US" dirty="0"/>
              <a:t>Substance Abuse and Dependency</a:t>
            </a:r>
          </a:p>
          <a:p>
            <a:r>
              <a:rPr lang="en-US" dirty="0"/>
              <a:t>Mental Illness</a:t>
            </a:r>
          </a:p>
          <a:p>
            <a:r>
              <a:rPr lang="en-US" dirty="0"/>
              <a:t>Trauma</a:t>
            </a:r>
          </a:p>
          <a:p>
            <a:r>
              <a:rPr lang="en-US" dirty="0"/>
              <a:t>Learning and Developmental Disabilities</a:t>
            </a:r>
          </a:p>
          <a:p>
            <a:r>
              <a:rPr lang="en-US" dirty="0"/>
              <a:t>Prevention and Recovery</a:t>
            </a:r>
          </a:p>
          <a:p>
            <a:r>
              <a:rPr lang="en-US" dirty="0"/>
              <a:t>Relationship-Centered Lawyering and Preventative Law</a:t>
            </a:r>
          </a:p>
          <a:p>
            <a:r>
              <a:rPr lang="en-US" dirty="0"/>
              <a:t>The Lawyer as First Responder</a:t>
            </a:r>
          </a:p>
          <a:p>
            <a:r>
              <a:rPr lang="en-US" dirty="0"/>
              <a:t>Constructive Collaboration</a:t>
            </a:r>
          </a:p>
          <a:p>
            <a:r>
              <a:rPr lang="en-US" dirty="0"/>
              <a:t>Position-Centered vs. Principled Centered Negotiation</a:t>
            </a:r>
          </a:p>
          <a:p>
            <a:endParaRPr lang="en-US" dirty="0"/>
          </a:p>
        </p:txBody>
      </p:sp>
    </p:spTree>
    <p:extLst>
      <p:ext uri="{BB962C8B-B14F-4D97-AF65-F5344CB8AC3E}">
        <p14:creationId xmlns:p14="http://schemas.microsoft.com/office/powerpoint/2010/main" val="986714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p:cNvSpPr>
          <p:nvPr>
            <p:ph sz="half" idx="1"/>
          </p:nvPr>
        </p:nvSpPr>
        <p:spPr>
          <a:xfrm>
            <a:off x="986095" y="3019337"/>
            <a:ext cx="4038600" cy="2857235"/>
          </a:xfrm>
        </p:spPr>
        <p:txBody>
          <a:bodyPr>
            <a:normAutofit/>
          </a:bodyPr>
          <a:lstStyle/>
          <a:p>
            <a:pPr>
              <a:buClrTx/>
              <a:buFont typeface="Arial" pitchFamily="34" charset="0"/>
              <a:buChar char="•"/>
            </a:pPr>
            <a:r>
              <a:rPr lang="en-US" sz="2000" dirty="0">
                <a:cs typeface="Times New Roman" pitchFamily="18" charset="0"/>
              </a:rPr>
              <a:t>Understand and apply interpersonal boundaries</a:t>
            </a:r>
          </a:p>
          <a:p>
            <a:pPr>
              <a:buClrTx/>
              <a:buFont typeface="Arial" pitchFamily="34" charset="0"/>
              <a:buChar char="•"/>
            </a:pPr>
            <a:r>
              <a:rPr lang="en-US" sz="2000" dirty="0">
                <a:cs typeface="Times New Roman" pitchFamily="18" charset="0"/>
              </a:rPr>
              <a:t>Provide structure but avoid having to “control”</a:t>
            </a:r>
          </a:p>
          <a:p>
            <a:pPr>
              <a:buClrTx/>
              <a:buFont typeface="Arial" pitchFamily="34" charset="0"/>
              <a:buChar char="•"/>
            </a:pPr>
            <a:r>
              <a:rPr lang="en-US" sz="2000" dirty="0">
                <a:cs typeface="Times New Roman" pitchFamily="18" charset="0"/>
              </a:rPr>
              <a:t>Focus on the present, or one item at a time</a:t>
            </a:r>
          </a:p>
        </p:txBody>
      </p:sp>
      <p:sp>
        <p:nvSpPr>
          <p:cNvPr id="47107" name="Rectangle 5"/>
          <p:cNvSpPr>
            <a:spLocks noGrp="1"/>
          </p:cNvSpPr>
          <p:nvPr>
            <p:ph sz="half" idx="2"/>
          </p:nvPr>
        </p:nvSpPr>
        <p:spPr>
          <a:xfrm>
            <a:off x="5564389" y="3019337"/>
            <a:ext cx="4038600" cy="3103419"/>
          </a:xfrm>
        </p:spPr>
        <p:txBody>
          <a:bodyPr/>
          <a:lstStyle/>
          <a:p>
            <a:pPr>
              <a:buClrTx/>
              <a:buFont typeface="Arial" pitchFamily="34" charset="0"/>
              <a:buChar char="•"/>
            </a:pPr>
            <a:r>
              <a:rPr lang="en-US" sz="2000" dirty="0">
                <a:cs typeface="Times New Roman" pitchFamily="18" charset="0"/>
              </a:rPr>
              <a:t>Be honest, but not argumentative</a:t>
            </a:r>
          </a:p>
          <a:p>
            <a:pPr>
              <a:buClrTx/>
              <a:buFont typeface="Arial" pitchFamily="34" charset="0"/>
              <a:buChar char="•"/>
            </a:pPr>
            <a:r>
              <a:rPr lang="en-US" sz="2000" dirty="0">
                <a:cs typeface="Times New Roman" pitchFamily="18" charset="0"/>
              </a:rPr>
              <a:t>Trust yourself</a:t>
            </a:r>
          </a:p>
          <a:p>
            <a:pPr>
              <a:buClrTx/>
              <a:buFont typeface="Arial" pitchFamily="34" charset="0"/>
              <a:buChar char="•"/>
            </a:pPr>
            <a:r>
              <a:rPr lang="en-US" sz="2000" dirty="0">
                <a:cs typeface="Times New Roman" pitchFamily="18" charset="0"/>
              </a:rPr>
              <a:t>Understand and clarify expectations along the way</a:t>
            </a:r>
          </a:p>
          <a:p>
            <a:pPr>
              <a:buClrTx/>
              <a:buFont typeface="Arial" pitchFamily="34" charset="0"/>
              <a:buChar char="•"/>
            </a:pPr>
            <a:r>
              <a:rPr lang="en-US" sz="2000" dirty="0">
                <a:cs typeface="Times New Roman" pitchFamily="18" charset="0"/>
              </a:rPr>
              <a:t>Discover (or improve) the skill of being professionally detached yet caring</a:t>
            </a:r>
          </a:p>
          <a:p>
            <a:pPr>
              <a:buFont typeface="Wingdings 3" charset="2"/>
              <a:buNone/>
            </a:pPr>
            <a:endParaRPr lang="en-US" sz="2300" dirty="0"/>
          </a:p>
        </p:txBody>
      </p:sp>
      <p:sp>
        <p:nvSpPr>
          <p:cNvPr id="47108" name="Text Box 7"/>
          <p:cNvSpPr txBox="1">
            <a:spLocks noChangeArrowheads="1"/>
          </p:cNvSpPr>
          <p:nvPr/>
        </p:nvSpPr>
        <p:spPr bwMode="auto">
          <a:xfrm>
            <a:off x="2133600" y="533401"/>
            <a:ext cx="184150" cy="366713"/>
          </a:xfrm>
          <a:prstGeom prst="rect">
            <a:avLst/>
          </a:prstGeom>
          <a:noFill/>
          <a:ln w="9525">
            <a:noFill/>
            <a:miter lim="800000"/>
            <a:headEnd/>
            <a:tailEnd/>
          </a:ln>
        </p:spPr>
        <p:txBody>
          <a:bodyPr wrap="none">
            <a:prstTxWarp prst="textNoShape">
              <a:avLst/>
            </a:prstTxWarp>
            <a:spAutoFit/>
          </a:bodyPr>
          <a:lstStyle/>
          <a:p>
            <a:endParaRPr lang="en-US" dirty="0">
              <a:latin typeface="Arial" charset="0"/>
            </a:endParaRPr>
          </a:p>
        </p:txBody>
      </p:sp>
      <p:sp>
        <p:nvSpPr>
          <p:cNvPr id="2" name="TextBox 1">
            <a:extLst>
              <a:ext uri="{FF2B5EF4-FFF2-40B4-BE49-F238E27FC236}">
                <a16:creationId xmlns:a16="http://schemas.microsoft.com/office/drawing/2014/main" id="{C5E83F93-5213-81C0-7928-E36EAEC21C70}"/>
              </a:ext>
            </a:extLst>
          </p:cNvPr>
          <p:cNvSpPr txBox="1"/>
          <p:nvPr/>
        </p:nvSpPr>
        <p:spPr>
          <a:xfrm>
            <a:off x="702711" y="533401"/>
            <a:ext cx="8900278" cy="2369880"/>
          </a:xfrm>
          <a:prstGeom prst="rect">
            <a:avLst/>
          </a:prstGeom>
          <a:noFill/>
        </p:spPr>
        <p:txBody>
          <a:bodyPr wrap="square" rtlCol="0">
            <a:spAutoFit/>
          </a:bodyPr>
          <a:lstStyle/>
          <a:p>
            <a:pPr algn="ctr"/>
            <a:r>
              <a:rPr lang="en-US" sz="2400" dirty="0">
                <a:cs typeface="Times New Roman" pitchFamily="18" charset="0"/>
              </a:rPr>
              <a:t>Self-Regulating Professional Organizations already have long established Recovery Model Approaches</a:t>
            </a:r>
          </a:p>
          <a:p>
            <a:pPr algn="ctr"/>
            <a:endParaRPr lang="en-US" sz="2000" dirty="0">
              <a:cs typeface="Times New Roman" pitchFamily="18" charset="0"/>
            </a:endParaRPr>
          </a:p>
          <a:p>
            <a:r>
              <a:rPr lang="en-US" sz="2000" dirty="0">
                <a:cs typeface="Times New Roman" pitchFamily="18" charset="0"/>
              </a:rPr>
              <a:t>We might all be able to benefit from NC LAP or other Professional Health Programs, or groups such as the National Alliance of the Mentally Ill (N.A.M.I.) about improving simple every day interaction and decision-making improved skills on how to:</a:t>
            </a:r>
          </a:p>
        </p:txBody>
      </p:sp>
    </p:spTree>
    <p:extLst>
      <p:ext uri="{BB962C8B-B14F-4D97-AF65-F5344CB8AC3E}">
        <p14:creationId xmlns:p14="http://schemas.microsoft.com/office/powerpoint/2010/main" val="2894892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658BEA-7ECF-99C4-EDB5-40BD87DD7D04}"/>
              </a:ext>
            </a:extLst>
          </p:cNvPr>
          <p:cNvSpPr txBox="1"/>
          <p:nvPr/>
        </p:nvSpPr>
        <p:spPr>
          <a:xfrm>
            <a:off x="1192010" y="873842"/>
            <a:ext cx="6915955" cy="1384995"/>
          </a:xfrm>
          <a:prstGeom prst="rect">
            <a:avLst/>
          </a:prstGeom>
          <a:noFill/>
        </p:spPr>
        <p:txBody>
          <a:bodyPr wrap="square" rtlCol="0">
            <a:spAutoFit/>
          </a:bodyPr>
          <a:lstStyle/>
          <a:p>
            <a:r>
              <a:rPr lang="en-US" sz="2800" dirty="0">
                <a:solidFill>
                  <a:srgbClr val="000000"/>
                </a:solidFill>
                <a:latin typeface="+mn-lt"/>
                <a:cs typeface="Times New Roman"/>
              </a:rPr>
              <a:t>U. S. Supreme Court Justice Anthony Kennedy wrote in the </a:t>
            </a:r>
            <a:r>
              <a:rPr lang="en-US" sz="2800" u="sng" dirty="0">
                <a:solidFill>
                  <a:srgbClr val="000000"/>
                </a:solidFill>
                <a:latin typeface="+mn-lt"/>
                <a:cs typeface="Times New Roman"/>
              </a:rPr>
              <a:t>Garrett</a:t>
            </a:r>
            <a:r>
              <a:rPr lang="en-US" sz="2800" dirty="0">
                <a:solidFill>
                  <a:srgbClr val="000000"/>
                </a:solidFill>
                <a:latin typeface="+mn-lt"/>
                <a:cs typeface="Times New Roman"/>
              </a:rPr>
              <a:t> decision that Prejudice rises not from malice…*</a:t>
            </a:r>
            <a:endParaRPr lang="en-US" sz="2800" dirty="0"/>
          </a:p>
        </p:txBody>
      </p:sp>
      <p:sp>
        <p:nvSpPr>
          <p:cNvPr id="4" name="TextBox 3">
            <a:extLst>
              <a:ext uri="{FF2B5EF4-FFF2-40B4-BE49-F238E27FC236}">
                <a16:creationId xmlns:a16="http://schemas.microsoft.com/office/drawing/2014/main" id="{3208B2F5-C99E-6691-18D4-D988B6098258}"/>
              </a:ext>
            </a:extLst>
          </p:cNvPr>
          <p:cNvSpPr txBox="1"/>
          <p:nvPr/>
        </p:nvSpPr>
        <p:spPr>
          <a:xfrm>
            <a:off x="1650998" y="2568977"/>
            <a:ext cx="7572777" cy="3120854"/>
          </a:xfrm>
          <a:prstGeom prst="rect">
            <a:avLst/>
          </a:prstGeom>
          <a:noFill/>
        </p:spPr>
        <p:txBody>
          <a:bodyPr wrap="square" rtlCol="0">
            <a:spAutoFit/>
          </a:bodyPr>
          <a:lstStyle/>
          <a:p>
            <a:pPr>
              <a:lnSpc>
                <a:spcPct val="80000"/>
              </a:lnSpc>
              <a:buNone/>
              <a:defRPr/>
            </a:pPr>
            <a:r>
              <a:rPr lang="en-US" sz="2400" dirty="0">
                <a:solidFill>
                  <a:schemeClr val="bg1"/>
                </a:solidFill>
              </a:rPr>
              <a:t>“…</a:t>
            </a:r>
            <a:r>
              <a:rPr lang="en-US" sz="2400" dirty="0">
                <a:solidFill>
                  <a:srgbClr val="000000"/>
                </a:solidFill>
                <a:cs typeface="Times New Roman"/>
              </a:rPr>
              <a:t>it may result from some instinctive mechanism to guard against people who appear to be different in some respect from ourselves…”; and that,</a:t>
            </a:r>
          </a:p>
          <a:p>
            <a:pPr>
              <a:lnSpc>
                <a:spcPct val="80000"/>
              </a:lnSpc>
              <a:buNone/>
              <a:defRPr/>
            </a:pPr>
            <a:endParaRPr lang="en-US" sz="2400" dirty="0">
              <a:solidFill>
                <a:srgbClr val="000000"/>
              </a:solidFill>
              <a:cs typeface="Times New Roman"/>
            </a:endParaRPr>
          </a:p>
          <a:p>
            <a:pPr>
              <a:lnSpc>
                <a:spcPct val="80000"/>
              </a:lnSpc>
              <a:buNone/>
              <a:defRPr/>
            </a:pPr>
            <a:r>
              <a:rPr lang="en-US" sz="2400" dirty="0">
                <a:solidFill>
                  <a:srgbClr val="000000"/>
                </a:solidFill>
                <a:cs typeface="Times New Roman"/>
              </a:rPr>
              <a:t>	“...knowledge of our own instincts teaches that persons who find it difficult to perform routine function might seem unsettling to us - unless we’re guided by the better angels of our nature.”</a:t>
            </a:r>
          </a:p>
          <a:p>
            <a:pPr>
              <a:lnSpc>
                <a:spcPct val="80000"/>
              </a:lnSpc>
              <a:buNone/>
              <a:defRPr/>
            </a:pPr>
            <a:r>
              <a:rPr lang="en-US" sz="2400" dirty="0">
                <a:solidFill>
                  <a:srgbClr val="000000"/>
                </a:solidFill>
                <a:cs typeface="Times New Roman"/>
              </a:rPr>
              <a:t>	</a:t>
            </a:r>
          </a:p>
          <a:p>
            <a:pPr>
              <a:lnSpc>
                <a:spcPct val="80000"/>
              </a:lnSpc>
              <a:buNone/>
              <a:defRPr/>
            </a:pPr>
            <a:r>
              <a:rPr lang="en-US" sz="1800" i="1" dirty="0">
                <a:solidFill>
                  <a:srgbClr val="000000"/>
                </a:solidFill>
                <a:latin typeface="Times New Roman"/>
                <a:cs typeface="Times New Roman"/>
              </a:rPr>
              <a:t>	</a:t>
            </a:r>
            <a:r>
              <a:rPr lang="en-US" sz="1400" dirty="0">
                <a:solidFill>
                  <a:srgbClr val="000000"/>
                </a:solidFill>
                <a:cs typeface="Times New Roman"/>
              </a:rPr>
              <a:t>*From the Report from the American Bar Association for the Legal Profession, 2</a:t>
            </a:r>
            <a:r>
              <a:rPr lang="en-US" sz="1400" baseline="30000" dirty="0">
                <a:solidFill>
                  <a:srgbClr val="000000"/>
                </a:solidFill>
                <a:cs typeface="Times New Roman"/>
              </a:rPr>
              <a:t>nd</a:t>
            </a:r>
            <a:r>
              <a:rPr lang="en-US" sz="1400" dirty="0">
                <a:solidFill>
                  <a:srgbClr val="000000"/>
                </a:solidFill>
                <a:cs typeface="Times New Roman"/>
              </a:rPr>
              <a:t> National Conference on the Employment of Lawyers with Disabilities (2009)</a:t>
            </a:r>
          </a:p>
        </p:txBody>
      </p:sp>
    </p:spTree>
    <p:extLst>
      <p:ext uri="{BB962C8B-B14F-4D97-AF65-F5344CB8AC3E}">
        <p14:creationId xmlns:p14="http://schemas.microsoft.com/office/powerpoint/2010/main" val="1793978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descr="Far Side - Duck Trip">
            <a:extLst>
              <a:ext uri="{FF2B5EF4-FFF2-40B4-BE49-F238E27FC236}">
                <a16:creationId xmlns:a16="http://schemas.microsoft.com/office/drawing/2014/main" id="{7D3230F8-9F1B-42EB-BD34-17C5AEC62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529" y="828174"/>
            <a:ext cx="5231158" cy="499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3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8B9AC3-C1DD-9ABD-A64E-2EDA08829A31}"/>
              </a:ext>
            </a:extLst>
          </p:cNvPr>
          <p:cNvPicPr>
            <a:picLocks noChangeAspect="1"/>
          </p:cNvPicPr>
          <p:nvPr/>
        </p:nvPicPr>
        <p:blipFill>
          <a:blip r:embed="rId2"/>
          <a:stretch>
            <a:fillRect/>
          </a:stretch>
        </p:blipFill>
        <p:spPr>
          <a:xfrm>
            <a:off x="2495554" y="419298"/>
            <a:ext cx="5543546" cy="6019403"/>
          </a:xfrm>
          <a:prstGeom prst="rect">
            <a:avLst/>
          </a:prstGeom>
        </p:spPr>
      </p:pic>
    </p:spTree>
    <p:extLst>
      <p:ext uri="{BB962C8B-B14F-4D97-AF65-F5344CB8AC3E}">
        <p14:creationId xmlns:p14="http://schemas.microsoft.com/office/powerpoint/2010/main" val="3292661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697" y="796053"/>
            <a:ext cx="8839199" cy="4480622"/>
          </a:xfrm>
        </p:spPr>
        <p:txBody>
          <a:bodyPr>
            <a:normAutofit fontScale="90000"/>
          </a:bodyPr>
          <a:lstStyle/>
          <a:p>
            <a:r>
              <a:rPr lang="en-US" dirty="0">
                <a:solidFill>
                  <a:schemeClr val="tx1">
                    <a:lumMod val="65000"/>
                    <a:lumOff val="35000"/>
                  </a:schemeClr>
                </a:solidFill>
                <a:latin typeface="+mn-lt"/>
              </a:rPr>
              <a:t>Law Enforcement:</a:t>
            </a:r>
            <a:br>
              <a:rPr lang="en-US" dirty="0">
                <a:solidFill>
                  <a:schemeClr val="tx1">
                    <a:lumMod val="65000"/>
                    <a:lumOff val="35000"/>
                  </a:schemeClr>
                </a:solidFill>
                <a:latin typeface="+mn-lt"/>
              </a:rPr>
            </a:br>
            <a:br>
              <a:rPr lang="en-US" dirty="0">
                <a:solidFill>
                  <a:schemeClr val="tx1">
                    <a:lumMod val="65000"/>
                    <a:lumOff val="35000"/>
                  </a:schemeClr>
                </a:solidFill>
                <a:latin typeface="+mn-lt"/>
              </a:rPr>
            </a:br>
            <a:r>
              <a:rPr lang="en-US" dirty="0">
                <a:solidFill>
                  <a:schemeClr val="tx1">
                    <a:lumMod val="65000"/>
                    <a:lumOff val="35000"/>
                  </a:schemeClr>
                </a:solidFill>
                <a:latin typeface="+mn-lt"/>
              </a:rPr>
              <a:t>	CIT:  Crisis Intervention Teams</a:t>
            </a:r>
            <a:br>
              <a:rPr lang="en-US" dirty="0">
                <a:solidFill>
                  <a:schemeClr val="tx1">
                    <a:lumMod val="65000"/>
                    <a:lumOff val="35000"/>
                  </a:schemeClr>
                </a:solidFill>
                <a:latin typeface="+mn-lt"/>
              </a:rPr>
            </a:br>
            <a:r>
              <a:rPr lang="en-US" dirty="0">
                <a:solidFill>
                  <a:schemeClr val="tx1">
                    <a:lumMod val="65000"/>
                    <a:lumOff val="35000"/>
                  </a:schemeClr>
                </a:solidFill>
                <a:latin typeface="+mn-lt"/>
              </a:rPr>
              <a:t>	A Peer-focused CIT Program</a:t>
            </a:r>
            <a:br>
              <a:rPr lang="en-US" dirty="0">
                <a:solidFill>
                  <a:schemeClr val="tx1">
                    <a:lumMod val="65000"/>
                    <a:lumOff val="35000"/>
                  </a:schemeClr>
                </a:solidFill>
                <a:latin typeface="+mn-lt"/>
              </a:rPr>
            </a:br>
            <a:r>
              <a:rPr lang="en-US" dirty="0">
                <a:solidFill>
                  <a:schemeClr val="tx1">
                    <a:lumMod val="65000"/>
                    <a:lumOff val="35000"/>
                  </a:schemeClr>
                </a:solidFill>
                <a:latin typeface="+mn-lt"/>
              </a:rPr>
              <a:t>	A Trauma-informed CIT Program</a:t>
            </a:r>
            <a:br>
              <a:rPr lang="en-US" dirty="0">
                <a:solidFill>
                  <a:schemeClr val="tx1">
                    <a:lumMod val="65000"/>
                    <a:lumOff val="35000"/>
                  </a:schemeClr>
                </a:solidFill>
                <a:latin typeface="+mn-lt"/>
              </a:rPr>
            </a:br>
            <a:br>
              <a:rPr lang="en-US" dirty="0">
                <a:solidFill>
                  <a:schemeClr val="tx1">
                    <a:lumMod val="65000"/>
                    <a:lumOff val="35000"/>
                  </a:schemeClr>
                </a:solidFill>
                <a:latin typeface="+mn-lt"/>
              </a:rPr>
            </a:br>
            <a:r>
              <a:rPr lang="en-US" dirty="0">
                <a:solidFill>
                  <a:schemeClr val="tx1">
                    <a:lumMod val="65000"/>
                    <a:lumOff val="35000"/>
                  </a:schemeClr>
                </a:solidFill>
                <a:latin typeface="+mn-lt"/>
              </a:rPr>
              <a:t>Mobile Crisis:</a:t>
            </a:r>
            <a:br>
              <a:rPr lang="en-US" dirty="0">
                <a:solidFill>
                  <a:schemeClr val="tx1">
                    <a:lumMod val="65000"/>
                    <a:lumOff val="35000"/>
                  </a:schemeClr>
                </a:solidFill>
                <a:latin typeface="+mn-lt"/>
              </a:rPr>
            </a:br>
            <a:r>
              <a:rPr lang="en-US" dirty="0">
                <a:solidFill>
                  <a:schemeClr val="tx1">
                    <a:lumMod val="65000"/>
                    <a:lumOff val="35000"/>
                  </a:schemeClr>
                </a:solidFill>
                <a:latin typeface="+mn-lt"/>
              </a:rPr>
              <a:t>	Planning</a:t>
            </a:r>
            <a:br>
              <a:rPr lang="en-US" dirty="0">
                <a:solidFill>
                  <a:schemeClr val="tx1">
                    <a:lumMod val="65000"/>
                    <a:lumOff val="35000"/>
                  </a:schemeClr>
                </a:solidFill>
                <a:latin typeface="+mn-lt"/>
              </a:rPr>
            </a:br>
            <a:r>
              <a:rPr lang="en-US" dirty="0">
                <a:solidFill>
                  <a:schemeClr val="tx1">
                    <a:lumMod val="65000"/>
                    <a:lumOff val="35000"/>
                  </a:schemeClr>
                </a:solidFill>
                <a:latin typeface="+mn-lt"/>
              </a:rPr>
              <a:t>	Crisis Response</a:t>
            </a:r>
            <a:br>
              <a:rPr lang="en-US" dirty="0"/>
            </a:br>
            <a:br>
              <a:rPr lang="en-US" dirty="0"/>
            </a:br>
            <a:endParaRPr lang="en-US" dirty="0"/>
          </a:p>
        </p:txBody>
      </p:sp>
      <p:sp>
        <p:nvSpPr>
          <p:cNvPr id="6" name="Title 1">
            <a:extLst>
              <a:ext uri="{FF2B5EF4-FFF2-40B4-BE49-F238E27FC236}">
                <a16:creationId xmlns:a16="http://schemas.microsoft.com/office/drawing/2014/main" id="{B30A15DC-20F8-5051-A4D1-7F8BF4C8753F}"/>
              </a:ext>
            </a:extLst>
          </p:cNvPr>
          <p:cNvSpPr txBox="1">
            <a:spLocks/>
          </p:cNvSpPr>
          <p:nvPr/>
        </p:nvSpPr>
        <p:spPr>
          <a:xfrm>
            <a:off x="1790701" y="3904949"/>
            <a:ext cx="7429499" cy="9816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2179924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B0B236B-7B83-745F-F695-D51C7F833253}"/>
              </a:ext>
            </a:extLst>
          </p:cNvPr>
          <p:cNvSpPr>
            <a:spLocks noGrp="1"/>
          </p:cNvSpPr>
          <p:nvPr>
            <p:ph type="title" idx="4294967295"/>
          </p:nvPr>
        </p:nvSpPr>
        <p:spPr>
          <a:xfrm>
            <a:off x="891382" y="582615"/>
            <a:ext cx="7596188" cy="1354137"/>
          </a:xfrm>
        </p:spPr>
        <p:txBody>
          <a:bodyPr>
            <a:normAutofit fontScale="90000"/>
          </a:bodyPr>
          <a:lstStyle/>
          <a:p>
            <a:pPr algn="ctr" eaLnBrk="1" hangingPunct="1"/>
            <a:r>
              <a:rPr lang="en-US" altLang="en-US" sz="240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We can learn from those within the educational system providing operational and cultural pathways for children with special needs – a naturally occurring Recovery Perspective</a:t>
            </a:r>
          </a:p>
        </p:txBody>
      </p:sp>
      <p:sp>
        <p:nvSpPr>
          <p:cNvPr id="27651" name="TextBox 4">
            <a:extLst>
              <a:ext uri="{FF2B5EF4-FFF2-40B4-BE49-F238E27FC236}">
                <a16:creationId xmlns:a16="http://schemas.microsoft.com/office/drawing/2014/main" id="{6C6E9DDE-B404-756F-130F-F817C6F0391F}"/>
              </a:ext>
            </a:extLst>
          </p:cNvPr>
          <p:cNvSpPr txBox="1">
            <a:spLocks noChangeArrowheads="1"/>
          </p:cNvSpPr>
          <p:nvPr/>
        </p:nvSpPr>
        <p:spPr bwMode="auto">
          <a:xfrm>
            <a:off x="1570039" y="1936752"/>
            <a:ext cx="78073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ＭＳ Ｐゴシック"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ＭＳ Ｐゴシック"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ＭＳ Ｐゴシック"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9pPr>
          </a:lstStyle>
          <a:p>
            <a:pPr defTabSz="457200" fontAlgn="base">
              <a:spcBef>
                <a:spcPct val="0"/>
              </a:spcBef>
              <a:spcAft>
                <a:spcPct val="0"/>
              </a:spcAft>
              <a:buClrTx/>
              <a:buSzTx/>
              <a:buNone/>
            </a:pPr>
            <a:r>
              <a:rPr lang="en-US" altLang="en-US" sz="1800" b="1" u="sng" dirty="0" err="1">
                <a:solidFill>
                  <a:prstClr val="black"/>
                </a:solidFill>
                <a:latin typeface="Calibri" panose="020F0502020204030204" pitchFamily="34" charset="0"/>
                <a:cs typeface="Calibri" panose="020F0502020204030204" pitchFamily="34" charset="0"/>
              </a:rPr>
              <a:t>WrightsLaw</a:t>
            </a:r>
            <a:endParaRPr lang="en-US" altLang="en-US" sz="1800" b="1" u="sng" dirty="0">
              <a:solidFill>
                <a:prstClr val="black"/>
              </a:solidFill>
              <a:latin typeface="Calibri" panose="020F0502020204030204" pitchFamily="34" charset="0"/>
              <a:cs typeface="Calibri" panose="020F0502020204030204" pitchFamily="34" charset="0"/>
            </a:endParaRPr>
          </a:p>
          <a:p>
            <a:pPr defTabSz="457200" fontAlgn="base">
              <a:spcBef>
                <a:spcPct val="0"/>
              </a:spcBef>
              <a:spcAft>
                <a:spcPct val="0"/>
              </a:spcAft>
              <a:buClrTx/>
              <a:buSzTx/>
              <a:buNone/>
            </a:pPr>
            <a:r>
              <a:rPr lang="en-US" altLang="en-US" sz="1800" dirty="0">
                <a:solidFill>
                  <a:prstClr val="black"/>
                </a:solidFill>
                <a:latin typeface="Calibri" panose="020F0502020204030204" pitchFamily="34" charset="0"/>
                <a:cs typeface="Calibri" panose="020F0502020204030204" pitchFamily="34" charset="0"/>
              </a:rPr>
              <a:t>A great resource for those advocating for children with special needs.  Good for those interested in therapeutic jurisprudence and otherwise.</a:t>
            </a:r>
          </a:p>
          <a:p>
            <a:pPr defTabSz="457200" fontAlgn="base">
              <a:spcBef>
                <a:spcPct val="0"/>
              </a:spcBef>
              <a:spcAft>
                <a:spcPct val="0"/>
              </a:spcAft>
              <a:buClrTx/>
              <a:buSzTx/>
              <a:buNone/>
            </a:pPr>
            <a:endParaRPr lang="en-US" altLang="en-US" sz="1800" dirty="0">
              <a:solidFill>
                <a:prstClr val="black"/>
              </a:solidFill>
              <a:cs typeface="Times New Roman" panose="02020603050405020304" pitchFamily="18" charset="0"/>
            </a:endParaRPr>
          </a:p>
          <a:p>
            <a:pPr defTabSz="457200" fontAlgn="base">
              <a:spcBef>
                <a:spcPct val="0"/>
              </a:spcBef>
              <a:spcAft>
                <a:spcPct val="0"/>
              </a:spcAft>
              <a:buClrTx/>
              <a:buSzTx/>
              <a:buNone/>
            </a:pPr>
            <a:endParaRPr lang="en-US" altLang="en-US" sz="1800" dirty="0">
              <a:solidFill>
                <a:prstClr val="black"/>
              </a:solidFill>
              <a:cs typeface="Times New Roman" panose="02020603050405020304" pitchFamily="18" charset="0"/>
            </a:endParaRPr>
          </a:p>
          <a:p>
            <a:pPr defTabSz="457200" fontAlgn="base">
              <a:spcBef>
                <a:spcPct val="0"/>
              </a:spcBef>
              <a:spcAft>
                <a:spcPct val="0"/>
              </a:spcAft>
              <a:buClrTx/>
              <a:buSzTx/>
              <a:buNone/>
            </a:pPr>
            <a:endParaRPr lang="en-US" altLang="en-US" sz="1800" dirty="0">
              <a:solidFill>
                <a:prstClr val="black"/>
              </a:solidFill>
              <a:cs typeface="Times New Roman" panose="02020603050405020304" pitchFamily="18" charset="0"/>
            </a:endParaRPr>
          </a:p>
        </p:txBody>
      </p:sp>
      <p:pic>
        <p:nvPicPr>
          <p:cNvPr id="27652" name="Picture 5">
            <a:extLst>
              <a:ext uri="{FF2B5EF4-FFF2-40B4-BE49-F238E27FC236}">
                <a16:creationId xmlns:a16="http://schemas.microsoft.com/office/drawing/2014/main" id="{F8CCA877-1496-9B7F-CD15-05E39D5786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2929" y="3175794"/>
            <a:ext cx="1903413"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a:extLst>
              <a:ext uri="{FF2B5EF4-FFF2-40B4-BE49-F238E27FC236}">
                <a16:creationId xmlns:a16="http://schemas.microsoft.com/office/drawing/2014/main" id="{47C6278A-8470-6A53-D71D-EBC219B391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7869" y="3166270"/>
            <a:ext cx="1871663"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a:extLst>
              <a:ext uri="{FF2B5EF4-FFF2-40B4-BE49-F238E27FC236}">
                <a16:creationId xmlns:a16="http://schemas.microsoft.com/office/drawing/2014/main" id="{C34E18F7-D5D9-438B-50AD-ABEB8073EF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8189" y="3147219"/>
            <a:ext cx="203041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habilitating Lawyers by [David B. Wexler, David Wexler]">
            <a:extLst>
              <a:ext uri="{FF2B5EF4-FFF2-40B4-BE49-F238E27FC236}">
                <a16:creationId xmlns:a16="http://schemas.microsoft.com/office/drawing/2014/main" id="{AB1FE3D6-0CB2-E27B-F749-183DB8F1F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1" y="559965"/>
            <a:ext cx="3030082" cy="42550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CBCF4BF8-AC42-0BF4-24BA-519D56CC4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186" y="1214307"/>
            <a:ext cx="2856581" cy="42550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ental Disability Law: Cases and Materials, Third Edition by [Michael L. Perlin, Heather Ellis Cucolo, Alison J. Lynch]">
            <a:extLst>
              <a:ext uri="{FF2B5EF4-FFF2-40B4-BE49-F238E27FC236}">
                <a16:creationId xmlns:a16="http://schemas.microsoft.com/office/drawing/2014/main" id="{92AC76C3-3B40-DEF2-61F4-5B33DAE64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8490" y="1977704"/>
            <a:ext cx="2923738" cy="425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022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533" y="322506"/>
            <a:ext cx="8658138" cy="1269865"/>
          </a:xfrm>
        </p:spPr>
        <p:txBody>
          <a:bodyPr>
            <a:normAutofit fontScale="90000"/>
          </a:bodyPr>
          <a:lstStyle/>
          <a:p>
            <a:r>
              <a:rPr lang="en-US" sz="2667" dirty="0">
                <a:solidFill>
                  <a:schemeClr val="tx1"/>
                </a:solidFill>
                <a:latin typeface="+mn-lt"/>
              </a:rPr>
              <a:t>From a lawyer’s perspective, the benefits to psychiatric advance directives and health care powers of attorney include the following</a:t>
            </a:r>
            <a:r>
              <a:rPr lang="en-US" sz="2667" dirty="0">
                <a:latin typeface="+mn-lt"/>
              </a:rPr>
              <a:t>:</a:t>
            </a:r>
            <a:br>
              <a:rPr lang="en-US" sz="3200" dirty="0"/>
            </a:br>
            <a:endParaRPr lang="en-US" sz="3200" dirty="0"/>
          </a:p>
        </p:txBody>
      </p:sp>
      <p:sp>
        <p:nvSpPr>
          <p:cNvPr id="3" name="Content Placeholder 2"/>
          <p:cNvSpPr>
            <a:spLocks noGrp="1"/>
          </p:cNvSpPr>
          <p:nvPr>
            <p:ph idx="1"/>
          </p:nvPr>
        </p:nvSpPr>
        <p:spPr>
          <a:xfrm>
            <a:off x="445159" y="1789147"/>
            <a:ext cx="9395128" cy="4746347"/>
          </a:xfrm>
        </p:spPr>
        <p:txBody>
          <a:bodyPr>
            <a:normAutofit fontScale="92500" lnSpcReduction="10000"/>
          </a:bodyPr>
          <a:lstStyle/>
          <a:p>
            <a:r>
              <a:rPr lang="en-US" dirty="0"/>
              <a:t>Clients have two enforceable legal documents that empowers them to provide relevant, necessary and critical information to health care providers who otherwise use relatively limited default medical responses in crisis settings because they frequently lack sufficient and timely information about their patients.</a:t>
            </a:r>
          </a:p>
          <a:p>
            <a:r>
              <a:rPr lang="en-US" dirty="0"/>
              <a:t>Clients have a health care advocate that is, unlike a standard Guardian, designed to be in the role of an empowered health care agent.  If Guardianship is necessary, that relationship would be more empowered as well.</a:t>
            </a:r>
          </a:p>
          <a:p>
            <a:r>
              <a:rPr lang="en-US" dirty="0"/>
              <a:t>Clients may avoid civil commitment or arrest through these documents with the right plan and support system, which may include having people and a process available to them in the event a crisis arises.</a:t>
            </a:r>
          </a:p>
          <a:p>
            <a:r>
              <a:rPr lang="en-US" dirty="0"/>
              <a:t>The instruments would still be valid in the event of a commitment or arrest, empowering the doctors, attorneys and other professionals with the information they need to make better decisions, and increasing the likelihood of early termination of such proceedings.</a:t>
            </a:r>
          </a:p>
          <a:p>
            <a:r>
              <a:rPr lang="en-US" dirty="0"/>
              <a:t>By executing these instruments, as well as a W.R.A.P. plan, clients might follow through with them so as to avoid the need to use them in a hospital or court setting.  Better health, welfare and public safety through insight, hindsight, foresight, planning and action.</a:t>
            </a:r>
          </a:p>
        </p:txBody>
      </p:sp>
    </p:spTree>
    <p:extLst>
      <p:ext uri="{BB962C8B-B14F-4D97-AF65-F5344CB8AC3E}">
        <p14:creationId xmlns:p14="http://schemas.microsoft.com/office/powerpoint/2010/main" val="2164494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B3D264-781E-6630-3591-3010F2A769D5}"/>
              </a:ext>
            </a:extLst>
          </p:cNvPr>
          <p:cNvSpPr txBox="1"/>
          <p:nvPr/>
        </p:nvSpPr>
        <p:spPr>
          <a:xfrm>
            <a:off x="800100" y="320456"/>
            <a:ext cx="9118600" cy="6217087"/>
          </a:xfrm>
          <a:prstGeom prst="rect">
            <a:avLst/>
          </a:prstGeom>
          <a:noFill/>
        </p:spPr>
        <p:txBody>
          <a:bodyPr wrap="square" rtlCol="0">
            <a:spAutoFit/>
          </a:bodyPr>
          <a:lstStyle/>
          <a:p>
            <a:pPr algn="ctr" eaLnBrk="1" hangingPunct="1">
              <a:spcBef>
                <a:spcPct val="0"/>
              </a:spcBef>
              <a:buClrTx/>
              <a:buSzTx/>
              <a:buFontTx/>
              <a:buNone/>
            </a:pPr>
            <a:r>
              <a:rPr lang="en-US" altLang="en-US" sz="2000" b="1" dirty="0">
                <a:latin typeface="+mn-lt"/>
              </a:rPr>
              <a:t>Hope for Rehabilitation: The Recovery Approach to Behavioral Health</a:t>
            </a:r>
          </a:p>
          <a:p>
            <a:pPr algn="ctr" eaLnBrk="1" hangingPunct="1">
              <a:spcBef>
                <a:spcPct val="0"/>
              </a:spcBef>
              <a:buClrTx/>
              <a:buSzTx/>
              <a:buFontTx/>
              <a:buNone/>
            </a:pPr>
            <a:endParaRPr lang="en-US" altLang="en-US" sz="1800" b="1" dirty="0">
              <a:latin typeface="+mn-lt"/>
            </a:endParaRPr>
          </a:p>
          <a:p>
            <a:pPr eaLnBrk="1" hangingPunct="1">
              <a:spcBef>
                <a:spcPct val="0"/>
              </a:spcBef>
              <a:buClrTx/>
              <a:buSzTx/>
              <a:buFontTx/>
              <a:buNone/>
            </a:pPr>
            <a:r>
              <a:rPr lang="en-US" altLang="en-US" sz="1800" dirty="0">
                <a:latin typeface="+mn-lt"/>
              </a:rPr>
              <a:t>     “A recovery approach to mental disorder or substance dependence …emphasizes and supports a person's potential for recovery. Recovery is generally seen in this approach as a personal journey rather than a set outcome, and one that may involve developing hope, a secure base and sense of self, supportive relationships, empowerment, social inclusion, coping skills, and meaning. Other names for the concept are recovery model or recovery-oriented practice. </a:t>
            </a:r>
          </a:p>
          <a:p>
            <a:pPr eaLnBrk="1" hangingPunct="1">
              <a:spcBef>
                <a:spcPct val="0"/>
              </a:spcBef>
              <a:buClrTx/>
              <a:buSzTx/>
              <a:buFontTx/>
              <a:buNone/>
            </a:pPr>
            <a:r>
              <a:rPr lang="en-US" altLang="en-US" sz="1800" dirty="0">
                <a:latin typeface="+mn-lt"/>
              </a:rPr>
              <a:t>     Originating from the 12-Step Program of Alcoholics Anonymous and the civil rights movement, the use of the concept in mental health emerged as deinstitutionalization resulted in more individuals living in the community. It gained impetus as a social movement due to a perceived failure by services or wider society to adequately support social inclusion, and by studies demonstrating that many people do recover. </a:t>
            </a:r>
          </a:p>
          <a:p>
            <a:pPr eaLnBrk="1" hangingPunct="1">
              <a:spcBef>
                <a:spcPct val="0"/>
              </a:spcBef>
              <a:buClrTx/>
              <a:buSzTx/>
              <a:buFontTx/>
              <a:buNone/>
            </a:pPr>
            <a:r>
              <a:rPr lang="en-US" altLang="en-US" sz="1800" dirty="0">
                <a:latin typeface="+mn-lt"/>
              </a:rPr>
              <a:t>     A  recovery approach has now been explicitly adopted as the guiding principle of the mental health or substance dependency policies of a number of countries and states. In many cases practical steps are being taken to base services on a recovery model, although a range of obstacles, concerns and criticisms have been raised both by service providers and by recipients of services. A number of standardized measures have been developed to assess aspects of recovery, although there is some variation between professionalized models and those originating in the psychiatric survivors movement.”  - Wikipedia</a:t>
            </a:r>
            <a:endParaRPr lang="en-US" altLang="en-US" sz="1800" b="1" dirty="0">
              <a:latin typeface="+mn-lt"/>
            </a:endParaRPr>
          </a:p>
          <a:p>
            <a:pPr algn="ctr" eaLnBrk="1" hangingPunct="1">
              <a:spcBef>
                <a:spcPct val="0"/>
              </a:spcBef>
              <a:buClrTx/>
              <a:buSzTx/>
              <a:buFontTx/>
              <a:buNone/>
            </a:pPr>
            <a:endParaRPr lang="en-US" altLang="en-US" sz="1800" b="1" dirty="0">
              <a:latin typeface="+mn-lt"/>
            </a:endParaRPr>
          </a:p>
        </p:txBody>
      </p:sp>
    </p:spTree>
    <p:extLst>
      <p:ext uri="{BB962C8B-B14F-4D97-AF65-F5344CB8AC3E}">
        <p14:creationId xmlns:p14="http://schemas.microsoft.com/office/powerpoint/2010/main" val="3335238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5EB17E-7161-F48C-3157-D93C78038DA8}"/>
              </a:ext>
            </a:extLst>
          </p:cNvPr>
          <p:cNvSpPr>
            <a:spLocks noGrp="1"/>
          </p:cNvSpPr>
          <p:nvPr>
            <p:ph idx="1"/>
          </p:nvPr>
        </p:nvSpPr>
        <p:spPr>
          <a:xfrm>
            <a:off x="177800" y="593724"/>
            <a:ext cx="10515600" cy="5095875"/>
          </a:xfrm>
        </p:spPr>
        <p:txBody>
          <a:bodyPr>
            <a:noAutofit/>
          </a:bodyPr>
          <a:lstStyle/>
          <a:p>
            <a:pPr marL="0" indent="0" algn="ctr">
              <a:buNone/>
            </a:pPr>
            <a:r>
              <a:rPr lang="en-US" altLang="en-US" sz="3600" dirty="0">
                <a:ea typeface="ＭＳ Ｐゴシック" charset="-128"/>
              </a:rPr>
              <a:t>“The greatest wealth is health”  </a:t>
            </a:r>
          </a:p>
          <a:p>
            <a:pPr marL="0" indent="0" algn="ctr">
              <a:buNone/>
            </a:pPr>
            <a:r>
              <a:rPr lang="en-US" altLang="en-US" sz="2400" dirty="0">
                <a:ea typeface="ＭＳ Ｐゴシック" charset="-128"/>
              </a:rPr>
              <a:t>Virgil</a:t>
            </a:r>
          </a:p>
          <a:p>
            <a:pPr marL="0" indent="0" algn="ctr">
              <a:buNone/>
            </a:pPr>
            <a:endParaRPr lang="en-US" sz="3600" dirty="0">
              <a:ea typeface="ＭＳ Ｐゴシック" charset="-128"/>
            </a:endParaRPr>
          </a:p>
          <a:p>
            <a:pPr algn="ctr"/>
            <a:endParaRPr lang="en-US" sz="3600" dirty="0">
              <a:ea typeface="ＭＳ Ｐゴシック" charset="-128"/>
            </a:endParaRPr>
          </a:p>
          <a:p>
            <a:pPr marL="0" indent="0" algn="ctr">
              <a:spcBef>
                <a:spcPct val="0"/>
              </a:spcBef>
              <a:buNone/>
            </a:pPr>
            <a:endParaRPr lang="en-US" altLang="en-US" sz="3600" dirty="0"/>
          </a:p>
          <a:p>
            <a:pPr marL="0" indent="0" algn="ctr">
              <a:spcBef>
                <a:spcPct val="0"/>
              </a:spcBef>
              <a:buNone/>
            </a:pPr>
            <a:endParaRPr lang="en-US" altLang="en-US" sz="3600" dirty="0"/>
          </a:p>
          <a:p>
            <a:pPr marL="0" indent="0" algn="ctr">
              <a:spcBef>
                <a:spcPct val="0"/>
              </a:spcBef>
              <a:buNone/>
            </a:pPr>
            <a:endParaRPr lang="en-US" altLang="en-US" sz="3600" dirty="0"/>
          </a:p>
          <a:p>
            <a:pPr marL="0" indent="0" algn="ctr">
              <a:spcBef>
                <a:spcPct val="0"/>
              </a:spcBef>
              <a:buNone/>
            </a:pPr>
            <a:r>
              <a:rPr lang="en-US" altLang="en-US" sz="3600" dirty="0"/>
              <a:t>“If I had my way I‘d make health catching instead of disease...”</a:t>
            </a:r>
          </a:p>
          <a:p>
            <a:pPr marL="0" indent="0" algn="ctr">
              <a:spcBef>
                <a:spcPct val="0"/>
              </a:spcBef>
              <a:buNone/>
            </a:pPr>
            <a:r>
              <a:rPr lang="en-US" altLang="en-US" sz="2400" dirty="0"/>
              <a:t>Robert Ingersoll</a:t>
            </a:r>
            <a:br>
              <a:rPr lang="en-US" altLang="en-US" sz="3600" dirty="0">
                <a:solidFill>
                  <a:srgbClr val="000000"/>
                </a:solidFill>
                <a:latin typeface="Times New Roman" charset="0"/>
              </a:rPr>
            </a:br>
            <a:endParaRPr lang="en-US" sz="3600" dirty="0"/>
          </a:p>
        </p:txBody>
      </p:sp>
      <p:pic>
        <p:nvPicPr>
          <p:cNvPr id="4" name="Picture 3">
            <a:extLst>
              <a:ext uri="{FF2B5EF4-FFF2-40B4-BE49-F238E27FC236}">
                <a16:creationId xmlns:a16="http://schemas.microsoft.com/office/drawing/2014/main" id="{50DFB7B1-CE0A-74E2-D9AF-B691CFE2F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793" y="2135695"/>
            <a:ext cx="3021013" cy="20119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8232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CAD34E-4212-1A7B-7EE3-3CC9D18AC358}"/>
              </a:ext>
            </a:extLst>
          </p:cNvPr>
          <p:cNvSpPr txBox="1"/>
          <p:nvPr/>
        </p:nvSpPr>
        <p:spPr>
          <a:xfrm>
            <a:off x="1510019" y="1111541"/>
            <a:ext cx="7038362" cy="4401205"/>
          </a:xfrm>
          <a:prstGeom prst="rect">
            <a:avLst/>
          </a:prstGeom>
          <a:noFill/>
        </p:spPr>
        <p:txBody>
          <a:bodyPr wrap="square" rtlCol="0">
            <a:spAutoFit/>
          </a:bodyPr>
          <a:lstStyle/>
          <a:p>
            <a:pPr algn="ctr"/>
            <a:r>
              <a:rPr lang="en-US" sz="2800" i="1" dirty="0"/>
              <a:t>Contact Information</a:t>
            </a:r>
          </a:p>
          <a:p>
            <a:pPr algn="ctr"/>
            <a:endParaRPr lang="en-US" sz="2400" dirty="0"/>
          </a:p>
          <a:p>
            <a:pPr algn="ctr"/>
            <a:r>
              <a:rPr lang="en-US" sz="2400" i="1" dirty="0"/>
              <a:t>Bob Ward</a:t>
            </a:r>
          </a:p>
          <a:p>
            <a:pPr algn="ctr"/>
            <a:r>
              <a:rPr lang="en-US" sz="2400" i="1" dirty="0"/>
              <a:t>704-686-0991</a:t>
            </a:r>
          </a:p>
          <a:p>
            <a:pPr algn="ctr"/>
            <a:r>
              <a:rPr lang="en-US" sz="2400" i="1" dirty="0">
                <a:hlinkClick r:id="rId2"/>
              </a:rPr>
              <a:t>Robert.Ward@mecklenburgcountync.gov</a:t>
            </a:r>
            <a:endParaRPr lang="en-US" sz="2400" i="1" dirty="0"/>
          </a:p>
          <a:p>
            <a:pPr algn="ctr"/>
            <a:endParaRPr lang="en-US" sz="2400" i="1" dirty="0"/>
          </a:p>
          <a:p>
            <a:pPr algn="ctr"/>
            <a:r>
              <a:rPr lang="en-US" sz="2400" i="1" dirty="0"/>
              <a:t>Kristin Parker</a:t>
            </a:r>
          </a:p>
          <a:p>
            <a:pPr algn="ctr"/>
            <a:r>
              <a:rPr lang="en-US" sz="2400" i="1" dirty="0"/>
              <a:t>704-686-0947</a:t>
            </a:r>
          </a:p>
          <a:p>
            <a:pPr algn="ctr"/>
            <a:r>
              <a:rPr lang="en-US" sz="2400" i="1" dirty="0">
                <a:hlinkClick r:id="rId3"/>
              </a:rPr>
              <a:t>Kristin.Parker@mecklenburgcountync.gov</a:t>
            </a:r>
            <a:endParaRPr lang="en-US" sz="2400" i="1" dirty="0"/>
          </a:p>
          <a:p>
            <a:endParaRPr lang="en-US" sz="2400" i="1" dirty="0"/>
          </a:p>
          <a:p>
            <a:endParaRPr lang="en-US" dirty="0"/>
          </a:p>
          <a:p>
            <a:r>
              <a:rPr lang="en-US" dirty="0"/>
              <a:t> </a:t>
            </a:r>
          </a:p>
        </p:txBody>
      </p:sp>
    </p:spTree>
    <p:extLst>
      <p:ext uri="{BB962C8B-B14F-4D97-AF65-F5344CB8AC3E}">
        <p14:creationId xmlns:p14="http://schemas.microsoft.com/office/powerpoint/2010/main" val="266075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713F1322-F034-C3B9-B852-1BF00C27C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56" y="305133"/>
            <a:ext cx="9738087" cy="624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2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506A2B-452E-C6F4-D92F-DC15786F79D5}"/>
              </a:ext>
            </a:extLst>
          </p:cNvPr>
          <p:cNvSpPr txBox="1"/>
          <p:nvPr/>
        </p:nvSpPr>
        <p:spPr>
          <a:xfrm>
            <a:off x="1317072" y="394692"/>
            <a:ext cx="6803471" cy="6186309"/>
          </a:xfrm>
          <a:prstGeom prst="rect">
            <a:avLst/>
          </a:prstGeom>
          <a:noFill/>
        </p:spPr>
        <p:txBody>
          <a:bodyPr wrap="square" rtlCol="0">
            <a:spAutoFit/>
          </a:bodyPr>
          <a:lstStyle/>
          <a:p>
            <a:r>
              <a:rPr lang="en-US" sz="2000" dirty="0"/>
              <a:t>States of Mind:</a:t>
            </a:r>
          </a:p>
          <a:p>
            <a:pPr marL="800100" lvl="1" indent="-342900">
              <a:buClr>
                <a:schemeClr val="accent2"/>
              </a:buClr>
              <a:buFont typeface="Wingdings" panose="05000000000000000000" pitchFamily="2" charset="2"/>
              <a:buChar char="Ø"/>
            </a:pPr>
            <a:r>
              <a:rPr lang="en-US" sz="2000" dirty="0"/>
              <a:t>Intentionally</a:t>
            </a:r>
          </a:p>
          <a:p>
            <a:pPr lvl="2">
              <a:buClr>
                <a:schemeClr val="accent2"/>
              </a:buClr>
            </a:pPr>
            <a:r>
              <a:rPr lang="en-US" sz="2000" dirty="0"/>
              <a:t>General Intent and Specific Intent</a:t>
            </a:r>
          </a:p>
          <a:p>
            <a:pPr lvl="2">
              <a:buClr>
                <a:schemeClr val="accent2"/>
              </a:buClr>
            </a:pPr>
            <a:r>
              <a:rPr lang="en-US" sz="2000" dirty="0"/>
              <a:t>Transferred Intent</a:t>
            </a:r>
          </a:p>
          <a:p>
            <a:pPr marL="800100" lvl="1" indent="-342900">
              <a:buClr>
                <a:schemeClr val="accent2"/>
              </a:buClr>
              <a:buFont typeface="Wingdings" panose="05000000000000000000" pitchFamily="2" charset="2"/>
              <a:buChar char="Ø"/>
            </a:pPr>
            <a:r>
              <a:rPr lang="en-US" sz="2000" dirty="0"/>
              <a:t>Knowingly</a:t>
            </a:r>
          </a:p>
          <a:p>
            <a:pPr lvl="2">
              <a:buClr>
                <a:schemeClr val="accent2"/>
              </a:buClr>
            </a:pPr>
            <a:r>
              <a:rPr lang="en-US" sz="2000" dirty="0"/>
              <a:t>Subjective</a:t>
            </a:r>
          </a:p>
          <a:p>
            <a:pPr lvl="2">
              <a:buClr>
                <a:schemeClr val="accent2"/>
              </a:buClr>
            </a:pPr>
            <a:r>
              <a:rPr lang="en-US" sz="2000" dirty="0"/>
              <a:t>Objective</a:t>
            </a:r>
          </a:p>
          <a:p>
            <a:pPr marL="800100" lvl="1" indent="-342900">
              <a:buClr>
                <a:schemeClr val="accent2"/>
              </a:buClr>
              <a:buFont typeface="Wingdings" panose="05000000000000000000" pitchFamily="2" charset="2"/>
              <a:buChar char="Ø"/>
            </a:pPr>
            <a:r>
              <a:rPr lang="en-US" sz="2000" dirty="0"/>
              <a:t>Willfully</a:t>
            </a:r>
          </a:p>
          <a:p>
            <a:pPr marL="800100" lvl="1" indent="-342900">
              <a:buClr>
                <a:schemeClr val="accent2"/>
              </a:buClr>
              <a:buFont typeface="Wingdings" panose="05000000000000000000" pitchFamily="2" charset="2"/>
              <a:buChar char="Ø"/>
            </a:pPr>
            <a:r>
              <a:rPr lang="en-US" sz="2000" dirty="0"/>
              <a:t>Maliciously</a:t>
            </a:r>
          </a:p>
          <a:p>
            <a:pPr marL="800100" lvl="1" indent="-342900">
              <a:buClr>
                <a:schemeClr val="accent2"/>
              </a:buClr>
              <a:buFont typeface="Wingdings" panose="05000000000000000000" pitchFamily="2" charset="2"/>
              <a:buChar char="Ø"/>
            </a:pPr>
            <a:r>
              <a:rPr lang="en-US" sz="2000" dirty="0"/>
              <a:t>Criminal Negligence</a:t>
            </a:r>
          </a:p>
          <a:p>
            <a:pPr marL="800100" lvl="1" indent="-342900">
              <a:buClr>
                <a:schemeClr val="accent2"/>
              </a:buClr>
              <a:buFont typeface="Wingdings" panose="05000000000000000000" pitchFamily="2" charset="2"/>
              <a:buChar char="Ø"/>
            </a:pPr>
            <a:r>
              <a:rPr lang="en-US" sz="2000" dirty="0"/>
              <a:t>Strict Liability</a:t>
            </a:r>
          </a:p>
          <a:p>
            <a:pPr lvl="1">
              <a:buClr>
                <a:schemeClr val="accent2"/>
              </a:buClr>
            </a:pPr>
            <a:endParaRPr lang="en-US" sz="2000" dirty="0"/>
          </a:p>
          <a:p>
            <a:r>
              <a:rPr lang="en-US" sz="2000" dirty="0"/>
              <a:t>Bars and Defenses:</a:t>
            </a:r>
          </a:p>
          <a:p>
            <a:pPr marL="914400" lvl="1" indent="-457200">
              <a:buClr>
                <a:schemeClr val="accent1"/>
              </a:buClr>
              <a:buFont typeface="Wingdings" panose="05000000000000000000" pitchFamily="2" charset="2"/>
              <a:buChar char="Ø"/>
            </a:pPr>
            <a:r>
              <a:rPr lang="en-US" sz="2000" dirty="0"/>
              <a:t>Double Jeopardy</a:t>
            </a:r>
          </a:p>
          <a:p>
            <a:pPr marL="914400" lvl="1" indent="-457200">
              <a:buClr>
                <a:schemeClr val="accent1"/>
              </a:buClr>
              <a:buFont typeface="Wingdings" panose="05000000000000000000" pitchFamily="2" charset="2"/>
              <a:buChar char="Ø"/>
            </a:pPr>
            <a:r>
              <a:rPr lang="en-US" sz="2000" dirty="0"/>
              <a:t>Lack of Jurisdiction</a:t>
            </a:r>
          </a:p>
          <a:p>
            <a:pPr marL="914400" lvl="1" indent="-457200">
              <a:buClr>
                <a:schemeClr val="accent1"/>
              </a:buClr>
              <a:buFont typeface="Wingdings" panose="05000000000000000000" pitchFamily="2" charset="2"/>
              <a:buChar char="Ø"/>
            </a:pPr>
            <a:r>
              <a:rPr lang="en-US" sz="2000" dirty="0"/>
              <a:t>State-Granted Immunity</a:t>
            </a:r>
          </a:p>
          <a:p>
            <a:pPr marL="914400" lvl="1" indent="-457200">
              <a:buClr>
                <a:schemeClr val="accent1"/>
              </a:buClr>
              <a:buFont typeface="Wingdings" panose="05000000000000000000" pitchFamily="2" charset="2"/>
              <a:buChar char="Ø"/>
            </a:pPr>
            <a:r>
              <a:rPr lang="en-US" sz="2000" dirty="0"/>
              <a:t>Self Defense, Defense of Others and Property</a:t>
            </a:r>
          </a:p>
          <a:p>
            <a:pPr marL="914400" lvl="1" indent="-457200">
              <a:buClr>
                <a:schemeClr val="accent1"/>
              </a:buClr>
              <a:buFont typeface="Wingdings" panose="05000000000000000000" pitchFamily="2" charset="2"/>
              <a:buChar char="Ø"/>
            </a:pPr>
            <a:r>
              <a:rPr lang="en-US" sz="2000" dirty="0"/>
              <a:t>Necessity and Duress</a:t>
            </a:r>
          </a:p>
          <a:p>
            <a:endParaRPr lang="en-US" dirty="0"/>
          </a:p>
          <a:p>
            <a:endParaRPr lang="en-US" dirty="0"/>
          </a:p>
        </p:txBody>
      </p:sp>
    </p:spTree>
    <p:extLst>
      <p:ext uri="{BB962C8B-B14F-4D97-AF65-F5344CB8AC3E}">
        <p14:creationId xmlns:p14="http://schemas.microsoft.com/office/powerpoint/2010/main" val="36326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F0E6E1-3CDB-3C54-717F-4E6BD611A5E7}"/>
              </a:ext>
            </a:extLst>
          </p:cNvPr>
          <p:cNvSpPr txBox="1"/>
          <p:nvPr/>
        </p:nvSpPr>
        <p:spPr>
          <a:xfrm>
            <a:off x="1233182" y="612844"/>
            <a:ext cx="5931018" cy="5632311"/>
          </a:xfrm>
          <a:prstGeom prst="rect">
            <a:avLst/>
          </a:prstGeom>
          <a:noFill/>
        </p:spPr>
        <p:txBody>
          <a:bodyPr wrap="square" rtlCol="0">
            <a:spAutoFit/>
          </a:bodyPr>
          <a:lstStyle/>
          <a:p>
            <a:r>
              <a:rPr lang="en-US" dirty="0"/>
              <a:t>Due Process and Constitutional Rights</a:t>
            </a:r>
          </a:p>
          <a:p>
            <a:pPr lvl="1"/>
            <a:r>
              <a:rPr lang="en-US" dirty="0"/>
              <a:t>Right to Counsel</a:t>
            </a:r>
          </a:p>
          <a:p>
            <a:pPr lvl="1"/>
            <a:r>
              <a:rPr lang="en-US" dirty="0"/>
              <a:t>Right Against Self-Incrimination</a:t>
            </a:r>
          </a:p>
          <a:p>
            <a:pPr lvl="1"/>
            <a:r>
              <a:rPr lang="en-US" dirty="0"/>
              <a:t>Right Against Unlawful Search and Seizure</a:t>
            </a:r>
          </a:p>
          <a:p>
            <a:pPr lvl="1"/>
            <a:r>
              <a:rPr lang="en-US" dirty="0"/>
              <a:t>Arrest and Investigative Stops</a:t>
            </a:r>
          </a:p>
          <a:p>
            <a:pPr lvl="1"/>
            <a:r>
              <a:rPr lang="en-US" dirty="0"/>
              <a:t>Search and Seizure</a:t>
            </a:r>
          </a:p>
          <a:p>
            <a:pPr lvl="1"/>
            <a:r>
              <a:rPr lang="en-US" dirty="0"/>
              <a:t>Search Warrants</a:t>
            </a:r>
          </a:p>
          <a:p>
            <a:endParaRPr lang="en-US" dirty="0"/>
          </a:p>
          <a:p>
            <a:r>
              <a:rPr lang="en-US" dirty="0"/>
              <a:t>Rules of Evidence</a:t>
            </a:r>
          </a:p>
          <a:p>
            <a:pPr lvl="1"/>
            <a:r>
              <a:rPr lang="en-US" dirty="0"/>
              <a:t>Relevance</a:t>
            </a:r>
          </a:p>
          <a:p>
            <a:pPr lvl="1"/>
            <a:r>
              <a:rPr lang="en-US" dirty="0"/>
              <a:t>Witness Competency</a:t>
            </a:r>
          </a:p>
          <a:p>
            <a:pPr lvl="1"/>
            <a:r>
              <a:rPr lang="en-US" dirty="0"/>
              <a:t>Best Evidence</a:t>
            </a:r>
          </a:p>
          <a:p>
            <a:pPr lvl="1"/>
            <a:r>
              <a:rPr lang="en-US" dirty="0"/>
              <a:t>Expert Opinion</a:t>
            </a:r>
          </a:p>
          <a:p>
            <a:pPr lvl="1"/>
            <a:r>
              <a:rPr lang="en-US" dirty="0"/>
              <a:t>Hearsay</a:t>
            </a:r>
          </a:p>
          <a:p>
            <a:endParaRPr lang="en-US" dirty="0"/>
          </a:p>
          <a:p>
            <a:r>
              <a:rPr lang="en-US" dirty="0"/>
              <a:t>Criminal Trial Procedure</a:t>
            </a:r>
          </a:p>
          <a:p>
            <a:pPr lvl="1"/>
            <a:r>
              <a:rPr lang="en-US" dirty="0"/>
              <a:t>Motions to Suppress</a:t>
            </a:r>
          </a:p>
          <a:p>
            <a:pPr lvl="1"/>
            <a:r>
              <a:rPr lang="en-US" dirty="0"/>
              <a:t>Beyond a Reasonable Doubt</a:t>
            </a:r>
          </a:p>
          <a:p>
            <a:pPr lvl="1"/>
            <a:r>
              <a:rPr lang="en-US" dirty="0"/>
              <a:t>Physical and Demonstrative Evidence</a:t>
            </a:r>
          </a:p>
          <a:p>
            <a:pPr lvl="1"/>
            <a:r>
              <a:rPr lang="en-US" dirty="0"/>
              <a:t>Jury Instructions</a:t>
            </a:r>
          </a:p>
        </p:txBody>
      </p:sp>
    </p:spTree>
    <p:extLst>
      <p:ext uri="{BB962C8B-B14F-4D97-AF65-F5344CB8AC3E}">
        <p14:creationId xmlns:p14="http://schemas.microsoft.com/office/powerpoint/2010/main" val="3433702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3E5BE81B-14B6-2543-3EED-5917FEA5C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800" y="207209"/>
            <a:ext cx="5095919" cy="6443582"/>
          </a:xfrm>
          <a:prstGeom prst="rect">
            <a:avLst/>
          </a:prstGeom>
          <a:noFill/>
          <a:ln>
            <a:noFill/>
          </a:ln>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5656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502</TotalTime>
  <Words>5057</Words>
  <Application>Microsoft Office PowerPoint</Application>
  <PresentationFormat>Widescreen</PresentationFormat>
  <Paragraphs>355</Paragraphs>
  <Slides>56</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56</vt:i4>
      </vt:variant>
    </vt:vector>
  </HeadingPairs>
  <TitlesOfParts>
    <vt:vector size="67" baseType="lpstr">
      <vt:lpstr>Arial</vt:lpstr>
      <vt:lpstr>Calibri</vt:lpstr>
      <vt:lpstr>Calibri Light</vt:lpstr>
      <vt:lpstr>Constantia</vt:lpstr>
      <vt:lpstr>Times New Roman</vt:lpstr>
      <vt:lpstr>Trebuchet MS</vt:lpstr>
      <vt:lpstr>Wingdings</vt:lpstr>
      <vt:lpstr>Wingdings 2</vt:lpstr>
      <vt:lpstr>Wingdings 3</vt:lpstr>
      <vt:lpstr>Facet</vt:lpstr>
      <vt:lpstr>Office Theme</vt:lpstr>
      <vt:lpstr>PowerPoint Presentation</vt:lpstr>
      <vt:lpstr>PowerPoint Presentation</vt:lpstr>
      <vt:lpstr>What we do in court…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Criminal Justice System – A limited and complex process</vt:lpstr>
      <vt:lpstr>The Civil Commitment System – An Alternative to the Criminal Justice System</vt:lpstr>
      <vt:lpstr>PowerPoint Presentation</vt:lpstr>
      <vt:lpstr>PowerPoint Presentation</vt:lpstr>
      <vt:lpstr>PowerPoint Presentation</vt:lpstr>
      <vt:lpstr>PowerPoint Presentation</vt:lpstr>
      <vt:lpstr>Therapeutic Jurisprudence – A Definition</vt:lpstr>
      <vt:lpstr>Ethics:  Duties and Responsibilities, Capabilities and Compliance</vt:lpstr>
      <vt:lpstr>N. C. Bar Client-Lawyer Relationship:  Rule 1.14 Client with Diminished Capacity</vt:lpstr>
      <vt:lpstr>Rule 2.1 Advisor</vt:lpstr>
      <vt:lpstr> Rule 2.1  Other Considerations  In rendering advice, a lawyer may refer not only to law, but also to other considerations  such as moral, economic, social, and political factors that may be relevant to the client's situation.   Therefore, many attorneys in various fields of practice face this very important question:  Is the client’s behavioral health and stability a significant or substantial consideration for the attorney-client relationship or legal matter at hand?  </vt:lpstr>
      <vt:lpstr>PowerPoint Presentation</vt:lpstr>
      <vt:lpstr>PowerPoint Presentation</vt:lpstr>
      <vt:lpstr>Establishing a Good and Realistic Attorney Client Relationship: The Best Offense and Defense for Ethical Compliance   Seek to understand the client’s key weaknesses or strengths in relating to people and problem solving – such as suffering from addiction or succeeding in recovery – to better represent the client and provide high quality legal services</vt:lpstr>
      <vt:lpstr> Expectations for Lawyers Representing Clients with Legally Relevant Disabilities*</vt:lpstr>
      <vt:lpstr>Some Disabilities &amp; Ways to Respond From ABA Publication - Disability Discrimination Law, Evidence and Testimony:  A Comprehensive Reference Manual for Lawyers, Judges and Disability Professionals, by John Parry2008, www.abanet.org/disability</vt:lpstr>
      <vt:lpstr>Recurring Issues for Those Affected by Behavioral Illnesses or Conditions: (clients, witnesses, lawyers, opposing parties, victims, judges, and others)</vt:lpstr>
      <vt:lpstr>Some communication and problem-solving tools for lawyers:</vt:lpstr>
      <vt:lpstr>The Attorney-Client relationship –  Providing both ethical and rewarding legal services:</vt:lpstr>
      <vt:lpstr>PowerPoint Presentation</vt:lpstr>
      <vt:lpstr>PowerPoint Presentation</vt:lpstr>
      <vt:lpstr>PowerPoint Presentation</vt:lpstr>
      <vt:lpstr>PowerPoint Presentation</vt:lpstr>
      <vt:lpstr>PowerPoint Presentation</vt:lpstr>
      <vt:lpstr>PowerPoint Presentation</vt:lpstr>
      <vt:lpstr>Clients, Witnesses, Victims and Professionals</vt:lpstr>
      <vt:lpstr>PowerPoint Presentation</vt:lpstr>
      <vt:lpstr>PowerPoint Presentation</vt:lpstr>
      <vt:lpstr>PowerPoint Presentation</vt:lpstr>
      <vt:lpstr>Law Enforcement:   CIT:  Crisis Intervention Teams  A Peer-focused CIT Program  A Trauma-informed CIT Program  Mobile Crisis:  Planning  Crisis Response  </vt:lpstr>
      <vt:lpstr>We can learn from those within the educational system providing operational and cultural pathways for children with special needs – a naturally occurring Recovery Perspective</vt:lpstr>
      <vt:lpstr>PowerPoint Presentation</vt:lpstr>
      <vt:lpstr>From a lawyer’s perspective, the benefits to psychiatric advance directives and health care powers of attorney include the following: </vt:lpstr>
      <vt:lpstr>PowerPoint Presentation</vt:lpstr>
      <vt:lpstr>PowerPoint Presentation</vt:lpstr>
      <vt:lpstr>PowerPoint Presentation</vt:lpstr>
    </vt:vector>
  </TitlesOfParts>
  <Company>Mecklenburg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 Robert L.</dc:creator>
  <cp:lastModifiedBy>Ward, Robert L.</cp:lastModifiedBy>
  <cp:revision>8</cp:revision>
  <dcterms:created xsi:type="dcterms:W3CDTF">2023-04-10T16:08:54Z</dcterms:created>
  <dcterms:modified xsi:type="dcterms:W3CDTF">2023-04-20T21:12:43Z</dcterms:modified>
</cp:coreProperties>
</file>