
<file path=[Content_Types].xml><?xml version="1.0" encoding="utf-8"?>
<Types xmlns="http://schemas.openxmlformats.org/package/2006/content-types">
  <Default Extension="gif&amp;ehk=1SOL" ContentType="image/gif"/>
  <Default Extension="jpeg" ContentType="image/jpeg"/>
  <Default Extension="JPG" ContentType="image/jpeg"/>
  <Default Extension="jpg&amp;ehk=6JsaWRGllupR7kj071TLVA&amp;r=0&amp;pid=OfficeInsert" ContentType="image/jpeg"/>
  <Default Extension="jpg&amp;ehk=KhYvAjWDgt5xbzwxBb1zIg&amp;r=0&amp;pid=OfficeInsert" ContentType="image/jpeg"/>
  <Default Extension="jpg&amp;ehk=OjKRpw43IffyDu8zY7SCmg&amp;r=0&amp;pid=OfficeInsert" ContentType="image/jpeg"/>
  <Default Extension="jpg&amp;ehk=qbDVcj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36"/>
  </p:notesMasterIdLst>
  <p:sldIdLst>
    <p:sldId id="257" r:id="rId4"/>
    <p:sldId id="393" r:id="rId5"/>
    <p:sldId id="282" r:id="rId6"/>
    <p:sldId id="306" r:id="rId7"/>
    <p:sldId id="285" r:id="rId8"/>
    <p:sldId id="746" r:id="rId9"/>
    <p:sldId id="418" r:id="rId10"/>
    <p:sldId id="419" r:id="rId11"/>
    <p:sldId id="441" r:id="rId12"/>
    <p:sldId id="491" r:id="rId13"/>
    <p:sldId id="724" r:id="rId14"/>
    <p:sldId id="725" r:id="rId15"/>
    <p:sldId id="726" r:id="rId16"/>
    <p:sldId id="727" r:id="rId17"/>
    <p:sldId id="728" r:id="rId18"/>
    <p:sldId id="729" r:id="rId19"/>
    <p:sldId id="730" r:id="rId20"/>
    <p:sldId id="731" r:id="rId21"/>
    <p:sldId id="732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7" r:id="rId32"/>
    <p:sldId id="748" r:id="rId33"/>
    <p:sldId id="281" r:id="rId34"/>
    <p:sldId id="74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1729" autoAdjust="0"/>
  </p:normalViewPr>
  <p:slideViewPr>
    <p:cSldViewPr>
      <p:cViewPr varScale="1">
        <p:scale>
          <a:sx n="33" d="100"/>
          <a:sy n="33" d="100"/>
        </p:scale>
        <p:origin x="12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salmon\Documents\Guardianship--collective%20impact\Administrative%20data%20from%20Administrative%20Office%20of%20the%20Courts%20(AOC)\Findings\AOC%20incomp%20scrapbook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273742567893"/>
          <c:y val="0"/>
          <c:w val="0.59141169853768305"/>
          <c:h val="0.982344855198185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8652-44E4-8C8D-0A7D5399FAA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8652-44E4-8C8D-0A7D5399FAA2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8652-44E4-8C8D-0A7D5399FAA2}"/>
              </c:ext>
            </c:extLst>
          </c:dPt>
          <c:dLbls>
            <c:dLbl>
              <c:idx val="0"/>
              <c:layout>
                <c:manualLayout>
                  <c:x val="0.11205393968611101"/>
                  <c:y val="-0.24334734641220701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Ruled Incompetent, 11,945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(76%)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652-44E4-8C8D-0A7D5399FAA2}"/>
                </c:ext>
              </c:extLst>
            </c:dLbl>
            <c:dLbl>
              <c:idx val="1"/>
              <c:layout>
                <c:manualLayout>
                  <c:x val="-6.3648160051422098E-2"/>
                  <c:y val="8.71549001290092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No Ruling, 3,484 (22%)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652-44E4-8C8D-0A7D5399FAA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</a:rPr>
                      <a:t>Not Incompetent, 342 (2%)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652-44E4-8C8D-0A7D5399FA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Sheet2!$A$22:$A$24</c:f>
              <c:strCache>
                <c:ptCount val="3"/>
                <c:pt idx="0">
                  <c:v>Ruled Incompetent</c:v>
                </c:pt>
                <c:pt idx="1">
                  <c:v>No Ruling</c:v>
                </c:pt>
                <c:pt idx="2">
                  <c:v>Denied Incompetence</c:v>
                </c:pt>
              </c:strCache>
            </c:strRef>
          </c:cat>
          <c:val>
            <c:numRef>
              <c:f>Sheet2!$B$22:$B$24</c:f>
              <c:numCache>
                <c:formatCode>#,##0</c:formatCode>
                <c:ptCount val="3"/>
                <c:pt idx="0">
                  <c:v>11945</c:v>
                </c:pt>
                <c:pt idx="1">
                  <c:v>3484</c:v>
                </c:pt>
                <c:pt idx="2" formatCode="General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52-44E4-8C8D-0A7D5399FA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57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342995169082103"/>
          <c:h val="0.96875"/>
        </c:manualLayout>
      </c:layout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8-F2CB-4129-8854-731002030DB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0ED-5B48-A930-AFB6019BFD17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F2CB-4129-8854-731002030DB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F2CB-4129-8854-731002030DBD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6-F2CB-4129-8854-731002030DBD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Restoration</a:t>
                    </a:r>
                    <a:r>
                      <a:rPr lang="en-US" baseline="0" dirty="0"/>
                      <a:t> received
70%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2CB-4129-8854-731002030DBD}"/>
                </c:ext>
              </c:extLst>
            </c:dLbl>
            <c:dLbl>
              <c:idx val="3"/>
              <c:layout>
                <c:manualLayout>
                  <c:x val="-5.7900262467191703E-2"/>
                  <c:y val="0.197447235976946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Guardianship Remained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30%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2CB-4129-8854-731002030DB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CB-4129-8854-73100203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 Restoration Activity</c:v>
                </c:pt>
                <c:pt idx="2">
                  <c:v>Restorations Granted</c:v>
                </c:pt>
                <c:pt idx="3">
                  <c:v>Restoration Denied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15324</c:v>
                </c:pt>
                <c:pt idx="2">
                  <c:v>331</c:v>
                </c:pt>
                <c:pt idx="3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B-4129-8854-731002030DB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gapWidth val="100"/>
        <c:splitType val="cust"/>
        <c:custSplit>
          <c:secondPiePt val="2"/>
          <c:secondPiePt val="3"/>
        </c:custSplit>
        <c:secondPieSize val="75"/>
        <c:ser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134E7A-14BA-421B-A809-7F97272A16E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E4D624-E8F4-4E0E-BBE1-D160768882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Data &amp; Stories</a:t>
          </a:r>
        </a:p>
      </dgm:t>
    </dgm:pt>
    <dgm:pt modelId="{A8979E9C-7791-4CC6-93A1-DA20BF99D152}" type="parTrans" cxnId="{2414CB7E-CCC0-42D0-926E-3667D42DBA54}">
      <dgm:prSet/>
      <dgm:spPr/>
      <dgm:t>
        <a:bodyPr/>
        <a:lstStyle/>
        <a:p>
          <a:endParaRPr lang="en-US"/>
        </a:p>
      </dgm:t>
    </dgm:pt>
    <dgm:pt modelId="{DE98642E-E2A9-45C0-AAF5-77AC8781B1EE}" type="sibTrans" cxnId="{2414CB7E-CCC0-42D0-926E-3667D42DBA54}">
      <dgm:prSet/>
      <dgm:spPr/>
      <dgm:t>
        <a:bodyPr/>
        <a:lstStyle/>
        <a:p>
          <a:endParaRPr lang="en-US"/>
        </a:p>
      </dgm:t>
    </dgm:pt>
    <dgm:pt modelId="{E8028940-5F27-48BB-A225-A68B537FEA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Outreach &amp; Education</a:t>
          </a:r>
        </a:p>
      </dgm:t>
    </dgm:pt>
    <dgm:pt modelId="{ECF037AF-5C46-4292-86E8-38396CA22C3E}" type="parTrans" cxnId="{0047AE2C-99B9-4274-8194-EB50D68FE58B}">
      <dgm:prSet/>
      <dgm:spPr/>
      <dgm:t>
        <a:bodyPr/>
        <a:lstStyle/>
        <a:p>
          <a:endParaRPr lang="en-US"/>
        </a:p>
      </dgm:t>
    </dgm:pt>
    <dgm:pt modelId="{8517EB63-9B52-4E39-B22C-E6C0A68199A9}" type="sibTrans" cxnId="{0047AE2C-99B9-4274-8194-EB50D68FE58B}">
      <dgm:prSet/>
      <dgm:spPr/>
      <dgm:t>
        <a:bodyPr/>
        <a:lstStyle/>
        <a:p>
          <a:endParaRPr lang="en-US"/>
        </a:p>
      </dgm:t>
    </dgm:pt>
    <dgm:pt modelId="{B3C85D74-BA4D-49B9-A806-F50C018B34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Legislation &amp; Policy</a:t>
          </a:r>
        </a:p>
      </dgm:t>
    </dgm:pt>
    <dgm:pt modelId="{18B2996D-948C-454C-B02D-6888BBB7E3B8}" type="parTrans" cxnId="{F6A06401-DC7F-44B0-9BBA-854BBC9DB8AE}">
      <dgm:prSet/>
      <dgm:spPr/>
      <dgm:t>
        <a:bodyPr/>
        <a:lstStyle/>
        <a:p>
          <a:endParaRPr lang="en-US"/>
        </a:p>
      </dgm:t>
    </dgm:pt>
    <dgm:pt modelId="{936F0EA4-FCC9-4782-ACE3-E670C05F5C24}" type="sibTrans" cxnId="{F6A06401-DC7F-44B0-9BBA-854BBC9DB8AE}">
      <dgm:prSet/>
      <dgm:spPr/>
      <dgm:t>
        <a:bodyPr/>
        <a:lstStyle/>
        <a:p>
          <a:endParaRPr lang="en-US"/>
        </a:p>
      </dgm:t>
    </dgm:pt>
    <dgm:pt modelId="{A42B96D8-5EEF-49AB-9EEA-7AA523C8D690}" type="pres">
      <dgm:prSet presAssocID="{D0134E7A-14BA-421B-A809-7F97272A16E9}" presName="root" presStyleCnt="0">
        <dgm:presLayoutVars>
          <dgm:dir/>
          <dgm:resizeHandles val="exact"/>
        </dgm:presLayoutVars>
      </dgm:prSet>
      <dgm:spPr/>
    </dgm:pt>
    <dgm:pt modelId="{D37152D1-0B0B-4652-BD7D-83B328C12C50}" type="pres">
      <dgm:prSet presAssocID="{DFE4D624-E8F4-4E0E-BBE1-D16076888292}" presName="compNode" presStyleCnt="0"/>
      <dgm:spPr/>
    </dgm:pt>
    <dgm:pt modelId="{869F8AF6-491A-483F-A066-B7AA3E67FB27}" type="pres">
      <dgm:prSet presAssocID="{DFE4D624-E8F4-4E0E-BBE1-D1607688829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18CDEBF9-BF6B-41B7-897E-709F66170435}" type="pres">
      <dgm:prSet presAssocID="{DFE4D624-E8F4-4E0E-BBE1-D16076888292}" presName="spaceRect" presStyleCnt="0"/>
      <dgm:spPr/>
    </dgm:pt>
    <dgm:pt modelId="{EE586B3F-4E6E-4061-B660-4B1426154BF3}" type="pres">
      <dgm:prSet presAssocID="{DFE4D624-E8F4-4E0E-BBE1-D16076888292}" presName="textRect" presStyleLbl="revTx" presStyleIdx="0" presStyleCnt="3">
        <dgm:presLayoutVars>
          <dgm:chMax val="1"/>
          <dgm:chPref val="1"/>
        </dgm:presLayoutVars>
      </dgm:prSet>
      <dgm:spPr/>
    </dgm:pt>
    <dgm:pt modelId="{1DD1BF80-8B3E-4609-B90E-A99339AC2338}" type="pres">
      <dgm:prSet presAssocID="{DE98642E-E2A9-45C0-AAF5-77AC8781B1EE}" presName="sibTrans" presStyleCnt="0"/>
      <dgm:spPr/>
    </dgm:pt>
    <dgm:pt modelId="{DF9852FC-C13C-4EA6-BFF1-7B25B56E6E73}" type="pres">
      <dgm:prSet presAssocID="{E8028940-5F27-48BB-A225-A68B537FEADC}" presName="compNode" presStyleCnt="0"/>
      <dgm:spPr/>
    </dgm:pt>
    <dgm:pt modelId="{1FA38D48-6AC7-4958-B5AD-A1557A588816}" type="pres">
      <dgm:prSet presAssocID="{E8028940-5F27-48BB-A225-A68B537FEAD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152A2445-2A7D-4454-8B85-03CDFE25183D}" type="pres">
      <dgm:prSet presAssocID="{E8028940-5F27-48BB-A225-A68B537FEADC}" presName="spaceRect" presStyleCnt="0"/>
      <dgm:spPr/>
    </dgm:pt>
    <dgm:pt modelId="{120C150D-EF59-4E57-87B7-BE4056DCE698}" type="pres">
      <dgm:prSet presAssocID="{E8028940-5F27-48BB-A225-A68B537FEADC}" presName="textRect" presStyleLbl="revTx" presStyleIdx="1" presStyleCnt="3">
        <dgm:presLayoutVars>
          <dgm:chMax val="1"/>
          <dgm:chPref val="1"/>
        </dgm:presLayoutVars>
      </dgm:prSet>
      <dgm:spPr/>
    </dgm:pt>
    <dgm:pt modelId="{9E2A9CE1-BA7C-4C37-866D-0830E40D655E}" type="pres">
      <dgm:prSet presAssocID="{8517EB63-9B52-4E39-B22C-E6C0A68199A9}" presName="sibTrans" presStyleCnt="0"/>
      <dgm:spPr/>
    </dgm:pt>
    <dgm:pt modelId="{9A624EB1-FFF4-4589-AA2F-52F8C2098C84}" type="pres">
      <dgm:prSet presAssocID="{B3C85D74-BA4D-49B9-A806-F50C018B3432}" presName="compNode" presStyleCnt="0"/>
      <dgm:spPr/>
    </dgm:pt>
    <dgm:pt modelId="{5554F919-00C2-4592-B4D7-3EE08626237E}" type="pres">
      <dgm:prSet presAssocID="{B3C85D74-BA4D-49B9-A806-F50C018B343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163480C5-2B15-4AB1-9FCA-B71FC59BF5B9}" type="pres">
      <dgm:prSet presAssocID="{B3C85D74-BA4D-49B9-A806-F50C018B3432}" presName="spaceRect" presStyleCnt="0"/>
      <dgm:spPr/>
    </dgm:pt>
    <dgm:pt modelId="{9E0A8D03-1480-4CF1-95C2-3C6E55190466}" type="pres">
      <dgm:prSet presAssocID="{B3C85D74-BA4D-49B9-A806-F50C018B343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6A06401-DC7F-44B0-9BBA-854BBC9DB8AE}" srcId="{D0134E7A-14BA-421B-A809-7F97272A16E9}" destId="{B3C85D74-BA4D-49B9-A806-F50C018B3432}" srcOrd="2" destOrd="0" parTransId="{18B2996D-948C-454C-B02D-6888BBB7E3B8}" sibTransId="{936F0EA4-FCC9-4782-ACE3-E670C05F5C24}"/>
    <dgm:cxn modelId="{862A4A0D-DFEC-A24F-A71C-C7C6E412E5B9}" type="presOf" srcId="{DFE4D624-E8F4-4E0E-BBE1-D16076888292}" destId="{EE586B3F-4E6E-4061-B660-4B1426154BF3}" srcOrd="0" destOrd="0" presId="urn:microsoft.com/office/officeart/2018/2/layout/IconLabelList"/>
    <dgm:cxn modelId="{0047AE2C-99B9-4274-8194-EB50D68FE58B}" srcId="{D0134E7A-14BA-421B-A809-7F97272A16E9}" destId="{E8028940-5F27-48BB-A225-A68B537FEADC}" srcOrd="1" destOrd="0" parTransId="{ECF037AF-5C46-4292-86E8-38396CA22C3E}" sibTransId="{8517EB63-9B52-4E39-B22C-E6C0A68199A9}"/>
    <dgm:cxn modelId="{51403140-C9ED-C943-8190-03D70653F12B}" type="presOf" srcId="{D0134E7A-14BA-421B-A809-7F97272A16E9}" destId="{A42B96D8-5EEF-49AB-9EEA-7AA523C8D690}" srcOrd="0" destOrd="0" presId="urn:microsoft.com/office/officeart/2018/2/layout/IconLabelList"/>
    <dgm:cxn modelId="{2414CB7E-CCC0-42D0-926E-3667D42DBA54}" srcId="{D0134E7A-14BA-421B-A809-7F97272A16E9}" destId="{DFE4D624-E8F4-4E0E-BBE1-D16076888292}" srcOrd="0" destOrd="0" parTransId="{A8979E9C-7791-4CC6-93A1-DA20BF99D152}" sibTransId="{DE98642E-E2A9-45C0-AAF5-77AC8781B1EE}"/>
    <dgm:cxn modelId="{EEBE7D88-D321-854C-922E-8E4C4E9B47AC}" type="presOf" srcId="{B3C85D74-BA4D-49B9-A806-F50C018B3432}" destId="{9E0A8D03-1480-4CF1-95C2-3C6E55190466}" srcOrd="0" destOrd="0" presId="urn:microsoft.com/office/officeart/2018/2/layout/IconLabelList"/>
    <dgm:cxn modelId="{EE18EAC4-D7F2-0941-93CF-CE4A719D6BBC}" type="presOf" srcId="{E8028940-5F27-48BB-A225-A68B537FEADC}" destId="{120C150D-EF59-4E57-87B7-BE4056DCE698}" srcOrd="0" destOrd="0" presId="urn:microsoft.com/office/officeart/2018/2/layout/IconLabelList"/>
    <dgm:cxn modelId="{979B7B7B-4FAD-FB41-B9ED-26511F24B1A0}" type="presParOf" srcId="{A42B96D8-5EEF-49AB-9EEA-7AA523C8D690}" destId="{D37152D1-0B0B-4652-BD7D-83B328C12C50}" srcOrd="0" destOrd="0" presId="urn:microsoft.com/office/officeart/2018/2/layout/IconLabelList"/>
    <dgm:cxn modelId="{96065606-438E-9641-820F-8442059F3F33}" type="presParOf" srcId="{D37152D1-0B0B-4652-BD7D-83B328C12C50}" destId="{869F8AF6-491A-483F-A066-B7AA3E67FB27}" srcOrd="0" destOrd="0" presId="urn:microsoft.com/office/officeart/2018/2/layout/IconLabelList"/>
    <dgm:cxn modelId="{64B39036-4BF5-9048-9F96-C730DB502A9D}" type="presParOf" srcId="{D37152D1-0B0B-4652-BD7D-83B328C12C50}" destId="{18CDEBF9-BF6B-41B7-897E-709F66170435}" srcOrd="1" destOrd="0" presId="urn:microsoft.com/office/officeart/2018/2/layout/IconLabelList"/>
    <dgm:cxn modelId="{15591547-D9B9-CA4F-8BCC-D6425DC744AF}" type="presParOf" srcId="{D37152D1-0B0B-4652-BD7D-83B328C12C50}" destId="{EE586B3F-4E6E-4061-B660-4B1426154BF3}" srcOrd="2" destOrd="0" presId="urn:microsoft.com/office/officeart/2018/2/layout/IconLabelList"/>
    <dgm:cxn modelId="{3C1EB324-AD71-F24B-BB0E-3B7F4AEC8297}" type="presParOf" srcId="{A42B96D8-5EEF-49AB-9EEA-7AA523C8D690}" destId="{1DD1BF80-8B3E-4609-B90E-A99339AC2338}" srcOrd="1" destOrd="0" presId="urn:microsoft.com/office/officeart/2018/2/layout/IconLabelList"/>
    <dgm:cxn modelId="{A44282AC-ED7F-D245-8589-B8015AE455BD}" type="presParOf" srcId="{A42B96D8-5EEF-49AB-9EEA-7AA523C8D690}" destId="{DF9852FC-C13C-4EA6-BFF1-7B25B56E6E73}" srcOrd="2" destOrd="0" presId="urn:microsoft.com/office/officeart/2018/2/layout/IconLabelList"/>
    <dgm:cxn modelId="{4EA92B15-C1A9-3040-98D1-DCF0D3AD0889}" type="presParOf" srcId="{DF9852FC-C13C-4EA6-BFF1-7B25B56E6E73}" destId="{1FA38D48-6AC7-4958-B5AD-A1557A588816}" srcOrd="0" destOrd="0" presId="urn:microsoft.com/office/officeart/2018/2/layout/IconLabelList"/>
    <dgm:cxn modelId="{CB2972E4-410B-374E-A80C-4A21E2FFCD3A}" type="presParOf" srcId="{DF9852FC-C13C-4EA6-BFF1-7B25B56E6E73}" destId="{152A2445-2A7D-4454-8B85-03CDFE25183D}" srcOrd="1" destOrd="0" presId="urn:microsoft.com/office/officeart/2018/2/layout/IconLabelList"/>
    <dgm:cxn modelId="{BB4B7083-9217-C54C-A6A7-9CFF5D2AB9A7}" type="presParOf" srcId="{DF9852FC-C13C-4EA6-BFF1-7B25B56E6E73}" destId="{120C150D-EF59-4E57-87B7-BE4056DCE698}" srcOrd="2" destOrd="0" presId="urn:microsoft.com/office/officeart/2018/2/layout/IconLabelList"/>
    <dgm:cxn modelId="{D2366B01-18AE-9C4A-A5A9-D6B44E6F6ED8}" type="presParOf" srcId="{A42B96D8-5EEF-49AB-9EEA-7AA523C8D690}" destId="{9E2A9CE1-BA7C-4C37-866D-0830E40D655E}" srcOrd="3" destOrd="0" presId="urn:microsoft.com/office/officeart/2018/2/layout/IconLabelList"/>
    <dgm:cxn modelId="{A162B8BC-4223-B844-A168-2815C6FC10E9}" type="presParOf" srcId="{A42B96D8-5EEF-49AB-9EEA-7AA523C8D690}" destId="{9A624EB1-FFF4-4589-AA2F-52F8C2098C84}" srcOrd="4" destOrd="0" presId="urn:microsoft.com/office/officeart/2018/2/layout/IconLabelList"/>
    <dgm:cxn modelId="{95010D7F-2218-1E49-A775-63ACE81F61A2}" type="presParOf" srcId="{9A624EB1-FFF4-4589-AA2F-52F8C2098C84}" destId="{5554F919-00C2-4592-B4D7-3EE08626237E}" srcOrd="0" destOrd="0" presId="urn:microsoft.com/office/officeart/2018/2/layout/IconLabelList"/>
    <dgm:cxn modelId="{C1F8C8DE-1DCF-904A-AE3F-2B723775E57E}" type="presParOf" srcId="{9A624EB1-FFF4-4589-AA2F-52F8C2098C84}" destId="{163480C5-2B15-4AB1-9FCA-B71FC59BF5B9}" srcOrd="1" destOrd="0" presId="urn:microsoft.com/office/officeart/2018/2/layout/IconLabelList"/>
    <dgm:cxn modelId="{B7D5BCA4-1DB7-3D45-838F-59D9E3FBAD0B}" type="presParOf" srcId="{9A624EB1-FFF4-4589-AA2F-52F8C2098C84}" destId="{9E0A8D03-1480-4CF1-95C2-3C6E5519046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95E83-D039-42B1-8650-4789A6AC27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8C438D-9EC9-4D69-9F93-3A08D74483A7}">
      <dgm:prSet/>
      <dgm:spPr/>
      <dgm:t>
        <a:bodyPr/>
        <a:lstStyle/>
        <a:p>
          <a:r>
            <a:rPr lang="en-US" dirty="0"/>
            <a:t>The System-as-it-Should-be would:</a:t>
          </a:r>
        </a:p>
      </dgm:t>
    </dgm:pt>
    <dgm:pt modelId="{4FC08687-4379-4666-915C-1EC0CD32745F}" type="parTrans" cxnId="{27E9CD44-4CDF-41FD-9CE6-849F0BE281AA}">
      <dgm:prSet/>
      <dgm:spPr/>
      <dgm:t>
        <a:bodyPr/>
        <a:lstStyle/>
        <a:p>
          <a:endParaRPr lang="en-US"/>
        </a:p>
      </dgm:t>
    </dgm:pt>
    <dgm:pt modelId="{5DA0C1E8-0500-48AB-9B83-26638963D68E}" type="sibTrans" cxnId="{27E9CD44-4CDF-41FD-9CE6-849F0BE281AA}">
      <dgm:prSet/>
      <dgm:spPr/>
      <dgm:t>
        <a:bodyPr/>
        <a:lstStyle/>
        <a:p>
          <a:endParaRPr lang="en-US"/>
        </a:p>
      </dgm:t>
    </dgm:pt>
    <dgm:pt modelId="{81349EBF-CF0F-4C4F-A182-5794EB16D0A4}">
      <dgm:prSet/>
      <dgm:spPr/>
      <dgm:t>
        <a:bodyPr/>
        <a:lstStyle/>
        <a:p>
          <a:r>
            <a:rPr lang="en-US" b="1" dirty="0"/>
            <a:t>Always use least restrictive options </a:t>
          </a:r>
          <a:r>
            <a:rPr lang="en-US" dirty="0"/>
            <a:t>and be based on </a:t>
          </a:r>
          <a:r>
            <a:rPr lang="en-US" b="1" dirty="0"/>
            <a:t>best practices</a:t>
          </a:r>
          <a:endParaRPr lang="en-US" dirty="0"/>
        </a:p>
      </dgm:t>
    </dgm:pt>
    <dgm:pt modelId="{76873DDB-BD57-4E0A-B3D9-F7C9F7C215AE}" type="parTrans" cxnId="{DF4DF758-E759-469F-BE66-74F7F9BE0092}">
      <dgm:prSet/>
      <dgm:spPr/>
      <dgm:t>
        <a:bodyPr/>
        <a:lstStyle/>
        <a:p>
          <a:endParaRPr lang="en-US"/>
        </a:p>
      </dgm:t>
    </dgm:pt>
    <dgm:pt modelId="{6098B6EF-60CD-473F-B18B-F73A4FD68434}" type="sibTrans" cxnId="{DF4DF758-E759-469F-BE66-74F7F9BE0092}">
      <dgm:prSet/>
      <dgm:spPr/>
      <dgm:t>
        <a:bodyPr/>
        <a:lstStyle/>
        <a:p>
          <a:endParaRPr lang="en-US"/>
        </a:p>
      </dgm:t>
    </dgm:pt>
    <dgm:pt modelId="{8EEF0CA2-282A-4405-A9D8-C22596E0557D}">
      <dgm:prSet/>
      <dgm:spPr/>
      <dgm:t>
        <a:bodyPr/>
        <a:lstStyle/>
        <a:p>
          <a:r>
            <a:rPr lang="en-US" dirty="0"/>
            <a:t>Offer easily </a:t>
          </a:r>
          <a:r>
            <a:rPr lang="en-US" b="1" dirty="0"/>
            <a:t>available and accessible information</a:t>
          </a:r>
          <a:r>
            <a:rPr lang="en-US" dirty="0"/>
            <a:t> about options and alternatives to guardianship that is communicated to and understood by stakeholders</a:t>
          </a:r>
        </a:p>
      </dgm:t>
    </dgm:pt>
    <dgm:pt modelId="{9ACF44E2-615B-4E65-B9CD-0FCF4A7325E7}" type="parTrans" cxnId="{246506DA-18CB-4764-A8CF-80C18435D33A}">
      <dgm:prSet/>
      <dgm:spPr/>
      <dgm:t>
        <a:bodyPr/>
        <a:lstStyle/>
        <a:p>
          <a:endParaRPr lang="en-US"/>
        </a:p>
      </dgm:t>
    </dgm:pt>
    <dgm:pt modelId="{07697C6C-A38D-43A1-9E19-BFA50A3AF874}" type="sibTrans" cxnId="{246506DA-18CB-4764-A8CF-80C18435D33A}">
      <dgm:prSet/>
      <dgm:spPr/>
      <dgm:t>
        <a:bodyPr/>
        <a:lstStyle/>
        <a:p>
          <a:endParaRPr lang="en-US"/>
        </a:p>
      </dgm:t>
    </dgm:pt>
    <dgm:pt modelId="{7EE7706C-0213-4818-AC25-E13978EA74B5}">
      <dgm:prSet/>
      <dgm:spPr/>
      <dgm:t>
        <a:bodyPr/>
        <a:lstStyle/>
        <a:p>
          <a:r>
            <a:rPr lang="en-US"/>
            <a:t>Rest on a process in which </a:t>
          </a:r>
          <a:r>
            <a:rPr lang="en-US" b="1"/>
            <a:t>all stakeholders are identified and engaged</a:t>
          </a:r>
          <a:r>
            <a:rPr lang="en-US"/>
            <a:t> </a:t>
          </a:r>
        </a:p>
      </dgm:t>
    </dgm:pt>
    <dgm:pt modelId="{3C9C06D3-7FE7-461A-92FE-891FB617999D}" type="parTrans" cxnId="{0C24D9B8-100F-400C-8DC8-B928EF570C82}">
      <dgm:prSet/>
      <dgm:spPr/>
      <dgm:t>
        <a:bodyPr/>
        <a:lstStyle/>
        <a:p>
          <a:endParaRPr lang="en-US"/>
        </a:p>
      </dgm:t>
    </dgm:pt>
    <dgm:pt modelId="{D53AE921-8857-4528-8B8A-4C20EEC62F85}" type="sibTrans" cxnId="{0C24D9B8-100F-400C-8DC8-B928EF570C82}">
      <dgm:prSet/>
      <dgm:spPr/>
      <dgm:t>
        <a:bodyPr/>
        <a:lstStyle/>
        <a:p>
          <a:endParaRPr lang="en-US"/>
        </a:p>
      </dgm:t>
    </dgm:pt>
    <dgm:pt modelId="{F0F705B4-5973-4A38-B7BB-6F2E07F551E9}">
      <dgm:prSet/>
      <dgm:spPr/>
      <dgm:t>
        <a:bodyPr/>
        <a:lstStyle/>
        <a:p>
          <a:r>
            <a:rPr lang="en-US"/>
            <a:t>Have built-in </a:t>
          </a:r>
          <a:r>
            <a:rPr lang="en-US" b="1"/>
            <a:t>accountability </a:t>
          </a:r>
          <a:r>
            <a:rPr lang="en-US"/>
            <a:t>for all stages of guardianship and less restrictive alternatives. </a:t>
          </a:r>
        </a:p>
      </dgm:t>
    </dgm:pt>
    <dgm:pt modelId="{857188BD-2E14-4F2A-9DB8-1404D0AFD5A5}" type="parTrans" cxnId="{8460C6D2-FA69-442E-9D2A-EEDFA4AAFCA5}">
      <dgm:prSet/>
      <dgm:spPr/>
      <dgm:t>
        <a:bodyPr/>
        <a:lstStyle/>
        <a:p>
          <a:endParaRPr lang="en-US"/>
        </a:p>
      </dgm:t>
    </dgm:pt>
    <dgm:pt modelId="{B9A1EBD5-956F-4EF9-BFAA-DBC34475CE0A}" type="sibTrans" cxnId="{8460C6D2-FA69-442E-9D2A-EEDFA4AAFCA5}">
      <dgm:prSet/>
      <dgm:spPr/>
      <dgm:t>
        <a:bodyPr/>
        <a:lstStyle/>
        <a:p>
          <a:endParaRPr lang="en-US"/>
        </a:p>
      </dgm:t>
    </dgm:pt>
    <dgm:pt modelId="{1401FE38-8D17-384F-A972-FB83A06E61B4}" type="pres">
      <dgm:prSet presAssocID="{E8095E83-D039-42B1-8650-4789A6AC279C}" presName="linear" presStyleCnt="0">
        <dgm:presLayoutVars>
          <dgm:animLvl val="lvl"/>
          <dgm:resizeHandles val="exact"/>
        </dgm:presLayoutVars>
      </dgm:prSet>
      <dgm:spPr/>
    </dgm:pt>
    <dgm:pt modelId="{7BD51D4C-D84C-054A-B00E-8E58A77EB199}" type="pres">
      <dgm:prSet presAssocID="{988C438D-9EC9-4D69-9F93-3A08D74483A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E0BE087-0EAD-2C4A-8521-888BE267D111}" type="pres">
      <dgm:prSet presAssocID="{5DA0C1E8-0500-48AB-9B83-26638963D68E}" presName="spacer" presStyleCnt="0"/>
      <dgm:spPr/>
    </dgm:pt>
    <dgm:pt modelId="{3C58E843-1B64-4F43-A529-A6CADF8D83F6}" type="pres">
      <dgm:prSet presAssocID="{81349EBF-CF0F-4C4F-A182-5794EB16D0A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6EAC4B5-3843-794E-BEF0-03B6FB2067A6}" type="pres">
      <dgm:prSet presAssocID="{6098B6EF-60CD-473F-B18B-F73A4FD68434}" presName="spacer" presStyleCnt="0"/>
      <dgm:spPr/>
    </dgm:pt>
    <dgm:pt modelId="{5EAD5107-98B2-D349-978F-499DBF89FEF7}" type="pres">
      <dgm:prSet presAssocID="{8EEF0CA2-282A-4405-A9D8-C22596E0557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475110-D7F7-AB48-B236-860600C87425}" type="pres">
      <dgm:prSet presAssocID="{07697C6C-A38D-43A1-9E19-BFA50A3AF874}" presName="spacer" presStyleCnt="0"/>
      <dgm:spPr/>
    </dgm:pt>
    <dgm:pt modelId="{04E2FF9D-96BB-D14D-B36D-FA5558081322}" type="pres">
      <dgm:prSet presAssocID="{7EE7706C-0213-4818-AC25-E13978EA74B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EBCA9A3-2213-8F42-927A-89FE26EE292C}" type="pres">
      <dgm:prSet presAssocID="{D53AE921-8857-4528-8B8A-4C20EEC62F85}" presName="spacer" presStyleCnt="0"/>
      <dgm:spPr/>
    </dgm:pt>
    <dgm:pt modelId="{409D5F90-CF6C-0E4D-B184-841E6B6912DE}" type="pres">
      <dgm:prSet presAssocID="{F0F705B4-5973-4A38-B7BB-6F2E07F551E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DDCE120-723D-2447-AD53-4D4A25267C4C}" type="presOf" srcId="{8EEF0CA2-282A-4405-A9D8-C22596E0557D}" destId="{5EAD5107-98B2-D349-978F-499DBF89FEF7}" srcOrd="0" destOrd="0" presId="urn:microsoft.com/office/officeart/2005/8/layout/vList2"/>
    <dgm:cxn modelId="{214D082A-D1D0-1541-8364-CA9C29689EEF}" type="presOf" srcId="{F0F705B4-5973-4A38-B7BB-6F2E07F551E9}" destId="{409D5F90-CF6C-0E4D-B184-841E6B6912DE}" srcOrd="0" destOrd="0" presId="urn:microsoft.com/office/officeart/2005/8/layout/vList2"/>
    <dgm:cxn modelId="{27E9CD44-4CDF-41FD-9CE6-849F0BE281AA}" srcId="{E8095E83-D039-42B1-8650-4789A6AC279C}" destId="{988C438D-9EC9-4D69-9F93-3A08D74483A7}" srcOrd="0" destOrd="0" parTransId="{4FC08687-4379-4666-915C-1EC0CD32745F}" sibTransId="{5DA0C1E8-0500-48AB-9B83-26638963D68E}"/>
    <dgm:cxn modelId="{DF4DF758-E759-469F-BE66-74F7F9BE0092}" srcId="{E8095E83-D039-42B1-8650-4789A6AC279C}" destId="{81349EBF-CF0F-4C4F-A182-5794EB16D0A4}" srcOrd="1" destOrd="0" parTransId="{76873DDB-BD57-4E0A-B3D9-F7C9F7C215AE}" sibTransId="{6098B6EF-60CD-473F-B18B-F73A4FD68434}"/>
    <dgm:cxn modelId="{71D0FAAB-AC37-804D-AA4B-E176628CC18D}" type="presOf" srcId="{E8095E83-D039-42B1-8650-4789A6AC279C}" destId="{1401FE38-8D17-384F-A972-FB83A06E61B4}" srcOrd="0" destOrd="0" presId="urn:microsoft.com/office/officeart/2005/8/layout/vList2"/>
    <dgm:cxn modelId="{0C24D9B8-100F-400C-8DC8-B928EF570C82}" srcId="{E8095E83-D039-42B1-8650-4789A6AC279C}" destId="{7EE7706C-0213-4818-AC25-E13978EA74B5}" srcOrd="3" destOrd="0" parTransId="{3C9C06D3-7FE7-461A-92FE-891FB617999D}" sibTransId="{D53AE921-8857-4528-8B8A-4C20EEC62F85}"/>
    <dgm:cxn modelId="{8460C6D2-FA69-442E-9D2A-EEDFA4AAFCA5}" srcId="{E8095E83-D039-42B1-8650-4789A6AC279C}" destId="{F0F705B4-5973-4A38-B7BB-6F2E07F551E9}" srcOrd="4" destOrd="0" parTransId="{857188BD-2E14-4F2A-9DB8-1404D0AFD5A5}" sibTransId="{B9A1EBD5-956F-4EF9-BFAA-DBC34475CE0A}"/>
    <dgm:cxn modelId="{246506DA-18CB-4764-A8CF-80C18435D33A}" srcId="{E8095E83-D039-42B1-8650-4789A6AC279C}" destId="{8EEF0CA2-282A-4405-A9D8-C22596E0557D}" srcOrd="2" destOrd="0" parTransId="{9ACF44E2-615B-4E65-B9CD-0FCF4A7325E7}" sibTransId="{07697C6C-A38D-43A1-9E19-BFA50A3AF874}"/>
    <dgm:cxn modelId="{7C2486E8-B5A5-1347-B717-969DBAA50827}" type="presOf" srcId="{7EE7706C-0213-4818-AC25-E13978EA74B5}" destId="{04E2FF9D-96BB-D14D-B36D-FA5558081322}" srcOrd="0" destOrd="0" presId="urn:microsoft.com/office/officeart/2005/8/layout/vList2"/>
    <dgm:cxn modelId="{56A596F2-FB1E-4A41-B4B6-6DA8E1AD7EE6}" type="presOf" srcId="{988C438D-9EC9-4D69-9F93-3A08D74483A7}" destId="{7BD51D4C-D84C-054A-B00E-8E58A77EB199}" srcOrd="0" destOrd="0" presId="urn:microsoft.com/office/officeart/2005/8/layout/vList2"/>
    <dgm:cxn modelId="{1FAED3F9-CBA3-A645-9251-3E891AD2BCBD}" type="presOf" srcId="{81349EBF-CF0F-4C4F-A182-5794EB16D0A4}" destId="{3C58E843-1B64-4F43-A529-A6CADF8D83F6}" srcOrd="0" destOrd="0" presId="urn:microsoft.com/office/officeart/2005/8/layout/vList2"/>
    <dgm:cxn modelId="{A9236F75-2B9D-754D-B03E-AAE30459548A}" type="presParOf" srcId="{1401FE38-8D17-384F-A972-FB83A06E61B4}" destId="{7BD51D4C-D84C-054A-B00E-8E58A77EB199}" srcOrd="0" destOrd="0" presId="urn:microsoft.com/office/officeart/2005/8/layout/vList2"/>
    <dgm:cxn modelId="{C73E2439-AD96-E942-93F5-3F1236E5127D}" type="presParOf" srcId="{1401FE38-8D17-384F-A972-FB83A06E61B4}" destId="{8E0BE087-0EAD-2C4A-8521-888BE267D111}" srcOrd="1" destOrd="0" presId="urn:microsoft.com/office/officeart/2005/8/layout/vList2"/>
    <dgm:cxn modelId="{D1727EEC-9A67-1945-84B7-EB0AA5CB4EEA}" type="presParOf" srcId="{1401FE38-8D17-384F-A972-FB83A06E61B4}" destId="{3C58E843-1B64-4F43-A529-A6CADF8D83F6}" srcOrd="2" destOrd="0" presId="urn:microsoft.com/office/officeart/2005/8/layout/vList2"/>
    <dgm:cxn modelId="{A1A8ECB6-4000-9942-A3EE-2FE5E2CAD419}" type="presParOf" srcId="{1401FE38-8D17-384F-A972-FB83A06E61B4}" destId="{76EAC4B5-3843-794E-BEF0-03B6FB2067A6}" srcOrd="3" destOrd="0" presId="urn:microsoft.com/office/officeart/2005/8/layout/vList2"/>
    <dgm:cxn modelId="{0402411D-1029-AD42-AAAB-976E1512B29D}" type="presParOf" srcId="{1401FE38-8D17-384F-A972-FB83A06E61B4}" destId="{5EAD5107-98B2-D349-978F-499DBF89FEF7}" srcOrd="4" destOrd="0" presId="urn:microsoft.com/office/officeart/2005/8/layout/vList2"/>
    <dgm:cxn modelId="{C2B36C66-35BC-B548-A356-7712FF7935AA}" type="presParOf" srcId="{1401FE38-8D17-384F-A972-FB83A06E61B4}" destId="{0C475110-D7F7-AB48-B236-860600C87425}" srcOrd="5" destOrd="0" presId="urn:microsoft.com/office/officeart/2005/8/layout/vList2"/>
    <dgm:cxn modelId="{C5CF686D-98BC-F44D-90A7-CD5CBEA27BFA}" type="presParOf" srcId="{1401FE38-8D17-384F-A972-FB83A06E61B4}" destId="{04E2FF9D-96BB-D14D-B36D-FA5558081322}" srcOrd="6" destOrd="0" presId="urn:microsoft.com/office/officeart/2005/8/layout/vList2"/>
    <dgm:cxn modelId="{EFA3ED13-85ED-664E-ACC9-91F58666EC87}" type="presParOf" srcId="{1401FE38-8D17-384F-A972-FB83A06E61B4}" destId="{4EBCA9A3-2213-8F42-927A-89FE26EE292C}" srcOrd="7" destOrd="0" presId="urn:microsoft.com/office/officeart/2005/8/layout/vList2"/>
    <dgm:cxn modelId="{26338DD4-0E9D-8B4D-84AA-3BE2447F3CE7}" type="presParOf" srcId="{1401FE38-8D17-384F-A972-FB83A06E61B4}" destId="{409D5F90-CF6C-0E4D-B184-841E6B6912D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34FEA-F863-4B37-89A6-454DBD52BCA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9AC6F33-EADA-490E-8D95-92F20149EDA8}">
      <dgm:prSet/>
      <dgm:spPr/>
      <dgm:t>
        <a:bodyPr/>
        <a:lstStyle/>
        <a:p>
          <a:r>
            <a:rPr lang="en-US"/>
            <a:t>Every person for whom guardianship is sought has a clear understanding of his or her rights, both before and after guardianship; </a:t>
          </a:r>
        </a:p>
      </dgm:t>
    </dgm:pt>
    <dgm:pt modelId="{E1527EB5-6857-49CD-90DC-BA42851760E2}" type="parTrans" cxnId="{E0BDBD44-23E7-4841-822D-7E896FE45FC7}">
      <dgm:prSet/>
      <dgm:spPr/>
      <dgm:t>
        <a:bodyPr/>
        <a:lstStyle/>
        <a:p>
          <a:endParaRPr lang="en-US"/>
        </a:p>
      </dgm:t>
    </dgm:pt>
    <dgm:pt modelId="{38673526-153A-4C3B-88DE-C9CBF1DF87B7}" type="sibTrans" cxnId="{E0BDBD44-23E7-4841-822D-7E896FE45FC7}">
      <dgm:prSet/>
      <dgm:spPr/>
      <dgm:t>
        <a:bodyPr/>
        <a:lstStyle/>
        <a:p>
          <a:endParaRPr lang="en-US"/>
        </a:p>
      </dgm:t>
    </dgm:pt>
    <dgm:pt modelId="{BD5CC304-8724-420D-A78F-1226DC50F2FD}">
      <dgm:prSet/>
      <dgm:spPr/>
      <dgm:t>
        <a:bodyPr/>
        <a:lstStyle/>
        <a:p>
          <a:r>
            <a:rPr lang="en-US"/>
            <a:t>Guardianship is used only as a last resort if no less restrictive alternative is available; and </a:t>
          </a:r>
        </a:p>
      </dgm:t>
    </dgm:pt>
    <dgm:pt modelId="{2691546D-4AD1-4C80-B53F-29E285CEA19A}" type="parTrans" cxnId="{F0438D5B-765C-4D22-8788-F222F90E0132}">
      <dgm:prSet/>
      <dgm:spPr/>
      <dgm:t>
        <a:bodyPr/>
        <a:lstStyle/>
        <a:p>
          <a:endParaRPr lang="en-US"/>
        </a:p>
      </dgm:t>
    </dgm:pt>
    <dgm:pt modelId="{0A42F788-729B-4AA6-835F-13390A76C407}" type="sibTrans" cxnId="{F0438D5B-765C-4D22-8788-F222F90E0132}">
      <dgm:prSet/>
      <dgm:spPr/>
      <dgm:t>
        <a:bodyPr/>
        <a:lstStyle/>
        <a:p>
          <a:endParaRPr lang="en-US"/>
        </a:p>
      </dgm:t>
    </dgm:pt>
    <dgm:pt modelId="{F327364C-EC7E-44AB-9CDD-D9727CE37902}">
      <dgm:prSet/>
      <dgm:spPr/>
      <dgm:t>
        <a:bodyPr/>
        <a:lstStyle/>
        <a:p>
          <a:r>
            <a:rPr lang="en-US"/>
            <a:t>Give courts effective tools for review and oversight to make sure guardians are fulfilling their responsibilities.</a:t>
          </a:r>
        </a:p>
      </dgm:t>
    </dgm:pt>
    <dgm:pt modelId="{9DC2C32A-E772-4892-AD23-0ECBE75DFD15}" type="parTrans" cxnId="{6DA250AF-8E28-433D-A00E-3720686F648F}">
      <dgm:prSet/>
      <dgm:spPr/>
      <dgm:t>
        <a:bodyPr/>
        <a:lstStyle/>
        <a:p>
          <a:endParaRPr lang="en-US"/>
        </a:p>
      </dgm:t>
    </dgm:pt>
    <dgm:pt modelId="{B1C893F5-BDF9-4E46-80A5-38C11A0813DE}" type="sibTrans" cxnId="{6DA250AF-8E28-433D-A00E-3720686F648F}">
      <dgm:prSet/>
      <dgm:spPr/>
      <dgm:t>
        <a:bodyPr/>
        <a:lstStyle/>
        <a:p>
          <a:endParaRPr lang="en-US"/>
        </a:p>
      </dgm:t>
    </dgm:pt>
    <dgm:pt modelId="{7348A988-6321-2147-9DE6-D9AEE5163A86}" type="pres">
      <dgm:prSet presAssocID="{E3834FEA-F863-4B37-89A6-454DBD52BCAF}" presName="outerComposite" presStyleCnt="0">
        <dgm:presLayoutVars>
          <dgm:chMax val="5"/>
          <dgm:dir/>
          <dgm:resizeHandles val="exact"/>
        </dgm:presLayoutVars>
      </dgm:prSet>
      <dgm:spPr/>
    </dgm:pt>
    <dgm:pt modelId="{B47E9AF9-068D-8B48-9DEB-3591E96E6B8F}" type="pres">
      <dgm:prSet presAssocID="{E3834FEA-F863-4B37-89A6-454DBD52BCAF}" presName="dummyMaxCanvas" presStyleCnt="0">
        <dgm:presLayoutVars/>
      </dgm:prSet>
      <dgm:spPr/>
    </dgm:pt>
    <dgm:pt modelId="{E037B307-0EC2-3D4C-8890-5DA13B58D4A3}" type="pres">
      <dgm:prSet presAssocID="{E3834FEA-F863-4B37-89A6-454DBD52BCAF}" presName="ThreeNodes_1" presStyleLbl="node1" presStyleIdx="0" presStyleCnt="3">
        <dgm:presLayoutVars>
          <dgm:bulletEnabled val="1"/>
        </dgm:presLayoutVars>
      </dgm:prSet>
      <dgm:spPr/>
    </dgm:pt>
    <dgm:pt modelId="{D8EE1F2A-9C54-624C-919B-A2CAEE7DE9BC}" type="pres">
      <dgm:prSet presAssocID="{E3834FEA-F863-4B37-89A6-454DBD52BCAF}" presName="ThreeNodes_2" presStyleLbl="node1" presStyleIdx="1" presStyleCnt="3">
        <dgm:presLayoutVars>
          <dgm:bulletEnabled val="1"/>
        </dgm:presLayoutVars>
      </dgm:prSet>
      <dgm:spPr/>
    </dgm:pt>
    <dgm:pt modelId="{34B7C0C5-4097-2A48-8C82-D7DC5071D644}" type="pres">
      <dgm:prSet presAssocID="{E3834FEA-F863-4B37-89A6-454DBD52BCAF}" presName="ThreeNodes_3" presStyleLbl="node1" presStyleIdx="2" presStyleCnt="3">
        <dgm:presLayoutVars>
          <dgm:bulletEnabled val="1"/>
        </dgm:presLayoutVars>
      </dgm:prSet>
      <dgm:spPr/>
    </dgm:pt>
    <dgm:pt modelId="{2F6D8864-F55D-BC41-AC72-691EB995A561}" type="pres">
      <dgm:prSet presAssocID="{E3834FEA-F863-4B37-89A6-454DBD52BCAF}" presName="ThreeConn_1-2" presStyleLbl="fgAccFollowNode1" presStyleIdx="0" presStyleCnt="2">
        <dgm:presLayoutVars>
          <dgm:bulletEnabled val="1"/>
        </dgm:presLayoutVars>
      </dgm:prSet>
      <dgm:spPr/>
    </dgm:pt>
    <dgm:pt modelId="{3AAA68C5-2B64-DC42-9C64-207B091D8FAF}" type="pres">
      <dgm:prSet presAssocID="{E3834FEA-F863-4B37-89A6-454DBD52BCAF}" presName="ThreeConn_2-3" presStyleLbl="fgAccFollowNode1" presStyleIdx="1" presStyleCnt="2">
        <dgm:presLayoutVars>
          <dgm:bulletEnabled val="1"/>
        </dgm:presLayoutVars>
      </dgm:prSet>
      <dgm:spPr/>
    </dgm:pt>
    <dgm:pt modelId="{7EE8D88F-CD59-B943-8055-F5D9F3A7A64B}" type="pres">
      <dgm:prSet presAssocID="{E3834FEA-F863-4B37-89A6-454DBD52BCAF}" presName="ThreeNodes_1_text" presStyleLbl="node1" presStyleIdx="2" presStyleCnt="3">
        <dgm:presLayoutVars>
          <dgm:bulletEnabled val="1"/>
        </dgm:presLayoutVars>
      </dgm:prSet>
      <dgm:spPr/>
    </dgm:pt>
    <dgm:pt modelId="{A999CE81-FC7A-9445-9465-C700FB82D4FC}" type="pres">
      <dgm:prSet presAssocID="{E3834FEA-F863-4B37-89A6-454DBD52BCAF}" presName="ThreeNodes_2_text" presStyleLbl="node1" presStyleIdx="2" presStyleCnt="3">
        <dgm:presLayoutVars>
          <dgm:bulletEnabled val="1"/>
        </dgm:presLayoutVars>
      </dgm:prSet>
      <dgm:spPr/>
    </dgm:pt>
    <dgm:pt modelId="{5DDE1785-D276-D543-BAF2-BB6B93F94D6D}" type="pres">
      <dgm:prSet presAssocID="{E3834FEA-F863-4B37-89A6-454DBD52BCA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45E3307-9AD4-2C48-AA1C-142A83BB52F3}" type="presOf" srcId="{F327364C-EC7E-44AB-9CDD-D9727CE37902}" destId="{5DDE1785-D276-D543-BAF2-BB6B93F94D6D}" srcOrd="1" destOrd="0" presId="urn:microsoft.com/office/officeart/2005/8/layout/vProcess5"/>
    <dgm:cxn modelId="{75D2CC2E-CA75-2D4B-B38B-042D45ED6A1C}" type="presOf" srcId="{BD5CC304-8724-420D-A78F-1226DC50F2FD}" destId="{A999CE81-FC7A-9445-9465-C700FB82D4FC}" srcOrd="1" destOrd="0" presId="urn:microsoft.com/office/officeart/2005/8/layout/vProcess5"/>
    <dgm:cxn modelId="{903F923B-C1BB-7A44-9498-05A82292A03E}" type="presOf" srcId="{F327364C-EC7E-44AB-9CDD-D9727CE37902}" destId="{34B7C0C5-4097-2A48-8C82-D7DC5071D644}" srcOrd="0" destOrd="0" presId="urn:microsoft.com/office/officeart/2005/8/layout/vProcess5"/>
    <dgm:cxn modelId="{F0438D5B-765C-4D22-8788-F222F90E0132}" srcId="{E3834FEA-F863-4B37-89A6-454DBD52BCAF}" destId="{BD5CC304-8724-420D-A78F-1226DC50F2FD}" srcOrd="1" destOrd="0" parTransId="{2691546D-4AD1-4C80-B53F-29E285CEA19A}" sibTransId="{0A42F788-729B-4AA6-835F-13390A76C407}"/>
    <dgm:cxn modelId="{E0BDBD44-23E7-4841-822D-7E896FE45FC7}" srcId="{E3834FEA-F863-4B37-89A6-454DBD52BCAF}" destId="{29AC6F33-EADA-490E-8D95-92F20149EDA8}" srcOrd="0" destOrd="0" parTransId="{E1527EB5-6857-49CD-90DC-BA42851760E2}" sibTransId="{38673526-153A-4C3B-88DE-C9CBF1DF87B7}"/>
    <dgm:cxn modelId="{B0541E65-D9A1-3D41-A177-7F47B87484F9}" type="presOf" srcId="{E3834FEA-F863-4B37-89A6-454DBD52BCAF}" destId="{7348A988-6321-2147-9DE6-D9AEE5163A86}" srcOrd="0" destOrd="0" presId="urn:microsoft.com/office/officeart/2005/8/layout/vProcess5"/>
    <dgm:cxn modelId="{39DE7751-8ED5-AF4A-9F8D-8BD3EFD58557}" type="presOf" srcId="{29AC6F33-EADA-490E-8D95-92F20149EDA8}" destId="{7EE8D88F-CD59-B943-8055-F5D9F3A7A64B}" srcOrd="1" destOrd="0" presId="urn:microsoft.com/office/officeart/2005/8/layout/vProcess5"/>
    <dgm:cxn modelId="{27E73779-A556-B543-8E77-E4BFC5957FC6}" type="presOf" srcId="{38673526-153A-4C3B-88DE-C9CBF1DF87B7}" destId="{2F6D8864-F55D-BC41-AC72-691EB995A561}" srcOrd="0" destOrd="0" presId="urn:microsoft.com/office/officeart/2005/8/layout/vProcess5"/>
    <dgm:cxn modelId="{C5289A95-7466-4746-8FD4-620BC6BCFDD1}" type="presOf" srcId="{0A42F788-729B-4AA6-835F-13390A76C407}" destId="{3AAA68C5-2B64-DC42-9C64-207B091D8FAF}" srcOrd="0" destOrd="0" presId="urn:microsoft.com/office/officeart/2005/8/layout/vProcess5"/>
    <dgm:cxn modelId="{55C22097-90D1-F244-AB01-6AFAB0EE50F4}" type="presOf" srcId="{BD5CC304-8724-420D-A78F-1226DC50F2FD}" destId="{D8EE1F2A-9C54-624C-919B-A2CAEE7DE9BC}" srcOrd="0" destOrd="0" presId="urn:microsoft.com/office/officeart/2005/8/layout/vProcess5"/>
    <dgm:cxn modelId="{6DA250AF-8E28-433D-A00E-3720686F648F}" srcId="{E3834FEA-F863-4B37-89A6-454DBD52BCAF}" destId="{F327364C-EC7E-44AB-9CDD-D9727CE37902}" srcOrd="2" destOrd="0" parTransId="{9DC2C32A-E772-4892-AD23-0ECBE75DFD15}" sibTransId="{B1C893F5-BDF9-4E46-80A5-38C11A0813DE}"/>
    <dgm:cxn modelId="{927515D7-3263-4740-A77A-D44857C51863}" type="presOf" srcId="{29AC6F33-EADA-490E-8D95-92F20149EDA8}" destId="{E037B307-0EC2-3D4C-8890-5DA13B58D4A3}" srcOrd="0" destOrd="0" presId="urn:microsoft.com/office/officeart/2005/8/layout/vProcess5"/>
    <dgm:cxn modelId="{4FEB2761-F019-CF47-8442-399A25C60D08}" type="presParOf" srcId="{7348A988-6321-2147-9DE6-D9AEE5163A86}" destId="{B47E9AF9-068D-8B48-9DEB-3591E96E6B8F}" srcOrd="0" destOrd="0" presId="urn:microsoft.com/office/officeart/2005/8/layout/vProcess5"/>
    <dgm:cxn modelId="{C419C355-4163-6542-9D76-3A254F643711}" type="presParOf" srcId="{7348A988-6321-2147-9DE6-D9AEE5163A86}" destId="{E037B307-0EC2-3D4C-8890-5DA13B58D4A3}" srcOrd="1" destOrd="0" presId="urn:microsoft.com/office/officeart/2005/8/layout/vProcess5"/>
    <dgm:cxn modelId="{6F94C9C4-9139-F04C-9B98-C79385A1B514}" type="presParOf" srcId="{7348A988-6321-2147-9DE6-D9AEE5163A86}" destId="{D8EE1F2A-9C54-624C-919B-A2CAEE7DE9BC}" srcOrd="2" destOrd="0" presId="urn:microsoft.com/office/officeart/2005/8/layout/vProcess5"/>
    <dgm:cxn modelId="{78161892-7544-3E4B-871C-7E2925FC0275}" type="presParOf" srcId="{7348A988-6321-2147-9DE6-D9AEE5163A86}" destId="{34B7C0C5-4097-2A48-8C82-D7DC5071D644}" srcOrd="3" destOrd="0" presId="urn:microsoft.com/office/officeart/2005/8/layout/vProcess5"/>
    <dgm:cxn modelId="{71D315F6-B902-D04E-90FC-421C6BA05BE9}" type="presParOf" srcId="{7348A988-6321-2147-9DE6-D9AEE5163A86}" destId="{2F6D8864-F55D-BC41-AC72-691EB995A561}" srcOrd="4" destOrd="0" presId="urn:microsoft.com/office/officeart/2005/8/layout/vProcess5"/>
    <dgm:cxn modelId="{64BB3EEB-2CF7-2549-B40D-7890F0E344C0}" type="presParOf" srcId="{7348A988-6321-2147-9DE6-D9AEE5163A86}" destId="{3AAA68C5-2B64-DC42-9C64-207B091D8FAF}" srcOrd="5" destOrd="0" presId="urn:microsoft.com/office/officeart/2005/8/layout/vProcess5"/>
    <dgm:cxn modelId="{03CB770D-AB5D-E146-8B05-3BA1D487424D}" type="presParOf" srcId="{7348A988-6321-2147-9DE6-D9AEE5163A86}" destId="{7EE8D88F-CD59-B943-8055-F5D9F3A7A64B}" srcOrd="6" destOrd="0" presId="urn:microsoft.com/office/officeart/2005/8/layout/vProcess5"/>
    <dgm:cxn modelId="{C9D847F7-124C-0D40-BBD2-EBE4E67823E3}" type="presParOf" srcId="{7348A988-6321-2147-9DE6-D9AEE5163A86}" destId="{A999CE81-FC7A-9445-9465-C700FB82D4FC}" srcOrd="7" destOrd="0" presId="urn:microsoft.com/office/officeart/2005/8/layout/vProcess5"/>
    <dgm:cxn modelId="{55723D38-ACD4-A746-8B14-2F38B1039BA5}" type="presParOf" srcId="{7348A988-6321-2147-9DE6-D9AEE5163A86}" destId="{5DDE1785-D276-D543-BAF2-BB6B93F94D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6D8E5C-020D-4D57-92DE-538B65DBDD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D05C85-4B4F-4667-AAEE-6DFC2CF0CE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1. What is left to do to improve the system &amp; promote alternatives?</a:t>
          </a:r>
        </a:p>
      </dgm:t>
    </dgm:pt>
    <dgm:pt modelId="{5E26687F-6930-4E98-A656-A2313DC0DF10}" type="parTrans" cxnId="{9DFF882A-43AC-46F0-AF61-38F5567BC3B7}">
      <dgm:prSet/>
      <dgm:spPr/>
      <dgm:t>
        <a:bodyPr/>
        <a:lstStyle/>
        <a:p>
          <a:endParaRPr lang="en-US"/>
        </a:p>
      </dgm:t>
    </dgm:pt>
    <dgm:pt modelId="{3C13C6D6-39D6-4F2A-8B27-B3B9B6C9F80C}" type="sibTrans" cxnId="{9DFF882A-43AC-46F0-AF61-38F5567BC3B7}">
      <dgm:prSet/>
      <dgm:spPr/>
      <dgm:t>
        <a:bodyPr/>
        <a:lstStyle/>
        <a:p>
          <a:endParaRPr lang="en-US"/>
        </a:p>
      </dgm:t>
    </dgm:pt>
    <dgm:pt modelId="{0859777C-DD7E-4C3D-9381-717056700E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2. How can ongoing work be continued &amp; funded?</a:t>
          </a:r>
        </a:p>
      </dgm:t>
    </dgm:pt>
    <dgm:pt modelId="{2200E492-D823-4FFD-861C-160AC8FDAE1F}" type="parTrans" cxnId="{364CC00A-91D8-42B0-8E60-9DA56710EDA4}">
      <dgm:prSet/>
      <dgm:spPr/>
      <dgm:t>
        <a:bodyPr/>
        <a:lstStyle/>
        <a:p>
          <a:endParaRPr lang="en-US"/>
        </a:p>
      </dgm:t>
    </dgm:pt>
    <dgm:pt modelId="{BE890807-40DC-443D-B7D3-612A38D20E0B}" type="sibTrans" cxnId="{364CC00A-91D8-42B0-8E60-9DA56710EDA4}">
      <dgm:prSet/>
      <dgm:spPr/>
      <dgm:t>
        <a:bodyPr/>
        <a:lstStyle/>
        <a:p>
          <a:endParaRPr lang="en-US"/>
        </a:p>
      </dgm:t>
    </dgm:pt>
    <dgm:pt modelId="{F45DF591-CC40-314A-BF05-C75898E42E6B}" type="pres">
      <dgm:prSet presAssocID="{A06D8E5C-020D-4D57-92DE-538B65DBDD5A}" presName="linear" presStyleCnt="0">
        <dgm:presLayoutVars>
          <dgm:animLvl val="lvl"/>
          <dgm:resizeHandles val="exact"/>
        </dgm:presLayoutVars>
      </dgm:prSet>
      <dgm:spPr/>
    </dgm:pt>
    <dgm:pt modelId="{D9DDBF05-7CC8-A147-8990-1B9B2961F72F}" type="pres">
      <dgm:prSet presAssocID="{D8D05C85-4B4F-4667-AAEE-6DFC2CF0CEC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D897E6-F224-8642-8E27-F4D06BA2E119}" type="pres">
      <dgm:prSet presAssocID="{3C13C6D6-39D6-4F2A-8B27-B3B9B6C9F80C}" presName="spacer" presStyleCnt="0"/>
      <dgm:spPr/>
    </dgm:pt>
    <dgm:pt modelId="{06AA7C58-C3F7-874C-B64B-812BA9A02E6C}" type="pres">
      <dgm:prSet presAssocID="{0859777C-DD7E-4C3D-9381-717056700EB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64CC00A-91D8-42B0-8E60-9DA56710EDA4}" srcId="{A06D8E5C-020D-4D57-92DE-538B65DBDD5A}" destId="{0859777C-DD7E-4C3D-9381-717056700EB8}" srcOrd="1" destOrd="0" parTransId="{2200E492-D823-4FFD-861C-160AC8FDAE1F}" sibTransId="{BE890807-40DC-443D-B7D3-612A38D20E0B}"/>
    <dgm:cxn modelId="{DEEA4D1E-31D5-2340-AA70-88FE323638EA}" type="presOf" srcId="{A06D8E5C-020D-4D57-92DE-538B65DBDD5A}" destId="{F45DF591-CC40-314A-BF05-C75898E42E6B}" srcOrd="0" destOrd="0" presId="urn:microsoft.com/office/officeart/2005/8/layout/vList2"/>
    <dgm:cxn modelId="{3C695829-0B89-FD40-9499-386DDCB71994}" type="presOf" srcId="{0859777C-DD7E-4C3D-9381-717056700EB8}" destId="{06AA7C58-C3F7-874C-B64B-812BA9A02E6C}" srcOrd="0" destOrd="0" presId="urn:microsoft.com/office/officeart/2005/8/layout/vList2"/>
    <dgm:cxn modelId="{9DFF882A-43AC-46F0-AF61-38F5567BC3B7}" srcId="{A06D8E5C-020D-4D57-92DE-538B65DBDD5A}" destId="{D8D05C85-4B4F-4667-AAEE-6DFC2CF0CECA}" srcOrd="0" destOrd="0" parTransId="{5E26687F-6930-4E98-A656-A2313DC0DF10}" sibTransId="{3C13C6D6-39D6-4F2A-8B27-B3B9B6C9F80C}"/>
    <dgm:cxn modelId="{4A1FA452-F734-CD4D-A08D-DF4F0DCF47A0}" type="presOf" srcId="{D8D05C85-4B4F-4667-AAEE-6DFC2CF0CECA}" destId="{D9DDBF05-7CC8-A147-8990-1B9B2961F72F}" srcOrd="0" destOrd="0" presId="urn:microsoft.com/office/officeart/2005/8/layout/vList2"/>
    <dgm:cxn modelId="{64DFFA48-D562-6744-8A95-5D7025ADA963}" type="presParOf" srcId="{F45DF591-CC40-314A-BF05-C75898E42E6B}" destId="{D9DDBF05-7CC8-A147-8990-1B9B2961F72F}" srcOrd="0" destOrd="0" presId="urn:microsoft.com/office/officeart/2005/8/layout/vList2"/>
    <dgm:cxn modelId="{817731EF-DB91-1C4B-8A82-B4BA6C312A28}" type="presParOf" srcId="{F45DF591-CC40-314A-BF05-C75898E42E6B}" destId="{78D897E6-F224-8642-8E27-F4D06BA2E119}" srcOrd="1" destOrd="0" presId="urn:microsoft.com/office/officeart/2005/8/layout/vList2"/>
    <dgm:cxn modelId="{68FFFD92-B7A3-0B43-8346-61C760D38F44}" type="presParOf" srcId="{F45DF591-CC40-314A-BF05-C75898E42E6B}" destId="{06AA7C58-C3F7-874C-B64B-812BA9A02E6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F8AF6-491A-483F-A066-B7AA3E67FB27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86B3F-4E6E-4061-B660-4B1426154BF3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Data &amp; Stories</a:t>
          </a:r>
        </a:p>
      </dsp:txBody>
      <dsp:txXfrm>
        <a:off x="417971" y="2644140"/>
        <a:ext cx="2889450" cy="720000"/>
      </dsp:txXfrm>
    </dsp:sp>
    <dsp:sp modelId="{1FA38D48-6AC7-4958-B5AD-A1557A588816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C150D-EF59-4E57-87B7-BE4056DCE698}">
      <dsp:nvSpPr>
        <dsp:cNvPr id="0" name=""/>
        <dsp:cNvSpPr/>
      </dsp:nvSpPr>
      <dsp:spPr>
        <a:xfrm>
          <a:off x="3813074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Outreach &amp; Education</a:t>
          </a:r>
        </a:p>
      </dsp:txBody>
      <dsp:txXfrm>
        <a:off x="3813074" y="2644140"/>
        <a:ext cx="2889450" cy="720000"/>
      </dsp:txXfrm>
    </dsp:sp>
    <dsp:sp modelId="{5554F919-00C2-4592-B4D7-3EE08626237E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A8D03-1480-4CF1-95C2-3C6E55190466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Legislation &amp; Policy</a:t>
          </a:r>
        </a:p>
      </dsp:txBody>
      <dsp:txXfrm>
        <a:off x="7208178" y="2644140"/>
        <a:ext cx="28894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51D4C-D84C-054A-B00E-8E58A77EB199}">
      <dsp:nvSpPr>
        <dsp:cNvPr id="0" name=""/>
        <dsp:cNvSpPr/>
      </dsp:nvSpPr>
      <dsp:spPr>
        <a:xfrm>
          <a:off x="0" y="231868"/>
          <a:ext cx="9144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 System-as-it-Should-be would:</a:t>
          </a:r>
        </a:p>
      </dsp:txBody>
      <dsp:txXfrm>
        <a:off x="40724" y="272592"/>
        <a:ext cx="9062552" cy="752780"/>
      </dsp:txXfrm>
    </dsp:sp>
    <dsp:sp modelId="{3C58E843-1B64-4F43-A529-A6CADF8D83F6}">
      <dsp:nvSpPr>
        <dsp:cNvPr id="0" name=""/>
        <dsp:cNvSpPr/>
      </dsp:nvSpPr>
      <dsp:spPr>
        <a:xfrm>
          <a:off x="0" y="1126577"/>
          <a:ext cx="9144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Always use least restrictive options </a:t>
          </a:r>
          <a:r>
            <a:rPr lang="en-US" sz="2100" kern="1200" dirty="0"/>
            <a:t>and be based on </a:t>
          </a:r>
          <a:r>
            <a:rPr lang="en-US" sz="2100" b="1" kern="1200" dirty="0"/>
            <a:t>best practices</a:t>
          </a:r>
          <a:endParaRPr lang="en-US" sz="2100" kern="1200" dirty="0"/>
        </a:p>
      </dsp:txBody>
      <dsp:txXfrm>
        <a:off x="40724" y="1167301"/>
        <a:ext cx="9062552" cy="752780"/>
      </dsp:txXfrm>
    </dsp:sp>
    <dsp:sp modelId="{5EAD5107-98B2-D349-978F-499DBF89FEF7}">
      <dsp:nvSpPr>
        <dsp:cNvPr id="0" name=""/>
        <dsp:cNvSpPr/>
      </dsp:nvSpPr>
      <dsp:spPr>
        <a:xfrm>
          <a:off x="0" y="2021285"/>
          <a:ext cx="9144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Offer easily </a:t>
          </a:r>
          <a:r>
            <a:rPr lang="en-US" sz="2100" b="1" kern="1200" dirty="0"/>
            <a:t>available and accessible information</a:t>
          </a:r>
          <a:r>
            <a:rPr lang="en-US" sz="2100" kern="1200" dirty="0"/>
            <a:t> about options and alternatives to guardianship that is communicated to and understood by stakeholders</a:t>
          </a:r>
        </a:p>
      </dsp:txBody>
      <dsp:txXfrm>
        <a:off x="40724" y="2062009"/>
        <a:ext cx="9062552" cy="752780"/>
      </dsp:txXfrm>
    </dsp:sp>
    <dsp:sp modelId="{04E2FF9D-96BB-D14D-B36D-FA5558081322}">
      <dsp:nvSpPr>
        <dsp:cNvPr id="0" name=""/>
        <dsp:cNvSpPr/>
      </dsp:nvSpPr>
      <dsp:spPr>
        <a:xfrm>
          <a:off x="0" y="2915993"/>
          <a:ext cx="9144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Rest on a process in which </a:t>
          </a:r>
          <a:r>
            <a:rPr lang="en-US" sz="2100" b="1" kern="1200"/>
            <a:t>all stakeholders are identified and engaged</a:t>
          </a:r>
          <a:r>
            <a:rPr lang="en-US" sz="2100" kern="1200"/>
            <a:t> </a:t>
          </a:r>
        </a:p>
      </dsp:txBody>
      <dsp:txXfrm>
        <a:off x="40724" y="2956717"/>
        <a:ext cx="9062552" cy="752780"/>
      </dsp:txXfrm>
    </dsp:sp>
    <dsp:sp modelId="{409D5F90-CF6C-0E4D-B184-841E6B6912DE}">
      <dsp:nvSpPr>
        <dsp:cNvPr id="0" name=""/>
        <dsp:cNvSpPr/>
      </dsp:nvSpPr>
      <dsp:spPr>
        <a:xfrm>
          <a:off x="0" y="3810701"/>
          <a:ext cx="9144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Have built-in </a:t>
          </a:r>
          <a:r>
            <a:rPr lang="en-US" sz="2100" b="1" kern="1200"/>
            <a:t>accountability </a:t>
          </a:r>
          <a:r>
            <a:rPr lang="en-US" sz="2100" kern="1200"/>
            <a:t>for all stages of guardianship and less restrictive alternatives. </a:t>
          </a:r>
        </a:p>
      </dsp:txBody>
      <dsp:txXfrm>
        <a:off x="40724" y="3851425"/>
        <a:ext cx="9062552" cy="7527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7B307-0EC2-3D4C-8890-5DA13B58D4A3}">
      <dsp:nvSpPr>
        <dsp:cNvPr id="0" name=""/>
        <dsp:cNvSpPr/>
      </dsp:nvSpPr>
      <dsp:spPr>
        <a:xfrm>
          <a:off x="0" y="0"/>
          <a:ext cx="5894070" cy="1404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Every person for whom guardianship is sought has a clear understanding of his or her rights, both before and after guardianship; </a:t>
          </a:r>
        </a:p>
      </dsp:txBody>
      <dsp:txXfrm>
        <a:off x="41149" y="41149"/>
        <a:ext cx="4378033" cy="1322639"/>
      </dsp:txXfrm>
    </dsp:sp>
    <dsp:sp modelId="{D8EE1F2A-9C54-624C-919B-A2CAEE7DE9BC}">
      <dsp:nvSpPr>
        <dsp:cNvPr id="0" name=""/>
        <dsp:cNvSpPr/>
      </dsp:nvSpPr>
      <dsp:spPr>
        <a:xfrm>
          <a:off x="520065" y="1639093"/>
          <a:ext cx="5894070" cy="1404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Guardianship is used only as a last resort if no less restrictive alternative is available; and </a:t>
          </a:r>
        </a:p>
      </dsp:txBody>
      <dsp:txXfrm>
        <a:off x="561214" y="1680242"/>
        <a:ext cx="4378497" cy="1322639"/>
      </dsp:txXfrm>
    </dsp:sp>
    <dsp:sp modelId="{34B7C0C5-4097-2A48-8C82-D7DC5071D644}">
      <dsp:nvSpPr>
        <dsp:cNvPr id="0" name=""/>
        <dsp:cNvSpPr/>
      </dsp:nvSpPr>
      <dsp:spPr>
        <a:xfrm>
          <a:off x="1040130" y="3278187"/>
          <a:ext cx="5894070" cy="1404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Give courts effective tools for review and oversight to make sure guardians are fulfilling their responsibilities.</a:t>
          </a:r>
        </a:p>
      </dsp:txBody>
      <dsp:txXfrm>
        <a:off x="1081279" y="3319336"/>
        <a:ext cx="4378497" cy="1322639"/>
      </dsp:txXfrm>
    </dsp:sp>
    <dsp:sp modelId="{2F6D8864-F55D-BC41-AC72-691EB995A561}">
      <dsp:nvSpPr>
        <dsp:cNvPr id="0" name=""/>
        <dsp:cNvSpPr/>
      </dsp:nvSpPr>
      <dsp:spPr>
        <a:xfrm>
          <a:off x="4980860" y="1065410"/>
          <a:ext cx="913209" cy="9132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186332" y="1065410"/>
        <a:ext cx="502265" cy="687190"/>
      </dsp:txXfrm>
    </dsp:sp>
    <dsp:sp modelId="{3AAA68C5-2B64-DC42-9C64-207B091D8FAF}">
      <dsp:nvSpPr>
        <dsp:cNvPr id="0" name=""/>
        <dsp:cNvSpPr/>
      </dsp:nvSpPr>
      <dsp:spPr>
        <a:xfrm>
          <a:off x="5500925" y="2695138"/>
          <a:ext cx="913209" cy="9132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706397" y="2695138"/>
        <a:ext cx="502265" cy="687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DBF05-7CC8-A147-8990-1B9B2961F72F}">
      <dsp:nvSpPr>
        <dsp:cNvPr id="0" name=""/>
        <dsp:cNvSpPr/>
      </dsp:nvSpPr>
      <dsp:spPr>
        <a:xfrm>
          <a:off x="0" y="28629"/>
          <a:ext cx="10515600" cy="207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1. What is left to do to improve the system &amp; promote alternatives?</a:t>
          </a:r>
        </a:p>
      </dsp:txBody>
      <dsp:txXfrm>
        <a:off x="101436" y="130065"/>
        <a:ext cx="10312728" cy="1875047"/>
      </dsp:txXfrm>
    </dsp:sp>
    <dsp:sp modelId="{06AA7C58-C3F7-874C-B64B-812BA9A02E6C}">
      <dsp:nvSpPr>
        <dsp:cNvPr id="0" name=""/>
        <dsp:cNvSpPr/>
      </dsp:nvSpPr>
      <dsp:spPr>
        <a:xfrm>
          <a:off x="0" y="2244789"/>
          <a:ext cx="10515600" cy="207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2. How can ongoing work be continued &amp; funded?</a:t>
          </a:r>
        </a:p>
      </dsp:txBody>
      <dsp:txXfrm>
        <a:off x="101436" y="2346225"/>
        <a:ext cx="10312728" cy="1875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0.7449</cdr:x>
      <cdr:y>0.50847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62600" y="2286000"/>
          <a:ext cx="1905000" cy="2209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Based on 15,771 of the 15,798 cases-- excluding 27 (0.17%) people whose records were missing any petition/ruling on incompetence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0.27885</cdr:x>
      <cdr:y>0.4433</cdr:y>
    </cdr:from>
    <cdr:to>
      <cdr:x>0.44231</cdr:x>
      <cdr:y>0.69072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9800" y="2184400"/>
          <a:ext cx="1295400" cy="1219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Restoration Activity 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46A31-5F4F-468A-B888-246A4B16023E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9EDF-7766-4F06-9F61-E37EC7A85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0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08093-2E0C-F548-94C1-A5A989F9C9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68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:notes"/>
          <p:cNvSpPr txBox="1">
            <a:spLocks noGrp="1"/>
          </p:cNvSpPr>
          <p:nvPr>
            <p:ph type="body" idx="1"/>
          </p:nvPr>
        </p:nvSpPr>
        <p:spPr>
          <a:xfrm>
            <a:off x="695325" y="4410075"/>
            <a:ext cx="5556250" cy="41767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15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999A63-8CDF-4C06-9DA6-76595E9B01E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our partner organizations involved in 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82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~Common agenda</a:t>
            </a:r>
          </a:p>
          <a:p>
            <a:r>
              <a:rPr lang="en-US" baseline="0" dirty="0"/>
              <a:t>~Continuous communication</a:t>
            </a:r>
          </a:p>
          <a:p>
            <a:r>
              <a:rPr lang="en-US" baseline="0" dirty="0"/>
              <a:t>~Shared measurement</a:t>
            </a:r>
          </a:p>
          <a:p>
            <a:r>
              <a:rPr lang="en-US" baseline="0" dirty="0"/>
              <a:t>~Backbone support</a:t>
            </a:r>
          </a:p>
          <a:p>
            <a:r>
              <a:rPr lang="en-US" baseline="0" dirty="0"/>
              <a:t>~Mutually reinforcing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458F1-E137-4704-A071-388535080C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8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Side – Legal terms are ward and incompetent. I try to avoid the term ward, please forgive me if I slip up. Use incompetent when referring to the ruling.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4AC24-B49A-4887-8853-FD61AC5B12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11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15,798 people in dataset</a:t>
            </a:r>
          </a:p>
          <a:p>
            <a:pPr lvl="1"/>
            <a:r>
              <a:rPr lang="en-US" dirty="0"/>
              <a:t>468 (3.0%) had some restoration activity</a:t>
            </a:r>
          </a:p>
          <a:p>
            <a:pPr lvl="1"/>
            <a:r>
              <a:rPr lang="en-US" dirty="0"/>
              <a:t>326 (69.7%) of those with activity received restoration</a:t>
            </a:r>
          </a:p>
          <a:p>
            <a:pPr lvl="1"/>
            <a:r>
              <a:rPr lang="en-US" dirty="0"/>
              <a:t>This is only 2.1% of people with guardianship court action in those years</a:t>
            </a:r>
          </a:p>
          <a:p>
            <a:r>
              <a:rPr lang="en-US" dirty="0"/>
              <a:t>Only 57 (12.2%) people had a denial at the end of the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08093-2E0C-F548-94C1-A5A989F9C9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6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08093-2E0C-F548-94C1-A5A989F9C9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1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:notes"/>
          <p:cNvSpPr txBox="1">
            <a:spLocks noGrp="1"/>
          </p:cNvSpPr>
          <p:nvPr>
            <p:ph type="body" idx="1"/>
          </p:nvPr>
        </p:nvSpPr>
        <p:spPr>
          <a:xfrm>
            <a:off x="695325" y="4410075"/>
            <a:ext cx="5556250" cy="41767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28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Resources include: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 advocacy tools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Stories and videos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Frequently Asked Questions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Materials on SDM and 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options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and data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Court procedures information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Articles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5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2E1E-A1C8-1437-0871-C30ACA505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FBE33-3CC7-3CF5-33BB-D444BC16D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D8D3B-2DE3-6B97-5DD1-6C849F61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09563-5F86-3675-1236-A2B23577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49A49-6195-5DBC-AC0A-C3D78135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7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736C-145F-337D-1B94-E87B8CA9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65567-F7D3-04AE-F454-9DC27E440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9EE2C-69BD-A5A8-0105-3E20924C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8335D-03CC-AB1F-EC98-0BA1F936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28E7B-62C0-58DD-B1C7-1E823940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8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C5F367-EB1F-6067-CF09-D4C93B38D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FA5CE-B4A9-DC24-BBBC-B2AE9590F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5107E-FCFB-7686-59AB-6E5DE8F6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1F903-00D4-D517-B721-F6A8D2C0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24ACA-4FD5-FD37-42F8-CDC3FD08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1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59216-4C85-FB3E-3583-4FE6F9E1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3314B-EB6D-07D7-8F9F-B264C1919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DA53A-4510-E04E-A532-B924D9AB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2C5AC-D1E0-89CC-D1CA-2455663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84BB1-14F9-0A7E-51B0-29C966F0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2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5FD4-4E06-5A1A-1240-220446A2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A58A9-8C53-115A-E64A-D2D87DDC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7BF5F-DFFA-E8E8-50A8-4C5E23DD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1972C-610F-3E7F-EF8B-E98FB033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8DB3-8178-ADF6-152B-5C9DA0086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E0F5-4888-21DB-6006-9CC9803B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94E06-7376-CBFC-F12D-6DE181CB8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3337-7B99-046A-02C6-CB0E5CCA5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F39A8-9C40-8B6F-11EC-904E9CB8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38F09-A529-77CD-BA74-3DCD6D76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89CCB-256D-1D13-B093-469CE94B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6D48-C308-ECD8-629C-C9CFD9D8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3804E-D24D-8156-16A6-1995C0F9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D8CA3-2824-7822-73D2-EE7570960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1EEA0-4E47-A0C6-4038-F14664F1F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EE7BB-78B7-0AB6-BABA-462A50ECC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20B00E-B4E4-0A36-96AC-DD369F1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28187-F24B-315C-7C4E-C7E95188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284C0F-7D30-149E-45B1-771C3CC4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8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5E85D-D797-F17D-86BE-FB35C3A6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A12B4-D446-BFF5-A271-C250E6D6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FD7A-1349-C754-35F1-B0E41829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B2ED5-3987-9471-2429-A83AAC6C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CBC151-4E5E-6A6A-0D5A-DA3A6BE2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59FBE-C752-6E4F-1354-995D1125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76206-5F2F-2336-FB27-E16296CCD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AF3F-3316-B373-36A1-C906DCA2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2CECD-7A8D-112C-A4A9-220C8B6D4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7E9E3-7544-4567-DDD0-9CF2D02D8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96DA-A9B1-2083-D4D7-F6C22615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27D91-F94C-7E9A-1318-1B44683E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DC705-D033-EFA1-A3E8-EF09F63C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6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30969-03C2-B5A2-0690-7E6736B8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1366F7-0711-1C04-95D5-4402EC03B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4AC4B-4934-13FB-DEF3-624B74716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6D6A2-8B09-D030-84E3-8B023A35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8F952-526E-D2F5-31C4-1BC97E0D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13C38-CF6A-D145-D889-2A1367AC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99E50-32EF-C4CC-473A-913C9FEB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10555-2879-9222-4C4B-09DA910F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08D72-D132-ADC3-9150-2F122636F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D6966-DE14-46B4-BCA5-EEFFCDD36EB1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3AA34-C0AE-D2D6-70FF-46C240834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5554A-C50B-EA3B-EA8B-6BC16A10C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1D12C-7488-470A-A65B-7C0FE7FEE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2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&amp;ehk=OjKRpw43IffyDu8zY7SCmg&amp;r=0&amp;pid=OfficeInsert"/><Relationship Id="rId13" Type="http://schemas.openxmlformats.org/officeDocument/2006/relationships/hyperlink" Target="http://thebluediamondgallery.com/l/legislation.html" TargetMode="External"/><Relationship Id="rId3" Type="http://schemas.openxmlformats.org/officeDocument/2006/relationships/image" Target="../media/image38.gif&amp;ehk=1SOL"/><Relationship Id="rId7" Type="http://schemas.openxmlformats.org/officeDocument/2006/relationships/hyperlink" Target="https://www.flickr.com/photos/matthileo/3592645233/" TargetMode="External"/><Relationship Id="rId12" Type="http://schemas.openxmlformats.org/officeDocument/2006/relationships/image" Target="../media/image43.jpg&amp;ehk=qbDVcj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&amp;ehk=6JsaWRGllupR7kj071TLVA&amp;r=0&amp;pid=OfficeInsert"/><Relationship Id="rId11" Type="http://schemas.openxmlformats.org/officeDocument/2006/relationships/hyperlink" Target="http://ipkitten.blogspot.tw/2013/08/report-from-us-government.html" TargetMode="External"/><Relationship Id="rId5" Type="http://schemas.openxmlformats.org/officeDocument/2006/relationships/image" Target="../media/image39.JPG"/><Relationship Id="rId10" Type="http://schemas.openxmlformats.org/officeDocument/2006/relationships/image" Target="../media/image42.jpg&amp;ehk=KhYvAjWDgt5xbzwxBb1zIg&amp;r=0&amp;pid=OfficeInsert"/><Relationship Id="rId4" Type="http://schemas.openxmlformats.org/officeDocument/2006/relationships/hyperlink" Target="http://en.wikipedia.org/wiki/national_conference_of_commissioners_on_uniform_state_laws" TargetMode="External"/><Relationship Id="rId9" Type="http://schemas.openxmlformats.org/officeDocument/2006/relationships/hyperlink" Target="http://flickr.com/photos/levycarneiro/397806051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cgkRkokEQ4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youtu.be/iKplR1MpCk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rethinkingguardianshipnc.org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ethinkingguardianshipnc.org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ethinkingguardianshipnc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kfields@email.unc.ed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mailto:lkfields@email.unc.ed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5.png"/><Relationship Id="rId21" Type="http://schemas.openxmlformats.org/officeDocument/2006/relationships/image" Target="../media/image23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jpe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8882" y="4419600"/>
            <a:ext cx="10909640" cy="1828800"/>
          </a:xfrm>
        </p:spPr>
        <p:txBody>
          <a:bodyPr anchor="b">
            <a:normAutofit fontScale="90000"/>
          </a:bodyPr>
          <a:lstStyle/>
          <a:p>
            <a:br>
              <a:rPr lang="en-US" sz="2800" b="1" dirty="0"/>
            </a:br>
            <a:r>
              <a:rPr lang="en-US" sz="4400" b="1" dirty="0"/>
              <a:t>Celebrating and Looking Ahead!</a:t>
            </a:r>
            <a:br>
              <a:rPr lang="en-US" sz="4400" b="1" dirty="0"/>
            </a:br>
            <a:br>
              <a:rPr lang="en-US" sz="2800" b="1" dirty="0"/>
            </a:br>
            <a:r>
              <a:rPr lang="en-US" sz="2100" b="1" dirty="0"/>
              <a:t>North Carolina Guardianship Association Conference </a:t>
            </a:r>
            <a:br>
              <a:rPr lang="en-US" sz="2100" b="1" dirty="0"/>
            </a:br>
            <a:r>
              <a:rPr lang="en-US" sz="2100" b="1" dirty="0"/>
              <a:t>Wednesday, May 3, 2023</a:t>
            </a:r>
            <a:br>
              <a:rPr lang="en-US" sz="2100" dirty="0"/>
            </a:br>
            <a:endParaRPr lang="en-US" sz="2100" dirty="0"/>
          </a:p>
        </p:txBody>
      </p:sp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40180"/>
            <a:ext cx="5885789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:\LIBELD\guardianship 2011 summit\Implementation project\replication guide\logos\WINGS_LOGO_FINAL_669_683.jpg">
            <a:extLst>
              <a:ext uri="{FF2B5EF4-FFF2-40B4-BE49-F238E27FC236}">
                <a16:creationId xmlns:a16="http://schemas.microsoft.com/office/drawing/2014/main" id="{12CD24A7-7BEC-4D3E-8C61-C507ADA101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53" y="1488704"/>
            <a:ext cx="1627080" cy="132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6BDD19-95EB-476F-8D7C-821DC87E8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53311" y="3332856"/>
            <a:ext cx="1555714" cy="1766664"/>
          </a:xfrm>
          <a:prstGeom prst="rect">
            <a:avLst/>
          </a:prstGeom>
        </p:spPr>
      </p:pic>
      <p:pic>
        <p:nvPicPr>
          <p:cNvPr id="22" name="Content Placeholder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ADECA83E-BD86-4F3D-AE7A-3A6AF018E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60" y="4792810"/>
            <a:ext cx="1569081" cy="1421722"/>
          </a:xfrm>
          <a:prstGeom prst="rect">
            <a:avLst/>
          </a:prstGeom>
        </p:spPr>
      </p:pic>
      <p:pic>
        <p:nvPicPr>
          <p:cNvPr id="25" name="Picture 2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CF07CF3-D354-42C1-9409-36FE5D2A7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03969" y="2333940"/>
            <a:ext cx="1210234" cy="1194877"/>
          </a:xfrm>
          <a:prstGeom prst="rect">
            <a:avLst/>
          </a:prstGeom>
        </p:spPr>
      </p:pic>
      <p:pic>
        <p:nvPicPr>
          <p:cNvPr id="28" name="Picture 27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5A197B5B-AC27-42AB-AB7B-5247D9EDE9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124961" y="2333939"/>
            <a:ext cx="1653975" cy="2017042"/>
          </a:xfrm>
          <a:prstGeom prst="rect">
            <a:avLst/>
          </a:prstGeom>
        </p:spPr>
      </p:pic>
      <p:pic>
        <p:nvPicPr>
          <p:cNvPr id="27" name="Content Placeholder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F0FA96E-019E-45EA-9F28-08B61E2C73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78640" y="797146"/>
            <a:ext cx="1100976" cy="1131525"/>
          </a:xfrm>
          <a:prstGeom prst="rect">
            <a:avLst/>
          </a:prstGeom>
        </p:spPr>
      </p:pic>
      <p:pic>
        <p:nvPicPr>
          <p:cNvPr id="3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E40CC587-76CC-4328-B43D-E217FFB47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819770" y="3870734"/>
            <a:ext cx="1559062" cy="15367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2975" y="643467"/>
            <a:ext cx="3534626" cy="139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It’s About Ensuring Rights and Protecting Elders</a:t>
            </a:r>
            <a:r>
              <a:rPr lang="mr-IN" sz="2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…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25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Rethinking Guardianship: Carol Kelly">
            <a:hlinkClick r:id="" action="ppaction://media"/>
            <a:extLst>
              <a:ext uri="{FF2B5EF4-FFF2-40B4-BE49-F238E27FC236}">
                <a16:creationId xmlns:a16="http://schemas.microsoft.com/office/drawing/2014/main" id="{64CB7F9A-5CBB-25F3-6B40-D41E90F4E0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9982" y="1371600"/>
            <a:ext cx="8092036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04645-A8CE-8013-81E0-F1A287507627}"/>
              </a:ext>
            </a:extLst>
          </p:cNvPr>
          <p:cNvSpPr txBox="1"/>
          <p:nvPr/>
        </p:nvSpPr>
        <p:spPr>
          <a:xfrm>
            <a:off x="3962400" y="609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Carol Kelly: Mary Jane’s Story</a:t>
            </a:r>
          </a:p>
        </p:txBody>
      </p:sp>
    </p:spTree>
    <p:extLst>
      <p:ext uri="{BB962C8B-B14F-4D97-AF65-F5344CB8AC3E}">
        <p14:creationId xmlns:p14="http://schemas.microsoft.com/office/powerpoint/2010/main" val="1984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650" y="914400"/>
            <a:ext cx="2702516" cy="2204684"/>
          </a:xfrm>
        </p:spPr>
        <p:txBody>
          <a:bodyPr>
            <a:normAutofit/>
          </a:bodyPr>
          <a:lstStyle/>
          <a:p>
            <a:pPr defTabSz="850392"/>
            <a:r>
              <a:rPr lang="en-US" sz="2976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It’s Also About Adults with Disabilities of All Ages</a:t>
            </a:r>
            <a:r>
              <a:rPr lang="mr-IN" sz="2976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</a:t>
            </a:r>
            <a:endParaRPr lang="en-US" sz="3200"/>
          </a:p>
        </p:txBody>
      </p:sp>
      <p:pic>
        <p:nvPicPr>
          <p:cNvPr id="3" name="Picture 2" descr="Jenny Hatch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30" y="1600698"/>
            <a:ext cx="4726440" cy="3145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719650" y="5394888"/>
            <a:ext cx="8676499" cy="488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0392">
              <a:spcAft>
                <a:spcPts val="600"/>
              </a:spcAft>
            </a:pPr>
            <a:r>
              <a:rPr lang="en-US" sz="2604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Jenny Hatch </a:t>
            </a:r>
            <a:r>
              <a:rPr lang="mr-IN" sz="2604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–</a:t>
            </a:r>
            <a:r>
              <a:rPr lang="en-US" sz="2604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”I don’t need a guardian. I just need a little help”</a:t>
            </a:r>
            <a:endParaRPr lang="en-US" sz="2800">
              <a:latin typeface="+mj-lt"/>
            </a:endParaRPr>
          </a:p>
        </p:txBody>
      </p:sp>
      <p:pic>
        <p:nvPicPr>
          <p:cNvPr id="5" name="Picture 4" descr="ADA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05" y="3261322"/>
            <a:ext cx="1614398" cy="15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ritney Spears conservatorship: &amp;#39;Free Britney&amp;#39; bill introduced in Congress  amid legal fight - CNNPolitics">
            <a:extLst>
              <a:ext uri="{FF2B5EF4-FFF2-40B4-BE49-F238E27FC236}">
                <a16:creationId xmlns:a16="http://schemas.microsoft.com/office/drawing/2014/main" id="{7AD8D054-4370-B342-BCDC-017B98CD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19" y="915159"/>
            <a:ext cx="3844331" cy="21166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itney Spears Speaks Out About Continuing Family and Legal Drama: &amp;#39;This  Conservatorship Killed My Dreams&amp;#39; | PEOPLE.com">
            <a:extLst>
              <a:ext uri="{FF2B5EF4-FFF2-40B4-BE49-F238E27FC236}">
                <a16:creationId xmlns:a16="http://schemas.microsoft.com/office/drawing/2014/main" id="{FB54438B-D229-6741-82E6-4B3E3D28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41" y="2523300"/>
            <a:ext cx="2798053" cy="1841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ADBC3-7997-0846-A26C-B24293F93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396" y="915159"/>
            <a:ext cx="3223324" cy="3452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33CDE-7A24-CD45-B082-28F7AF59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42" y="4435610"/>
            <a:ext cx="1760225" cy="1447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D1762-12FB-D348-97CF-9B13527C8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158" y="4435610"/>
            <a:ext cx="2892402" cy="1447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AB0C5-094E-EB47-84AC-A225493A1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745" y="4435610"/>
            <a:ext cx="1303975" cy="1447609"/>
          </a:xfrm>
          <a:prstGeom prst="rect">
            <a:avLst/>
          </a:prstGeom>
        </p:spPr>
      </p:pic>
      <p:pic>
        <p:nvPicPr>
          <p:cNvPr id="1028" name="Picture 4" descr="Britney Spears speaks in court over conservatorship, says she has been  traumatized | Fox News Video">
            <a:extLst>
              <a:ext uri="{FF2B5EF4-FFF2-40B4-BE49-F238E27FC236}">
                <a16:creationId xmlns:a16="http://schemas.microsoft.com/office/drawing/2014/main" id="{739FA69F-2AF4-8343-84E1-FB65DF2F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42" y="914400"/>
            <a:ext cx="2796645" cy="15509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udge Rules Jaime Spears Can Keep Conservatorship Over Daughter Britney  Spears For Now - uInterview">
            <a:extLst>
              <a:ext uri="{FF2B5EF4-FFF2-40B4-BE49-F238E27FC236}">
                <a16:creationId xmlns:a16="http://schemas.microsoft.com/office/drawing/2014/main" id="{929ADD2B-DEB1-4749-845B-DD6A801C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27" y="3114737"/>
            <a:ext cx="3844331" cy="27684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68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8" name="Rectangle 2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  <a:prstGeom prst="ellipse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Sean’s Story</a:t>
            </a:r>
          </a:p>
        </p:txBody>
      </p:sp>
      <p:pic>
        <p:nvPicPr>
          <p:cNvPr id="192" name="Google Shape;192;p33"/>
          <p:cNvPicPr preferRelativeResize="0"/>
          <p:nvPr/>
        </p:nvPicPr>
        <p:blipFill rotWithShape="1">
          <a:blip r:embed="rId3"/>
          <a:stretch/>
        </p:blipFill>
        <p:spPr>
          <a:xfrm>
            <a:off x="4502428" y="1143857"/>
            <a:ext cx="7225748" cy="457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733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609600"/>
            <a:ext cx="6934200" cy="1066800"/>
          </a:xfrm>
        </p:spPr>
        <p:txBody>
          <a:bodyPr/>
          <a:lstStyle/>
          <a:p>
            <a:r>
              <a:rPr lang="en-US" dirty="0"/>
              <a:t>Common Agenda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828801"/>
            <a:ext cx="6934200" cy="4302125"/>
          </a:xfrm>
        </p:spPr>
        <p:txBody>
          <a:bodyPr/>
          <a:lstStyle/>
          <a:p>
            <a:pPr lvl="0"/>
            <a:r>
              <a:rPr lang="en-US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Core concepts and basic principles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pPr lvl="1"/>
            <a:r>
              <a:rPr lang="en-US" dirty="0"/>
              <a:t>Autonomy, liberty, freedom, dignity</a:t>
            </a:r>
          </a:p>
          <a:p>
            <a:pPr lvl="1"/>
            <a:r>
              <a:rPr lang="en-US" dirty="0"/>
              <a:t>Presumption of competence</a:t>
            </a:r>
          </a:p>
          <a:p>
            <a:pPr lvl="1"/>
            <a:r>
              <a:rPr lang="en-US" dirty="0"/>
              <a:t>Right to life-time decision-making support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We the peopl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38600"/>
            <a:ext cx="3619500" cy="20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2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7391400" cy="1371600"/>
          </a:xfrm>
        </p:spPr>
        <p:txBody>
          <a:bodyPr/>
          <a:lstStyle/>
          <a:p>
            <a:pPr algn="ctr"/>
            <a:r>
              <a:rPr lang="en-US" sz="3200" dirty="0"/>
              <a:t>Common Agenda/Shared Aspiration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B46380C-50E2-7692-12C4-65413FCDF0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291916"/>
              </p:ext>
            </p:extLst>
          </p:nvPr>
        </p:nvGraphicFramePr>
        <p:xfrm>
          <a:off x="1524000" y="1600201"/>
          <a:ext cx="9144000" cy="487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806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Importance of a Balanced Approach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Autonomy  -  Support  -  Protection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057" r="11404" b="-1"/>
          <a:stretch/>
        </p:blipFill>
        <p:spPr>
          <a:xfrm>
            <a:off x="5611080" y="640080"/>
            <a:ext cx="530104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91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Jason’s Story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“I do it completely on my own now. Once in awhile, I ask my mother for her opinion, but I’m an adult. I make my own decisions…I value the opportunity to help others and appreciate the path that led me to… mental wellness.”</a:t>
            </a:r>
          </a:p>
        </p:txBody>
      </p:sp>
      <p:pic>
        <p:nvPicPr>
          <p:cNvPr id="3" name="Picture 2" descr="IMG_34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938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b="1"/>
              <a:t>Making Alternatives to Guardianship </a:t>
            </a:r>
            <a:br>
              <a:rPr lang="en-US" b="1"/>
            </a:br>
            <a:r>
              <a:rPr lang="en-US" b="1"/>
              <a:t>a Reality in North Carolina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US" sz="2000"/>
              <a:t>Recommended by </a:t>
            </a:r>
            <a:r>
              <a:rPr lang="en-US" sz="2000" i="1"/>
              <a:t>Rethinking Guardianship - </a:t>
            </a:r>
            <a:r>
              <a:rPr lang="en-US" sz="2000"/>
              <a:t>NCCDD Funded for July 2020 </a:t>
            </a:r>
            <a:r>
              <a:rPr lang="mr-IN" sz="2000"/>
              <a:t>–</a:t>
            </a:r>
            <a:r>
              <a:rPr lang="en-US" sz="2000"/>
              <a:t> June 2023</a:t>
            </a:r>
          </a:p>
          <a:p>
            <a:endParaRPr lang="en-US" sz="2000" b="1"/>
          </a:p>
          <a:p>
            <a:r>
              <a:rPr lang="en-US" sz="2000"/>
              <a:t>Focused on Youth Transitioning to Adulthood and Adults Transitioning to the Community from Long Term Residential Facilities</a:t>
            </a:r>
          </a:p>
          <a:p>
            <a:endParaRPr lang="en-US" sz="2000"/>
          </a:p>
          <a:p>
            <a:pPr marL="0" indent="0">
              <a:buNone/>
            </a:pPr>
            <a:r>
              <a:rPr lang="en-US" sz="2000" b="1"/>
              <a:t>“If you want fewer guardianships, stay out of the courtroom” 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3" descr="NCDD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32" y="3254758"/>
            <a:ext cx="5150277" cy="2173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1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81" y="4800600"/>
            <a:ext cx="10909640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 Personal Introduction to This Work…</a:t>
            </a:r>
          </a:p>
        </p:txBody>
      </p:sp>
      <p:pic>
        <p:nvPicPr>
          <p:cNvPr id="4" name="Content Placeholder 3" descr="IMG_48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" b="7906"/>
          <a:stretch>
            <a:fillRect/>
          </a:stretch>
        </p:blipFill>
        <p:spPr>
          <a:xfrm rot="5400000">
            <a:off x="4360362" y="1512277"/>
            <a:ext cx="3657600" cy="2309446"/>
          </a:xfrm>
          <a:prstGeom prst="rect">
            <a:avLst/>
          </a:prstGeom>
        </p:spPr>
      </p:pic>
      <p:pic>
        <p:nvPicPr>
          <p:cNvPr id="5" name="Picture 4" descr="IMG_147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7"/>
          <a:stretch/>
        </p:blipFill>
        <p:spPr>
          <a:xfrm rot="5400000">
            <a:off x="873883" y="1254954"/>
            <a:ext cx="3525274" cy="2834640"/>
          </a:xfrm>
          <a:prstGeom prst="rect">
            <a:avLst/>
          </a:prstGeom>
        </p:spPr>
      </p:pic>
      <p:pic>
        <p:nvPicPr>
          <p:cNvPr id="6" name="Picture 5" descr="IMG_107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31985"/>
          <a:stretch/>
        </p:blipFill>
        <p:spPr>
          <a:xfrm>
            <a:off x="8324484" y="777311"/>
            <a:ext cx="306297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1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FDDE3C8-06AC-0D43-9489-7977E379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33" y="643467"/>
            <a:ext cx="9363134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988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9-22 at 1.5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401"/>
            <a:ext cx="84963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9-22 at 1.5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401"/>
            <a:ext cx="84963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6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43862-6E11-C24F-AB9E-0669B1161AA2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Twelve User-Friendly Instructional Sheets on Using Less Restrictive Options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6FBCE9-C272-4F4F-900F-3B115712A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0" r="2222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8283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046363-0894-CB4A-8DB0-16A600924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694" y="914400"/>
            <a:ext cx="383841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0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90369" y="553672"/>
            <a:ext cx="6680127" cy="1222788"/>
            <a:chOff x="0" y="0"/>
            <a:chExt cx="17813671" cy="32607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334680" cy="3260767"/>
              <a:chOff x="0" y="0"/>
              <a:chExt cx="3963992" cy="7456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963992" cy="745653"/>
              </a:xfrm>
              <a:custGeom>
                <a:avLst/>
                <a:gdLst/>
                <a:ahLst/>
                <a:cxnLst/>
                <a:rect l="l" t="t" r="r" b="b"/>
                <a:pathLst>
                  <a:path w="3963992" h="745653">
                    <a:moveTo>
                      <a:pt x="3839532" y="745653"/>
                    </a:moveTo>
                    <a:lnTo>
                      <a:pt x="124460" y="745653"/>
                    </a:lnTo>
                    <a:cubicBezTo>
                      <a:pt x="55880" y="745653"/>
                      <a:pt x="0" y="689773"/>
                      <a:pt x="0" y="6211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39532" y="0"/>
                    </a:lnTo>
                    <a:cubicBezTo>
                      <a:pt x="3908111" y="0"/>
                      <a:pt x="3963992" y="55880"/>
                      <a:pt x="3963992" y="124460"/>
                    </a:cubicBezTo>
                    <a:lnTo>
                      <a:pt x="3963992" y="621193"/>
                    </a:lnTo>
                    <a:cubicBezTo>
                      <a:pt x="3963992" y="689773"/>
                      <a:pt x="3908111" y="745653"/>
                      <a:pt x="3839532" y="745653"/>
                    </a:cubicBezTo>
                    <a:close/>
                  </a:path>
                </a:pathLst>
              </a:custGeom>
              <a:solidFill>
                <a:srgbClr val="F1F1F1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>
              <a:off x="490635" y="1284877"/>
              <a:ext cx="17323036" cy="1555925"/>
            </a:xfrm>
            <a:custGeom>
              <a:avLst/>
              <a:gdLst/>
              <a:ahLst/>
              <a:cxnLst/>
              <a:rect l="l" t="t" r="r" b="b"/>
              <a:pathLst>
                <a:path w="3961329" h="355800">
                  <a:moveTo>
                    <a:pt x="0" y="0"/>
                  </a:moveTo>
                  <a:lnTo>
                    <a:pt x="3961329" y="0"/>
                  </a:lnTo>
                  <a:lnTo>
                    <a:pt x="3961329" y="355800"/>
                  </a:lnTo>
                  <a:lnTo>
                    <a:pt x="0" y="355800"/>
                  </a:lnTo>
                  <a:close/>
                </a:path>
              </a:pathLst>
            </a:custGeom>
            <a:solidFill>
              <a:srgbClr val="00558E"/>
            </a:solidFill>
          </p:spPr>
        </p:sp>
        <p:grpSp>
          <p:nvGrpSpPr>
            <p:cNvPr id="8" name="Group 8"/>
            <p:cNvGrpSpPr/>
            <p:nvPr/>
          </p:nvGrpSpPr>
          <p:grpSpPr>
            <a:xfrm>
              <a:off x="17334680" y="806652"/>
              <a:ext cx="478991" cy="478225"/>
              <a:chOff x="0" y="0"/>
              <a:chExt cx="6350000" cy="63398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F3A68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524000" y="5812228"/>
            <a:ext cx="9144000" cy="225263"/>
            <a:chOff x="0" y="0"/>
            <a:chExt cx="6186311" cy="152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AA95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7345857" y="3819525"/>
            <a:ext cx="2323205" cy="0"/>
          </a:xfrm>
          <a:prstGeom prst="line">
            <a:avLst/>
          </a:prstGeom>
          <a:ln w="9525" cap="flat">
            <a:solidFill>
              <a:srgbClr val="FDFD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0E3089F-1C3B-E44B-9D93-DCF6363481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4483" y="910292"/>
            <a:ext cx="2409712" cy="104607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ADCDFF6-83CA-224A-863F-C5D8ED5B42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rcRect/>
          <a:stretch>
            <a:fillRect/>
          </a:stretch>
        </p:blipFill>
        <p:spPr>
          <a:xfrm>
            <a:off x="1432112" y="1742239"/>
            <a:ext cx="9574438" cy="415634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F8B9EE6A-04CA-194F-84EC-FBC3AB5EBAF2}"/>
              </a:ext>
            </a:extLst>
          </p:cNvPr>
          <p:cNvSpPr txBox="1"/>
          <p:nvPr/>
        </p:nvSpPr>
        <p:spPr>
          <a:xfrm>
            <a:off x="2514600" y="2007329"/>
            <a:ext cx="677524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2600" dirty="0">
                <a:solidFill>
                  <a:srgbClr val="2A232C"/>
                </a:solidFill>
                <a:latin typeface="Open Sans Extra Bold"/>
                <a:hlinkClick r:id="rId4"/>
              </a:rPr>
              <a:t>Resources Available at RG Website</a:t>
            </a:r>
            <a:endParaRPr lang="en-US" sz="2600" dirty="0">
              <a:solidFill>
                <a:srgbClr val="2A232C"/>
              </a:solidFill>
              <a:latin typeface="Open Sans Extra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95C226-F9EB-1348-AB99-564A8535E0DC}"/>
              </a:ext>
            </a:extLst>
          </p:cNvPr>
          <p:cNvSpPr txBox="1"/>
          <p:nvPr/>
        </p:nvSpPr>
        <p:spPr>
          <a:xfrm>
            <a:off x="3202641" y="2788499"/>
            <a:ext cx="6775246" cy="2200602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Open Sans Semibold"/>
                <a:ea typeface="Open Sans Semibold"/>
                <a:cs typeface="Open Sans Semibold"/>
              </a:rPr>
              <a:t>Self-advocacy tools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Stories and videos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Frequently Asked Questions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Educational materials on SDM and other options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Research and data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Court procedures information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Articles</a:t>
            </a:r>
          </a:p>
        </p:txBody>
      </p:sp>
    </p:spTree>
    <p:extLst>
      <p:ext uri="{BB962C8B-B14F-4D97-AF65-F5344CB8AC3E}">
        <p14:creationId xmlns:p14="http://schemas.microsoft.com/office/powerpoint/2010/main" val="620388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33400"/>
            <a:ext cx="8077200" cy="1219200"/>
          </a:xfrm>
        </p:spPr>
        <p:txBody>
          <a:bodyPr/>
          <a:lstStyle/>
          <a:p>
            <a:r>
              <a:rPr lang="en-US" dirty="0"/>
              <a:t>NC GS 35A Reform </a:t>
            </a:r>
            <a:br>
              <a:rPr lang="en-US" dirty="0"/>
            </a:br>
            <a:r>
              <a:rPr lang="en-US" sz="2300" dirty="0"/>
              <a:t>Worked with NC Bar Association to Introduce Bill in 2023!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828801"/>
            <a:ext cx="7162800" cy="4302125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en-US" b="1" dirty="0"/>
              <a:t>Notice of Rights</a:t>
            </a:r>
            <a:r>
              <a:rPr lang="en-US" dirty="0"/>
              <a:t> for those under guardianship</a:t>
            </a:r>
          </a:p>
          <a:p>
            <a:pPr lvl="0">
              <a:buFont typeface="Wingdings" charset="2"/>
              <a:buChar char="ü"/>
            </a:pPr>
            <a:r>
              <a:rPr lang="en-US" dirty="0"/>
              <a:t>Mandatory requirement for </a:t>
            </a:r>
            <a:r>
              <a:rPr lang="en-US" b="1" dirty="0"/>
              <a:t>Consideration of Alternatives </a:t>
            </a:r>
            <a:r>
              <a:rPr lang="en-US" dirty="0"/>
              <a:t>to guardianship</a:t>
            </a:r>
          </a:p>
          <a:p>
            <a:pPr>
              <a:buFont typeface="Wingdings" charset="2"/>
              <a:buChar char="ü"/>
            </a:pPr>
            <a:r>
              <a:rPr lang="en-US" dirty="0"/>
              <a:t>Process for </a:t>
            </a:r>
            <a:r>
              <a:rPr lang="en-US" b="1" dirty="0"/>
              <a:t>Regular Reporting by Guardians of the Person</a:t>
            </a:r>
            <a:r>
              <a:rPr lang="en-US" dirty="0"/>
              <a:t> with additional safeguards in the court system re: excess attorney fees</a:t>
            </a:r>
          </a:p>
          <a:p>
            <a:pPr lvl="0">
              <a:buFont typeface="Wingdings" charset="2"/>
              <a:buChar char="ü"/>
            </a:pPr>
            <a:r>
              <a:rPr lang="en-US" b="1" dirty="0"/>
              <a:t>Change language</a:t>
            </a:r>
            <a:r>
              <a:rPr lang="en-US" dirty="0"/>
              <a:t> ex: eliminate “ward” &amp; “incompetent” (2024)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Provide for </a:t>
            </a:r>
            <a:r>
              <a:rPr lang="en-US" b="1" dirty="0"/>
              <a:t>Appointed Counsel</a:t>
            </a:r>
            <a:r>
              <a:rPr lang="en-US" dirty="0"/>
              <a:t> in addition to GAL (2025)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59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FFD68-4C95-20CB-29F1-FA2B2CFE3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609600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2023 Legislative Proposal: Goals	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F1AA5D2-C89F-7CB2-B442-019D2E4BB6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67000" y="1447801"/>
          <a:ext cx="6934200" cy="468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9130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E5E09-3DC8-6C1C-8C00-F01C94BF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 dirty="0"/>
              <a:t>What’s next for Statutory Reform?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CB9F-EB96-5B9D-1BF5-7AFBA4E0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endParaRPr lang="en-US" sz="2000" dirty="0"/>
          </a:p>
          <a:p>
            <a:r>
              <a:rPr lang="en-US" dirty="0"/>
              <a:t>Change language and terminology</a:t>
            </a:r>
          </a:p>
          <a:p>
            <a:endParaRPr lang="en-US" dirty="0"/>
          </a:p>
          <a:p>
            <a:r>
              <a:rPr lang="en-US" dirty="0"/>
              <a:t>Right to Counsel/rethink GAL system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Calendar 2021, 2022, 2023, 2024, 2025. the week begins on sunday. simple  calendar template. portrait of vertical orientation | CanStock">
            <a:extLst>
              <a:ext uri="{FF2B5EF4-FFF2-40B4-BE49-F238E27FC236}">
                <a16:creationId xmlns:a16="http://schemas.microsoft.com/office/drawing/2014/main" id="{298B6C82-D08B-0F8F-67B1-59B56193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2330994"/>
            <a:ext cx="4170530" cy="222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29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F9301-5D50-431C-0DED-4C3B3D570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What’s Next for Rethinking Guardianship?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53BD-F326-F9AA-7294-B414AD51B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More statutory reform (as noted in previous slide)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Maintenance of Learning Community and Website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Work with staff and guardians of those living in State Developmental Centers through Medicaid/Money Follows the Person funding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Address the educational needs of:</a:t>
            </a:r>
          </a:p>
          <a:p>
            <a:pPr lvl="1"/>
            <a:r>
              <a:rPr lang="en-US" dirty="0"/>
              <a:t>Clerks &amp; legal system</a:t>
            </a:r>
          </a:p>
          <a:p>
            <a:pPr lvl="1"/>
            <a:r>
              <a:rPr lang="en-US" dirty="0"/>
              <a:t>Hospitals &amp; health care system</a:t>
            </a:r>
          </a:p>
          <a:p>
            <a:pPr lvl="1"/>
            <a:r>
              <a:rPr lang="en-US" dirty="0"/>
              <a:t>Social Service system (some funding through Division of Aging &amp; Adult Services)</a:t>
            </a:r>
          </a:p>
          <a:p>
            <a:pPr lvl="1"/>
            <a:r>
              <a:rPr lang="en-US" dirty="0"/>
              <a:t>General public – petitioners</a:t>
            </a:r>
          </a:p>
        </p:txBody>
      </p:sp>
    </p:spTree>
    <p:extLst>
      <p:ext uri="{BB962C8B-B14F-4D97-AF65-F5344CB8AC3E}">
        <p14:creationId xmlns:p14="http://schemas.microsoft.com/office/powerpoint/2010/main" val="203302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04672" y="1082841"/>
            <a:ext cx="5672328" cy="1174165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2"/>
                </a:solidFill>
                <a:latin typeface="+mn-lt"/>
              </a:rPr>
              <a:t>Rethinking Guardianship is </a:t>
            </a:r>
            <a:r>
              <a:rPr lang="is-IS" altLang="en-US" sz="3600" dirty="0">
                <a:solidFill>
                  <a:schemeClr val="tx2"/>
                </a:solidFill>
                <a:latin typeface="+mn-lt"/>
              </a:rPr>
              <a:t>…</a:t>
            </a:r>
            <a:endParaRPr lang="en-US" altLang="en-US" sz="3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04672" y="2421683"/>
            <a:ext cx="5291328" cy="3353476"/>
          </a:xfrm>
        </p:spPr>
        <p:txBody>
          <a:bodyPr anchor="t">
            <a:normAutofit/>
          </a:bodyPr>
          <a:lstStyle/>
          <a:p>
            <a:pPr marL="457200" indent="-457200">
              <a:buAutoNum type="arabicParenR"/>
            </a:pPr>
            <a:r>
              <a:rPr lang="en-US" sz="3200" dirty="0">
                <a:solidFill>
                  <a:schemeClr val="tx2"/>
                </a:solidFill>
              </a:rPr>
              <a:t>Promoting less restrictive alternatives to guardianship </a:t>
            </a:r>
          </a:p>
          <a:p>
            <a:pPr marL="457200" indent="-457200">
              <a:buFontTx/>
              <a:buAutoNum type="arabicParenR"/>
            </a:pPr>
            <a:r>
              <a:rPr lang="en-US" sz="3200" dirty="0">
                <a:solidFill>
                  <a:schemeClr val="tx2"/>
                </a:solidFill>
              </a:rPr>
              <a:t>Creating long-term changes in the state’s guardianship system </a:t>
            </a:r>
          </a:p>
          <a:p>
            <a:pPr marL="457200" indent="-457200">
              <a:buAutoNum type="arabicParenR"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US" altLang="en-US" sz="18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29911"/>
            <a:ext cx="4142232" cy="17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09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CF40-E3C5-96A7-7518-38849B95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do you think?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8053F4-ACD7-7DB5-0BEC-8AE0C49B03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2285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538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0" name="Rectangle 26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Google Shape;264;p43"/>
          <p:cNvSpPr txBox="1">
            <a:spLocks noGrp="1"/>
          </p:cNvSpPr>
          <p:nvPr>
            <p:ph type="title"/>
          </p:nvPr>
        </p:nvSpPr>
        <p:spPr>
          <a:xfrm>
            <a:off x="646176" y="548640"/>
            <a:ext cx="3889248" cy="5431536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000" dirty="0"/>
              <a:t>More Information &amp; Conversations Ahead!</a:t>
            </a:r>
          </a:p>
        </p:txBody>
      </p:sp>
      <p:sp>
        <p:nvSpPr>
          <p:cNvPr id="27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Google Shape;265;p43"/>
          <p:cNvSpPr txBox="1">
            <a:spLocks noGrp="1"/>
          </p:cNvSpPr>
          <p:nvPr>
            <p:ph type="body" idx="1"/>
          </p:nvPr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marL="0" indent="0">
              <a:spcBef>
                <a:spcPts val="0"/>
              </a:spcBef>
              <a:buSzPts val="1920"/>
              <a:buNone/>
            </a:pPr>
            <a:endParaRPr lang="en-US" sz="2200" dirty="0"/>
          </a:p>
          <a:p>
            <a:pPr marL="0" indent="0" algn="ctr">
              <a:spcBef>
                <a:spcPts val="480"/>
              </a:spcBef>
              <a:buSzPts val="1920"/>
              <a:buNone/>
            </a:pPr>
            <a:r>
              <a:rPr lang="en-US" dirty="0"/>
              <a:t>Visit the Rethinking Guardianship website</a:t>
            </a:r>
          </a:p>
          <a:p>
            <a:pPr marL="0" indent="0" algn="ctr">
              <a:spcBef>
                <a:spcPts val="480"/>
              </a:spcBef>
              <a:buSzPts val="1920"/>
              <a:buNone/>
            </a:pPr>
            <a:r>
              <a:rPr lang="en-US" dirty="0"/>
              <a:t>     </a:t>
            </a:r>
            <a:r>
              <a:rPr lang="en-US" u="sng" dirty="0">
                <a:hlinkClick r:id="rId3"/>
              </a:rPr>
              <a:t>https://rethinkingguardianshipnc.org/</a:t>
            </a:r>
            <a:endParaRPr lang="en-US" dirty="0"/>
          </a:p>
          <a:p>
            <a:pPr marL="0" indent="0" algn="ctr">
              <a:spcBef>
                <a:spcPts val="480"/>
              </a:spcBef>
              <a:buSzPts val="1920"/>
              <a:buNone/>
            </a:pPr>
            <a:endParaRPr lang="en-US" dirty="0"/>
          </a:p>
          <a:p>
            <a:pPr marL="0" indent="0" algn="ctr">
              <a:spcBef>
                <a:spcPts val="480"/>
              </a:spcBef>
              <a:buSzPts val="1920"/>
              <a:buNone/>
            </a:pPr>
            <a:r>
              <a:rPr lang="en-US" dirty="0"/>
              <a:t>Join the Rethinking Guardianship Workgroup! Email me at </a:t>
            </a:r>
            <a:r>
              <a:rPr lang="en-US" u="sng" dirty="0">
                <a:hlinkClick r:id="rId4"/>
              </a:rPr>
              <a:t>lkfields@email.unc.edu</a:t>
            </a:r>
            <a:endParaRPr lang="en-US" dirty="0"/>
          </a:p>
          <a:p>
            <a:pPr marL="0" indent="0">
              <a:spcBef>
                <a:spcPts val="480"/>
              </a:spcBef>
              <a:buSzPts val="1920"/>
              <a:buNone/>
            </a:pPr>
            <a:endParaRPr lang="en-US" sz="2200" dirty="0"/>
          </a:p>
          <a:p>
            <a:pPr marL="0" indent="0">
              <a:spcBef>
                <a:spcPts val="480"/>
              </a:spcBef>
              <a:buSzPts val="1920"/>
              <a:buNone/>
            </a:pPr>
            <a:endParaRPr lang="en-US" sz="2200" dirty="0"/>
          </a:p>
          <a:p>
            <a:pPr marL="0" indent="0">
              <a:spcBef>
                <a:spcPts val="480"/>
              </a:spcBef>
              <a:buSzPts val="1920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75956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3276600"/>
            <a:ext cx="571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Linda Kendall Fields M.Ed.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Clinical Associate Professor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UNC Chapel Hill School of Social Work </a:t>
            </a:r>
          </a:p>
          <a:p>
            <a:pPr algn="ctr"/>
            <a:r>
              <a:rPr lang="is-IS" dirty="0">
                <a:solidFill>
                  <a:schemeClr val="accent6">
                    <a:lumMod val="75000"/>
                  </a:schemeClr>
                </a:solidFill>
              </a:rPr>
              <a:t>(828) 712-4003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lkfields@email.unc.edu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 descr="than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6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A Message from the NC DPI Exceptional Children's Director – BladenOnline.com">
            <a:extLst>
              <a:ext uri="{FF2B5EF4-FFF2-40B4-BE49-F238E27FC236}">
                <a16:creationId xmlns:a16="http://schemas.microsoft.com/office/drawing/2014/main" id="{278A7598-9035-524F-87A0-8A65D1E1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598" y="2563727"/>
            <a:ext cx="2021298" cy="15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3"/>
          <p:cNvSpPr/>
          <p:nvPr/>
        </p:nvSpPr>
        <p:spPr>
          <a:xfrm>
            <a:off x="7345857" y="3819525"/>
            <a:ext cx="2323205" cy="0"/>
          </a:xfrm>
          <a:prstGeom prst="line">
            <a:avLst/>
          </a:prstGeom>
          <a:ln w="9525" cap="flat">
            <a:solidFill>
              <a:srgbClr val="FDFD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0E3089F-1C3B-E44B-9D93-DCF6363481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4709" y="999987"/>
            <a:ext cx="2332412" cy="1012520"/>
          </a:xfrm>
          <a:prstGeom prst="rect">
            <a:avLst/>
          </a:prstGeom>
        </p:spPr>
      </p:pic>
      <p:pic>
        <p:nvPicPr>
          <p:cNvPr id="3086" name="Picture 14" descr="First In Families of North Carolina - Home | Facebook">
            <a:extLst>
              <a:ext uri="{FF2B5EF4-FFF2-40B4-BE49-F238E27FC236}">
                <a16:creationId xmlns:a16="http://schemas.microsoft.com/office/drawing/2014/main" id="{0D9C07F6-9C5A-6846-9386-DFF32A970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222" y="864738"/>
            <a:ext cx="1349036" cy="134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Welcome to the Family Support Network™ of North Carolina | fsnnc.org">
            <a:extLst>
              <a:ext uri="{FF2B5EF4-FFF2-40B4-BE49-F238E27FC236}">
                <a16:creationId xmlns:a16="http://schemas.microsoft.com/office/drawing/2014/main" id="{95398CC4-4976-3B4F-A8CA-DFD1E22F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112" y="2148543"/>
            <a:ext cx="1319870" cy="55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chool of Government Logos | UNC School of Government">
            <a:extLst>
              <a:ext uri="{FF2B5EF4-FFF2-40B4-BE49-F238E27FC236}">
                <a16:creationId xmlns:a16="http://schemas.microsoft.com/office/drawing/2014/main" id="{F239E4E9-BD04-DB44-80BB-CCC457667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564" y="3906217"/>
            <a:ext cx="1693554" cy="129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0015CB0-33ED-FC42-A45C-C9743A71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223" y="4980209"/>
            <a:ext cx="1464236" cy="75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AOC ASIS Access | North Carolina Bail Agents Association">
            <a:extLst>
              <a:ext uri="{FF2B5EF4-FFF2-40B4-BE49-F238E27FC236}">
                <a16:creationId xmlns:a16="http://schemas.microsoft.com/office/drawing/2014/main" id="{43C418C1-CA82-944A-8DB8-B6F675929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135" y="4110654"/>
            <a:ext cx="2503727" cy="73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North Carolina State Bar Board of Legal Specialization, Certified Attorney">
            <a:extLst>
              <a:ext uri="{FF2B5EF4-FFF2-40B4-BE49-F238E27FC236}">
                <a16:creationId xmlns:a16="http://schemas.microsoft.com/office/drawing/2014/main" id="{D9FF4B57-3E2A-644E-ADEF-F822E53F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376" y="4742608"/>
            <a:ext cx="1169365" cy="11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The NC ABLE Program | North Carolina 529 College Savings Plan: Ratings, Tax  Benefits, Fees and Performance">
            <a:extLst>
              <a:ext uri="{FF2B5EF4-FFF2-40B4-BE49-F238E27FC236}">
                <a16:creationId xmlns:a16="http://schemas.microsoft.com/office/drawing/2014/main" id="{C914B8DD-C91A-0B46-A3E7-1CC8892D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197" y="1601044"/>
            <a:ext cx="2072436" cy="1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OME | NC4A">
            <a:extLst>
              <a:ext uri="{FF2B5EF4-FFF2-40B4-BE49-F238E27FC236}">
                <a16:creationId xmlns:a16="http://schemas.microsoft.com/office/drawing/2014/main" id="{1AC6E63D-33D9-9044-A423-9ABD3A35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086" y="1012218"/>
            <a:ext cx="1349036" cy="95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The Arc of North Carolina - Home | Facebook">
            <a:extLst>
              <a:ext uri="{FF2B5EF4-FFF2-40B4-BE49-F238E27FC236}">
                <a16:creationId xmlns:a16="http://schemas.microsoft.com/office/drawing/2014/main" id="{303F964C-51FD-8943-8485-322E50BA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853" y="2700685"/>
            <a:ext cx="1647319" cy="11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New Logos, Brand Guidance Now Available for DHHS | NCDHHS">
            <a:extLst>
              <a:ext uri="{FF2B5EF4-FFF2-40B4-BE49-F238E27FC236}">
                <a16:creationId xmlns:a16="http://schemas.microsoft.com/office/drawing/2014/main" id="{D6773840-4AE8-3146-B79F-8CDB3C919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1277" y="4841119"/>
            <a:ext cx="2675846" cy="150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NAMI North Carolina">
            <a:extLst>
              <a:ext uri="{FF2B5EF4-FFF2-40B4-BE49-F238E27FC236}">
                <a16:creationId xmlns:a16="http://schemas.microsoft.com/office/drawing/2014/main" id="{BF66E46D-54A5-354C-A2F3-82455FD7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9832" y="3710504"/>
            <a:ext cx="1400851" cy="14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>
            <a:extLst>
              <a:ext uri="{FF2B5EF4-FFF2-40B4-BE49-F238E27FC236}">
                <a16:creationId xmlns:a16="http://schemas.microsoft.com/office/drawing/2014/main" id="{1ED2E598-2F60-B94C-92D3-F15E2E428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479" y="97408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Centers | NC Statewide Independent Living Council">
            <a:extLst>
              <a:ext uri="{FF2B5EF4-FFF2-40B4-BE49-F238E27FC236}">
                <a16:creationId xmlns:a16="http://schemas.microsoft.com/office/drawing/2014/main" id="{0B3A64DE-1632-F641-96D7-46D1F8DE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0866" y="2034450"/>
            <a:ext cx="1868034" cy="7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North Carolina Guardianship Association - Home | Facebook">
            <a:extLst>
              <a:ext uri="{FF2B5EF4-FFF2-40B4-BE49-F238E27FC236}">
                <a16:creationId xmlns:a16="http://schemas.microsoft.com/office/drawing/2014/main" id="{0CB95A55-A647-FA40-88BC-68308AC4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921" y="4895785"/>
            <a:ext cx="1606034" cy="90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OUTreach | Trillium Health Resources">
            <a:extLst>
              <a:ext uri="{FF2B5EF4-FFF2-40B4-BE49-F238E27FC236}">
                <a16:creationId xmlns:a16="http://schemas.microsoft.com/office/drawing/2014/main" id="{56AE64B5-EFCD-2442-8B2D-856E6853B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372" y="4124732"/>
            <a:ext cx="2364529" cy="8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Picture 46" descr="Help Stop Distracted Driving! Ask Your Senator to Support Hands Free NC. |  AARP">
            <a:extLst>
              <a:ext uri="{FF2B5EF4-FFF2-40B4-BE49-F238E27FC236}">
                <a16:creationId xmlns:a16="http://schemas.microsoft.com/office/drawing/2014/main" id="{119A75A2-245B-C747-A588-06E026291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108" y="2266820"/>
            <a:ext cx="1698149" cy="5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Home | NC Complex Mental Health and Intellectual Developmental Disabilities  Resources">
            <a:extLst>
              <a:ext uri="{FF2B5EF4-FFF2-40B4-BE49-F238E27FC236}">
                <a16:creationId xmlns:a16="http://schemas.microsoft.com/office/drawing/2014/main" id="{69BFAE64-B464-BB47-8D47-465FFF057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268" y="1063732"/>
            <a:ext cx="2212113" cy="73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North Carolina Superior Court Clerks Conference 2021-2022 Sworn Officers –  6PARK.NEWS/NORTHCAROLINA">
            <a:extLst>
              <a:ext uri="{FF2B5EF4-FFF2-40B4-BE49-F238E27FC236}">
                <a16:creationId xmlns:a16="http://schemas.microsoft.com/office/drawing/2014/main" id="{F90EBCF3-96F4-C54F-9545-AEE05C5D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6856" y="4809403"/>
            <a:ext cx="1858731" cy="10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DEE563E-A7CE-2145-8922-D9E81A58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0751" y="2516144"/>
            <a:ext cx="2527300" cy="129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2930E19-E4D5-4057-B8A5-52779E95C65B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033" y="3173909"/>
            <a:ext cx="903475" cy="909077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6A551BF-8E66-5349-BFAC-4187BDBE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533" y="2851969"/>
            <a:ext cx="2486993" cy="126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enters | NC Statewide Independent Living Council">
            <a:extLst>
              <a:ext uri="{FF2B5EF4-FFF2-40B4-BE49-F238E27FC236}">
                <a16:creationId xmlns:a16="http://schemas.microsoft.com/office/drawing/2014/main" id="{DB575EEB-24E3-D44C-BC40-17AD9167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61" y="3551039"/>
            <a:ext cx="1905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Disability Rights North Carolina (DRNC) Unveils New Logo - Disability  Rights North Carolina">
            <a:extLst>
              <a:ext uri="{FF2B5EF4-FFF2-40B4-BE49-F238E27FC236}">
                <a16:creationId xmlns:a16="http://schemas.microsoft.com/office/drawing/2014/main" id="{84D28247-592F-A841-BBC4-44ED9D75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3316" y="2071561"/>
            <a:ext cx="1361882" cy="105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F9C28A-B925-408F-BFF5-B7F617CB4053}"/>
              </a:ext>
            </a:extLst>
          </p:cNvPr>
          <p:cNvSpPr txBox="1"/>
          <p:nvPr/>
        </p:nvSpPr>
        <p:spPr>
          <a:xfrm>
            <a:off x="1776295" y="6119986"/>
            <a:ext cx="7981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THANK YOU!!!!!</a:t>
            </a:r>
          </a:p>
        </p:txBody>
      </p:sp>
    </p:spTree>
    <p:extLst>
      <p:ext uri="{BB962C8B-B14F-4D97-AF65-F5344CB8AC3E}">
        <p14:creationId xmlns:p14="http://schemas.microsoft.com/office/powerpoint/2010/main" val="2380850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1125200" cy="1325563"/>
          </a:xfrm>
        </p:spPr>
        <p:txBody>
          <a:bodyPr/>
          <a:lstStyle/>
          <a:p>
            <a:r>
              <a:rPr lang="en-US" dirty="0"/>
              <a:t>Our History: 8 Years of Work Leading to Today!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6400" dirty="0"/>
              <a:t>Rethinking Guardianship: Building a Case for Less Restrictive Alternatives </a:t>
            </a:r>
            <a:r>
              <a:rPr lang="mr-IN" sz="6400" dirty="0"/>
              <a:t>–</a:t>
            </a:r>
            <a:r>
              <a:rPr lang="en-US" sz="6400" dirty="0"/>
              <a:t> </a:t>
            </a:r>
          </a:p>
          <a:p>
            <a:pPr marL="457200" lvl="1" indent="0">
              <a:buNone/>
            </a:pPr>
            <a:r>
              <a:rPr lang="en-US" sz="6000" dirty="0"/>
              <a:t>January 2015 - December 2017</a:t>
            </a:r>
          </a:p>
          <a:p>
            <a:endParaRPr lang="en-US" sz="6400" dirty="0"/>
          </a:p>
          <a:p>
            <a:r>
              <a:rPr lang="en-US" sz="6400" dirty="0"/>
              <a:t>Rethinking Guardianship: A Person-Centered Approach</a:t>
            </a:r>
          </a:p>
          <a:p>
            <a:pPr marL="457200" lvl="1" indent="0">
              <a:buNone/>
            </a:pPr>
            <a:r>
              <a:rPr lang="en-US" sz="6000" dirty="0"/>
              <a:t> July 2018 </a:t>
            </a:r>
            <a:r>
              <a:rPr lang="mr-IN" sz="6000" dirty="0"/>
              <a:t>–</a:t>
            </a:r>
            <a:r>
              <a:rPr lang="en-US" sz="6000" dirty="0"/>
              <a:t> December 2019</a:t>
            </a:r>
          </a:p>
          <a:p>
            <a:endParaRPr lang="en-US" sz="6400" dirty="0"/>
          </a:p>
          <a:p>
            <a:r>
              <a:rPr lang="en-US" sz="6400" dirty="0"/>
              <a:t>Rethinking Guardianship Bridge Initiative</a:t>
            </a:r>
          </a:p>
          <a:p>
            <a:pPr marL="457200" lvl="1" indent="0">
              <a:buNone/>
            </a:pPr>
            <a:r>
              <a:rPr lang="en-US" sz="6000" dirty="0"/>
              <a:t> January 2020 </a:t>
            </a:r>
            <a:r>
              <a:rPr lang="mr-IN" sz="6000" dirty="0"/>
              <a:t>–</a:t>
            </a:r>
            <a:r>
              <a:rPr lang="en-US" sz="6000" dirty="0"/>
              <a:t> June 2020</a:t>
            </a:r>
          </a:p>
          <a:p>
            <a:endParaRPr lang="en-US" sz="6400" dirty="0"/>
          </a:p>
          <a:p>
            <a:r>
              <a:rPr lang="en-US" sz="6400" dirty="0"/>
              <a:t>Making Alternatives to Guardianship a Reality in NC</a:t>
            </a:r>
          </a:p>
          <a:p>
            <a:pPr marL="457200" lvl="1" indent="0">
              <a:buNone/>
            </a:pPr>
            <a:r>
              <a:rPr lang="en-US" sz="6000" dirty="0"/>
              <a:t>July 2020 </a:t>
            </a:r>
            <a:r>
              <a:rPr lang="mr-IN" sz="6000" dirty="0"/>
              <a:t>–</a:t>
            </a:r>
            <a:r>
              <a:rPr lang="en-US" sz="6000" dirty="0"/>
              <a:t> June 2023</a:t>
            </a:r>
          </a:p>
          <a:p>
            <a:endParaRPr lang="en-US" sz="6400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518376"/>
            <a:ext cx="294289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ED949-FE8C-5EAF-B51F-C124C5DA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44588"/>
          </a:xfrm>
        </p:spPr>
        <p:txBody>
          <a:bodyPr/>
          <a:lstStyle/>
          <a:p>
            <a:r>
              <a:rPr lang="en-US"/>
              <a:t>How we worked…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53026E-7DDE-3647-A9C8-76D0F0D342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0549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397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4478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effectLst/>
              </a:rPr>
            </a:br>
            <a:r>
              <a:rPr lang="en-US" dirty="0">
                <a:effectLst/>
              </a:rPr>
              <a:t>How Many People Declared Incompetent in NC? </a:t>
            </a:r>
            <a:r>
              <a:rPr lang="en-US" sz="1600" b="1" dirty="0">
                <a:latin typeface="Palatino"/>
                <a:cs typeface="Palatino"/>
              </a:rPr>
              <a:t>July 1, 2012 </a:t>
            </a:r>
            <a:r>
              <a:rPr lang="mr-IN" sz="1600" b="1" dirty="0">
                <a:latin typeface="Palatino"/>
                <a:cs typeface="Palatino"/>
              </a:rPr>
              <a:t>–</a:t>
            </a:r>
            <a:r>
              <a:rPr lang="en-US" sz="1600" b="1" dirty="0">
                <a:latin typeface="Palatino"/>
                <a:cs typeface="Palatino"/>
              </a:rPr>
              <a:t> December 31, 2015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2590800" y="1828800"/>
          <a:ext cx="7467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6582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</p:spPr>
        <p:txBody>
          <a:bodyPr/>
          <a:lstStyle/>
          <a:p>
            <a:r>
              <a:rPr lang="en-US" dirty="0">
                <a:effectLst/>
              </a:rPr>
              <a:t>How Many People Sought &amp; Received Restoration?</a:t>
            </a:r>
            <a:endParaRPr lang="en-US" dirty="0"/>
          </a:p>
        </p:txBody>
      </p:sp>
      <p:graphicFrame>
        <p:nvGraphicFramePr>
          <p:cNvPr id="11" name="Chart 10"/>
          <p:cNvGraphicFramePr/>
          <p:nvPr/>
        </p:nvGraphicFramePr>
        <p:xfrm>
          <a:off x="2133600" y="1397000"/>
          <a:ext cx="79248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2940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838200"/>
            <a:ext cx="6858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Catawba Data Analysis </a:t>
            </a:r>
            <a:br>
              <a:rPr lang="en-US" sz="3200" dirty="0"/>
            </a:br>
            <a:r>
              <a:rPr lang="en-US" sz="2000" dirty="0"/>
              <a:t>January 1, 2015 </a:t>
            </a:r>
            <a:r>
              <a:rPr lang="mr-IN" sz="2000" dirty="0"/>
              <a:t>–</a:t>
            </a:r>
            <a:r>
              <a:rPr lang="en-US" sz="2000" dirty="0"/>
              <a:t> September 30, 2016</a:t>
            </a:r>
          </a:p>
        </p:txBody>
      </p:sp>
      <p:pic>
        <p:nvPicPr>
          <p:cNvPr id="4" name="image16.png"/>
          <p:cNvPicPr>
            <a:picLocks noGrp="1" noChangeAspect="1"/>
          </p:cNvPicPr>
          <p:nvPr>
            <p:ph idx="1"/>
          </p:nvPr>
        </p:nvPicPr>
        <p:blipFill>
          <a:blip r:embed="rId3"/>
          <a:srcRect l="18197" r="18197"/>
          <a:stretch>
            <a:fillRect/>
          </a:stretch>
        </p:blipFill>
        <p:spPr>
          <a:xfrm>
            <a:off x="2667000" y="1752601"/>
            <a:ext cx="6350000" cy="40100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59844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322DB921E06C498822E7278B3F865D" ma:contentTypeVersion="15" ma:contentTypeDescription="Create a new document." ma:contentTypeScope="" ma:versionID="e22a00218fd23b3e3dbd241c55fac514">
  <xsd:schema xmlns:xsd="http://www.w3.org/2001/XMLSchema" xmlns:xs="http://www.w3.org/2001/XMLSchema" xmlns:p="http://schemas.microsoft.com/office/2006/metadata/properties" xmlns:ns2="a3ab59f4-b3c1-43e2-83b1-aa68079a979e" xmlns:ns3="be4ba6dd-0738-49d1-beab-f911ca6405cc" targetNamespace="http://schemas.microsoft.com/office/2006/metadata/properties" ma:root="true" ma:fieldsID="e4d55ab1d7441897fbb2b02a908406ea" ns2:_="" ns3:_="">
    <xsd:import namespace="a3ab59f4-b3c1-43e2-83b1-aa68079a979e"/>
    <xsd:import namespace="be4ba6dd-0738-49d1-beab-f911ca6405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b59f4-b3c1-43e2-83b1-aa68079a97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ba6dd-0738-49d1-beab-f911ca6405c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79db3e5-8870-401d-9a33-91317edf217e}" ma:internalName="TaxCatchAll" ma:showField="CatchAllData" ma:web="be4ba6dd-0738-49d1-beab-f911ca6405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6B9E16-7E95-4ABD-96C6-D44AAA95DF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ab59f4-b3c1-43e2-83b1-aa68079a979e"/>
    <ds:schemaRef ds:uri="be4ba6dd-0738-49d1-beab-f911ca6405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8705E7-7BC4-458D-9C48-E6EDE7CDA4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2133</TotalTime>
  <Words>976</Words>
  <Application>Microsoft Office PowerPoint</Application>
  <PresentationFormat>Widescreen</PresentationFormat>
  <Paragraphs>140</Paragraphs>
  <Slides>32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Open Sans</vt:lpstr>
      <vt:lpstr>Open Sans Extra Bold</vt:lpstr>
      <vt:lpstr>Open Sans Semibold</vt:lpstr>
      <vt:lpstr>Palatino</vt:lpstr>
      <vt:lpstr>Wingdings</vt:lpstr>
      <vt:lpstr>Office Theme</vt:lpstr>
      <vt:lpstr> Celebrating and Looking Ahead!  North Carolina Guardianship Association Conference  Wednesday, May 3, 2023 </vt:lpstr>
      <vt:lpstr>A Personal Introduction to This Work…</vt:lpstr>
      <vt:lpstr>Rethinking Guardianship is …</vt:lpstr>
      <vt:lpstr>PowerPoint Presentation</vt:lpstr>
      <vt:lpstr>Our History: 8 Years of Work Leading to Today!</vt:lpstr>
      <vt:lpstr>How we worked…</vt:lpstr>
      <vt:lpstr> How Many People Declared Incompetent in NC? July 1, 2012 – December 31, 2015</vt:lpstr>
      <vt:lpstr>How Many People Sought &amp; Received Restoration?</vt:lpstr>
      <vt:lpstr>Catawba Data Analysis  January 1, 2015 – September 30, 2016</vt:lpstr>
      <vt:lpstr>PowerPoint Presentation</vt:lpstr>
      <vt:lpstr>PowerPoint Presentation</vt:lpstr>
      <vt:lpstr>It’s Also About Adults with Disabilities of All Ages…</vt:lpstr>
      <vt:lpstr>PowerPoint Presentation</vt:lpstr>
      <vt:lpstr>Sean’s Story</vt:lpstr>
      <vt:lpstr>Common Agenda</vt:lpstr>
      <vt:lpstr>Common Agenda/Shared Aspiration</vt:lpstr>
      <vt:lpstr>The Importance of a Balanced Approach</vt:lpstr>
      <vt:lpstr>Jason’s Story</vt:lpstr>
      <vt:lpstr>Making Alternatives to Guardianship  a Reality in North Carolina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 GS 35A Reform  Worked with NC Bar Association to Introduce Bill in 2023!</vt:lpstr>
      <vt:lpstr>2023 Legislative Proposal: Goals </vt:lpstr>
      <vt:lpstr>What’s next for Statutory Reform?</vt:lpstr>
      <vt:lpstr>What’s Next for Rethinking Guardianship?</vt:lpstr>
      <vt:lpstr>What do you think? </vt:lpstr>
      <vt:lpstr>More Information &amp; Conversations Ahead!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Alternatives to Guardianship a Reality in NC Tuesday, January 10, 2022 Linda Kendall Fields, M.Ed., Clinical Associate Professor UNC – Chapel Hill School of Social Work The Cares Program – Facilitating Systems Change With and For Adults of All Ages</dc:title>
  <dc:creator>Giles, Annamae Todd</dc:creator>
  <cp:lastModifiedBy>NCGA</cp:lastModifiedBy>
  <cp:revision>6</cp:revision>
  <dcterms:created xsi:type="dcterms:W3CDTF">2023-01-12T14:46:49Z</dcterms:created>
  <dcterms:modified xsi:type="dcterms:W3CDTF">2023-04-30T00:20:07Z</dcterms:modified>
</cp:coreProperties>
</file>