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7" r:id="rId3"/>
    <p:sldId id="285" r:id="rId4"/>
    <p:sldId id="282" r:id="rId5"/>
    <p:sldId id="284" r:id="rId6"/>
    <p:sldId id="283" r:id="rId7"/>
    <p:sldId id="259" r:id="rId8"/>
    <p:sldId id="258" r:id="rId9"/>
    <p:sldId id="267" r:id="rId10"/>
    <p:sldId id="273" r:id="rId11"/>
    <p:sldId id="272" r:id="rId12"/>
    <p:sldId id="274" r:id="rId13"/>
    <p:sldId id="260" r:id="rId14"/>
    <p:sldId id="261" r:id="rId15"/>
    <p:sldId id="275" r:id="rId16"/>
    <p:sldId id="276" r:id="rId17"/>
    <p:sldId id="263" r:id="rId18"/>
    <p:sldId id="264" r:id="rId19"/>
    <p:sldId id="265" r:id="rId20"/>
    <p:sldId id="281" r:id="rId21"/>
    <p:sldId id="277" r:id="rId22"/>
    <p:sldId id="28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varScale="1">
        <p:scale>
          <a:sx n="110" d="100"/>
          <a:sy n="110" d="100"/>
        </p:scale>
        <p:origin x="4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79FBE-1C29-4101-ABE7-6851A8AA7B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E55124-E4A3-424A-B5C4-EB324E48197E}">
      <dgm:prSet/>
      <dgm:spPr/>
      <dgm:t>
        <a:bodyPr/>
        <a:lstStyle/>
        <a:p>
          <a:r>
            <a:rPr lang="en-US" dirty="0"/>
            <a:t>Financial Independence – handled his own financial affairs</a:t>
          </a:r>
        </a:p>
      </dgm:t>
    </dgm:pt>
    <dgm:pt modelId="{FC896130-0B5D-4785-87F4-D45519132DA2}" type="parTrans" cxnId="{9D683D87-761F-4D4D-ACE2-474E81520DE3}">
      <dgm:prSet/>
      <dgm:spPr/>
      <dgm:t>
        <a:bodyPr/>
        <a:lstStyle/>
        <a:p>
          <a:endParaRPr lang="en-US"/>
        </a:p>
      </dgm:t>
    </dgm:pt>
    <dgm:pt modelId="{FCEFAE71-DFA9-4056-90A2-CCE98EACD3BB}" type="sibTrans" cxnId="{9D683D87-761F-4D4D-ACE2-474E81520DE3}">
      <dgm:prSet/>
      <dgm:spPr/>
      <dgm:t>
        <a:bodyPr/>
        <a:lstStyle/>
        <a:p>
          <a:endParaRPr lang="en-US"/>
        </a:p>
      </dgm:t>
    </dgm:pt>
    <dgm:pt modelId="{C5702AFD-CFA2-427D-821D-BB7F5DD22A94}">
      <dgm:prSet/>
      <dgm:spPr/>
      <dgm:t>
        <a:bodyPr/>
        <a:lstStyle/>
        <a:p>
          <a:r>
            <a:rPr lang="en-US" dirty="0"/>
            <a:t>Widower/Divorced – his first wife died, then divorced</a:t>
          </a:r>
        </a:p>
      </dgm:t>
    </dgm:pt>
    <dgm:pt modelId="{DDC96279-59BC-4E3D-94EA-B9ED65FDC09E}" type="parTrans" cxnId="{9F44CB98-64BA-4FBF-AB17-F25D7DC82353}">
      <dgm:prSet/>
      <dgm:spPr/>
      <dgm:t>
        <a:bodyPr/>
        <a:lstStyle/>
        <a:p>
          <a:endParaRPr lang="en-US"/>
        </a:p>
      </dgm:t>
    </dgm:pt>
    <dgm:pt modelId="{C6D3C6D4-FC2D-49A1-B386-489082C72D8A}" type="sibTrans" cxnId="{9F44CB98-64BA-4FBF-AB17-F25D7DC82353}">
      <dgm:prSet/>
      <dgm:spPr/>
      <dgm:t>
        <a:bodyPr/>
        <a:lstStyle/>
        <a:p>
          <a:endParaRPr lang="en-US"/>
        </a:p>
      </dgm:t>
    </dgm:pt>
    <dgm:pt modelId="{5DB5C595-3987-4294-BD7C-3F3AE0EE677B}">
      <dgm:prSet/>
      <dgm:spPr/>
      <dgm:t>
        <a:bodyPr/>
        <a:lstStyle/>
        <a:p>
          <a:r>
            <a:rPr lang="en-US" dirty="0"/>
            <a:t>Risky Drinker – heavy drinker</a:t>
          </a:r>
        </a:p>
      </dgm:t>
    </dgm:pt>
    <dgm:pt modelId="{2262710E-C067-4660-8ED8-07C135C87CA3}" type="parTrans" cxnId="{2790A914-413A-4D51-96FE-752B4C2665F6}">
      <dgm:prSet/>
      <dgm:spPr/>
      <dgm:t>
        <a:bodyPr/>
        <a:lstStyle/>
        <a:p>
          <a:endParaRPr lang="en-US"/>
        </a:p>
      </dgm:t>
    </dgm:pt>
    <dgm:pt modelId="{AC863C21-9BC4-4A44-9EB9-7782DBF155E8}" type="sibTrans" cxnId="{2790A914-413A-4D51-96FE-752B4C2665F6}">
      <dgm:prSet/>
      <dgm:spPr/>
      <dgm:t>
        <a:bodyPr/>
        <a:lstStyle/>
        <a:p>
          <a:endParaRPr lang="en-US"/>
        </a:p>
      </dgm:t>
    </dgm:pt>
    <dgm:pt modelId="{88D8C9D1-FD9C-4DA7-A4E9-4AC6D9C3B108}">
      <dgm:prSet/>
      <dgm:spPr/>
      <dgm:t>
        <a:bodyPr/>
        <a:lstStyle/>
        <a:p>
          <a:r>
            <a:rPr lang="en-US" dirty="0"/>
            <a:t>No external check and balances</a:t>
          </a:r>
        </a:p>
      </dgm:t>
    </dgm:pt>
    <dgm:pt modelId="{CF86C509-AE93-4021-B087-B296E890215D}" type="parTrans" cxnId="{13510884-9F01-4B81-BB63-5B6D33928308}">
      <dgm:prSet/>
      <dgm:spPr/>
      <dgm:t>
        <a:bodyPr/>
        <a:lstStyle/>
        <a:p>
          <a:endParaRPr lang="en-US"/>
        </a:p>
      </dgm:t>
    </dgm:pt>
    <dgm:pt modelId="{42D0C955-7B8C-4397-8C6E-EBA2B9183811}" type="sibTrans" cxnId="{13510884-9F01-4B81-BB63-5B6D33928308}">
      <dgm:prSet/>
      <dgm:spPr/>
      <dgm:t>
        <a:bodyPr/>
        <a:lstStyle/>
        <a:p>
          <a:endParaRPr lang="en-US"/>
        </a:p>
      </dgm:t>
    </dgm:pt>
    <dgm:pt modelId="{98B7A2D9-D194-4182-92A7-10AA22A3C0DB}">
      <dgm:prSet/>
      <dgm:spPr/>
      <dgm:t>
        <a:bodyPr/>
        <a:lstStyle/>
        <a:p>
          <a:r>
            <a:rPr lang="en-US" dirty="0"/>
            <a:t>Loneliness</a:t>
          </a:r>
        </a:p>
      </dgm:t>
    </dgm:pt>
    <dgm:pt modelId="{20E92591-DA25-4187-827D-75478EA72458}" type="parTrans" cxnId="{95DA268A-B1B5-4D2E-B7AA-0D4E11F00F8F}">
      <dgm:prSet/>
      <dgm:spPr/>
      <dgm:t>
        <a:bodyPr/>
        <a:lstStyle/>
        <a:p>
          <a:endParaRPr lang="en-US"/>
        </a:p>
      </dgm:t>
    </dgm:pt>
    <dgm:pt modelId="{1CEBAB9E-3175-44E6-9875-2A1CB23FCFE3}" type="sibTrans" cxnId="{95DA268A-B1B5-4D2E-B7AA-0D4E11F00F8F}">
      <dgm:prSet/>
      <dgm:spPr/>
      <dgm:t>
        <a:bodyPr/>
        <a:lstStyle/>
        <a:p>
          <a:endParaRPr lang="en-US"/>
        </a:p>
      </dgm:t>
    </dgm:pt>
    <dgm:pt modelId="{624E1579-FEAB-4B56-A46F-AF816EB54C53}">
      <dgm:prSet/>
      <dgm:spPr/>
      <dgm:t>
        <a:bodyPr/>
        <a:lstStyle/>
        <a:p>
          <a:r>
            <a:rPr lang="en-US" dirty="0"/>
            <a:t>Isolation</a:t>
          </a:r>
        </a:p>
      </dgm:t>
    </dgm:pt>
    <dgm:pt modelId="{6C45A300-029F-4BBF-931D-29135FFB14F2}" type="parTrans" cxnId="{4A47BC51-40F9-4145-9968-159EB73333D7}">
      <dgm:prSet/>
      <dgm:spPr/>
      <dgm:t>
        <a:bodyPr/>
        <a:lstStyle/>
        <a:p>
          <a:endParaRPr lang="en-US"/>
        </a:p>
      </dgm:t>
    </dgm:pt>
    <dgm:pt modelId="{109BFAE1-ADC0-486A-B1C7-52219218D5CF}" type="sibTrans" cxnId="{4A47BC51-40F9-4145-9968-159EB73333D7}">
      <dgm:prSet/>
      <dgm:spPr/>
      <dgm:t>
        <a:bodyPr/>
        <a:lstStyle/>
        <a:p>
          <a:endParaRPr lang="en-US"/>
        </a:p>
      </dgm:t>
    </dgm:pt>
    <dgm:pt modelId="{136FC5C9-4AE2-4447-877A-74D04C860345}" type="pres">
      <dgm:prSet presAssocID="{32F79FBE-1C29-4101-ABE7-6851A8AA7BFA}" presName="linear" presStyleCnt="0">
        <dgm:presLayoutVars>
          <dgm:animLvl val="lvl"/>
          <dgm:resizeHandles val="exact"/>
        </dgm:presLayoutVars>
      </dgm:prSet>
      <dgm:spPr/>
    </dgm:pt>
    <dgm:pt modelId="{DA0FA954-8A85-4039-8227-3704F9EC46FD}" type="pres">
      <dgm:prSet presAssocID="{08E55124-E4A3-424A-B5C4-EB324E48197E}" presName="parentText" presStyleLbl="node1" presStyleIdx="0" presStyleCnt="3">
        <dgm:presLayoutVars>
          <dgm:chMax val="0"/>
          <dgm:bulletEnabled val="1"/>
        </dgm:presLayoutVars>
      </dgm:prSet>
      <dgm:spPr/>
    </dgm:pt>
    <dgm:pt modelId="{B29C4FAC-75D6-4488-99C7-E921AEAA4E71}" type="pres">
      <dgm:prSet presAssocID="{08E55124-E4A3-424A-B5C4-EB324E48197E}" presName="childText" presStyleLbl="revTx" presStyleIdx="0" presStyleCnt="3">
        <dgm:presLayoutVars>
          <dgm:bulletEnabled val="1"/>
        </dgm:presLayoutVars>
      </dgm:prSet>
      <dgm:spPr/>
    </dgm:pt>
    <dgm:pt modelId="{8323C05F-5ABB-4A53-959E-995DAAB3485D}" type="pres">
      <dgm:prSet presAssocID="{C5702AFD-CFA2-427D-821D-BB7F5DD22A94}" presName="parentText" presStyleLbl="node1" presStyleIdx="1" presStyleCnt="3">
        <dgm:presLayoutVars>
          <dgm:chMax val="0"/>
          <dgm:bulletEnabled val="1"/>
        </dgm:presLayoutVars>
      </dgm:prSet>
      <dgm:spPr/>
    </dgm:pt>
    <dgm:pt modelId="{52C4D9FE-1A6E-401B-9C93-1DA614695A3A}" type="pres">
      <dgm:prSet presAssocID="{C5702AFD-CFA2-427D-821D-BB7F5DD22A94}" presName="childText" presStyleLbl="revTx" presStyleIdx="1" presStyleCnt="3">
        <dgm:presLayoutVars>
          <dgm:bulletEnabled val="1"/>
        </dgm:presLayoutVars>
      </dgm:prSet>
      <dgm:spPr/>
    </dgm:pt>
    <dgm:pt modelId="{B137958A-E3C9-4776-A290-EA15D89047F6}" type="pres">
      <dgm:prSet presAssocID="{5DB5C595-3987-4294-BD7C-3F3AE0EE677B}" presName="parentText" presStyleLbl="node1" presStyleIdx="2" presStyleCnt="3">
        <dgm:presLayoutVars>
          <dgm:chMax val="0"/>
          <dgm:bulletEnabled val="1"/>
        </dgm:presLayoutVars>
      </dgm:prSet>
      <dgm:spPr/>
    </dgm:pt>
    <dgm:pt modelId="{6F04C982-ED7A-4F49-9572-5798F1A12A2E}" type="pres">
      <dgm:prSet presAssocID="{5DB5C595-3987-4294-BD7C-3F3AE0EE677B}" presName="childText" presStyleLbl="revTx" presStyleIdx="2" presStyleCnt="3">
        <dgm:presLayoutVars>
          <dgm:bulletEnabled val="1"/>
        </dgm:presLayoutVars>
      </dgm:prSet>
      <dgm:spPr/>
    </dgm:pt>
  </dgm:ptLst>
  <dgm:cxnLst>
    <dgm:cxn modelId="{2790A914-413A-4D51-96FE-752B4C2665F6}" srcId="{32F79FBE-1C29-4101-ABE7-6851A8AA7BFA}" destId="{5DB5C595-3987-4294-BD7C-3F3AE0EE677B}" srcOrd="2" destOrd="0" parTransId="{2262710E-C067-4660-8ED8-07C135C87CA3}" sibTransId="{AC863C21-9BC4-4A44-9EB9-7782DBF155E8}"/>
    <dgm:cxn modelId="{4A47BC51-40F9-4145-9968-159EB73333D7}" srcId="{5DB5C595-3987-4294-BD7C-3F3AE0EE677B}" destId="{624E1579-FEAB-4B56-A46F-AF816EB54C53}" srcOrd="0" destOrd="0" parTransId="{6C45A300-029F-4BBF-931D-29135FFB14F2}" sibTransId="{109BFAE1-ADC0-486A-B1C7-52219218D5CF}"/>
    <dgm:cxn modelId="{24520C7F-412A-474B-A56C-3DF21E183C4F}" type="presOf" srcId="{32F79FBE-1C29-4101-ABE7-6851A8AA7BFA}" destId="{136FC5C9-4AE2-4447-877A-74D04C860345}" srcOrd="0" destOrd="0" presId="urn:microsoft.com/office/officeart/2005/8/layout/vList2"/>
    <dgm:cxn modelId="{13510884-9F01-4B81-BB63-5B6D33928308}" srcId="{08E55124-E4A3-424A-B5C4-EB324E48197E}" destId="{88D8C9D1-FD9C-4DA7-A4E9-4AC6D9C3B108}" srcOrd="0" destOrd="0" parTransId="{CF86C509-AE93-4021-B087-B296E890215D}" sibTransId="{42D0C955-7B8C-4397-8C6E-EBA2B9183811}"/>
    <dgm:cxn modelId="{9D683D87-761F-4D4D-ACE2-474E81520DE3}" srcId="{32F79FBE-1C29-4101-ABE7-6851A8AA7BFA}" destId="{08E55124-E4A3-424A-B5C4-EB324E48197E}" srcOrd="0" destOrd="0" parTransId="{FC896130-0B5D-4785-87F4-D45519132DA2}" sibTransId="{FCEFAE71-DFA9-4056-90A2-CCE98EACD3BB}"/>
    <dgm:cxn modelId="{95DA268A-B1B5-4D2E-B7AA-0D4E11F00F8F}" srcId="{C5702AFD-CFA2-427D-821D-BB7F5DD22A94}" destId="{98B7A2D9-D194-4182-92A7-10AA22A3C0DB}" srcOrd="0" destOrd="0" parTransId="{20E92591-DA25-4187-827D-75478EA72458}" sibTransId="{1CEBAB9E-3175-44E6-9875-2A1CB23FCFE3}"/>
    <dgm:cxn modelId="{9F44CB98-64BA-4FBF-AB17-F25D7DC82353}" srcId="{32F79FBE-1C29-4101-ABE7-6851A8AA7BFA}" destId="{C5702AFD-CFA2-427D-821D-BB7F5DD22A94}" srcOrd="1" destOrd="0" parTransId="{DDC96279-59BC-4E3D-94EA-B9ED65FDC09E}" sibTransId="{C6D3C6D4-FC2D-49A1-B386-489082C72D8A}"/>
    <dgm:cxn modelId="{00973399-60CF-4CD6-98C4-0945CAA1C580}" type="presOf" srcId="{5DB5C595-3987-4294-BD7C-3F3AE0EE677B}" destId="{B137958A-E3C9-4776-A290-EA15D89047F6}" srcOrd="0" destOrd="0" presId="urn:microsoft.com/office/officeart/2005/8/layout/vList2"/>
    <dgm:cxn modelId="{AD9025BC-0D6F-4C53-9D0C-AB727B7ED947}" type="presOf" srcId="{88D8C9D1-FD9C-4DA7-A4E9-4AC6D9C3B108}" destId="{B29C4FAC-75D6-4488-99C7-E921AEAA4E71}" srcOrd="0" destOrd="0" presId="urn:microsoft.com/office/officeart/2005/8/layout/vList2"/>
    <dgm:cxn modelId="{993AE3C0-9A32-4BE5-A976-6C71DF072CC1}" type="presOf" srcId="{98B7A2D9-D194-4182-92A7-10AA22A3C0DB}" destId="{52C4D9FE-1A6E-401B-9C93-1DA614695A3A}" srcOrd="0" destOrd="0" presId="urn:microsoft.com/office/officeart/2005/8/layout/vList2"/>
    <dgm:cxn modelId="{5DAE98C7-FED9-49E7-A5F5-D8AD04875492}" type="presOf" srcId="{C5702AFD-CFA2-427D-821D-BB7F5DD22A94}" destId="{8323C05F-5ABB-4A53-959E-995DAAB3485D}" srcOrd="0" destOrd="0" presId="urn:microsoft.com/office/officeart/2005/8/layout/vList2"/>
    <dgm:cxn modelId="{AEEB1BDC-95E0-4FA9-8424-1A39C9DD82BB}" type="presOf" srcId="{624E1579-FEAB-4B56-A46F-AF816EB54C53}" destId="{6F04C982-ED7A-4F49-9572-5798F1A12A2E}" srcOrd="0" destOrd="0" presId="urn:microsoft.com/office/officeart/2005/8/layout/vList2"/>
    <dgm:cxn modelId="{A770F1F0-BE5F-4CF9-A474-EE8D13988D4A}" type="presOf" srcId="{08E55124-E4A3-424A-B5C4-EB324E48197E}" destId="{DA0FA954-8A85-4039-8227-3704F9EC46FD}" srcOrd="0" destOrd="0" presId="urn:microsoft.com/office/officeart/2005/8/layout/vList2"/>
    <dgm:cxn modelId="{07218281-09C1-41A0-BB7B-B0AE05B65E8D}" type="presParOf" srcId="{136FC5C9-4AE2-4447-877A-74D04C860345}" destId="{DA0FA954-8A85-4039-8227-3704F9EC46FD}" srcOrd="0" destOrd="0" presId="urn:microsoft.com/office/officeart/2005/8/layout/vList2"/>
    <dgm:cxn modelId="{C6C9373E-05A0-4B6E-B421-5D8813D5BD5B}" type="presParOf" srcId="{136FC5C9-4AE2-4447-877A-74D04C860345}" destId="{B29C4FAC-75D6-4488-99C7-E921AEAA4E71}" srcOrd="1" destOrd="0" presId="urn:microsoft.com/office/officeart/2005/8/layout/vList2"/>
    <dgm:cxn modelId="{C3C6CCDC-469B-4F0C-A425-B9F93D360057}" type="presParOf" srcId="{136FC5C9-4AE2-4447-877A-74D04C860345}" destId="{8323C05F-5ABB-4A53-959E-995DAAB3485D}" srcOrd="2" destOrd="0" presId="urn:microsoft.com/office/officeart/2005/8/layout/vList2"/>
    <dgm:cxn modelId="{298A9B58-0A54-4DAD-909F-F3763276051B}" type="presParOf" srcId="{136FC5C9-4AE2-4447-877A-74D04C860345}" destId="{52C4D9FE-1A6E-401B-9C93-1DA614695A3A}" srcOrd="3" destOrd="0" presId="urn:microsoft.com/office/officeart/2005/8/layout/vList2"/>
    <dgm:cxn modelId="{F4FD5403-48A1-4682-87F6-2C7B87BF8D14}" type="presParOf" srcId="{136FC5C9-4AE2-4447-877A-74D04C860345}" destId="{B137958A-E3C9-4776-A290-EA15D89047F6}" srcOrd="4" destOrd="0" presId="urn:microsoft.com/office/officeart/2005/8/layout/vList2"/>
    <dgm:cxn modelId="{FD4FEAB5-2DC0-481F-A0C5-7BA8770022F1}" type="presParOf" srcId="{136FC5C9-4AE2-4447-877A-74D04C860345}" destId="{6F04C982-ED7A-4F49-9572-5798F1A12A2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560FC-E8BC-49ED-A2D8-802DC243F11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918185-9AC6-46E5-85B3-D883F734A110}">
      <dgm:prSet/>
      <dgm:spPr/>
      <dgm:t>
        <a:bodyPr/>
        <a:lstStyle/>
        <a:p>
          <a:r>
            <a:rPr lang="en-US" dirty="0"/>
            <a:t>Financial Independence:  Without a plan for obtaining assistance with finances in the future, elders who successfully and independently handled their finances are at risk.</a:t>
          </a:r>
        </a:p>
      </dgm:t>
    </dgm:pt>
    <dgm:pt modelId="{2FFE176A-1D0F-465B-AE05-1225D0720646}" type="parTrans" cxnId="{D1DE1430-0AFD-4F97-A454-9D0BE4E69BDF}">
      <dgm:prSet/>
      <dgm:spPr/>
      <dgm:t>
        <a:bodyPr/>
        <a:lstStyle/>
        <a:p>
          <a:endParaRPr lang="en-US"/>
        </a:p>
      </dgm:t>
    </dgm:pt>
    <dgm:pt modelId="{C3AFB602-6FE3-48EF-98BD-77AC208A22AA}" type="sibTrans" cxnId="{D1DE1430-0AFD-4F97-A454-9D0BE4E69BDF}">
      <dgm:prSet/>
      <dgm:spPr/>
      <dgm:t>
        <a:bodyPr/>
        <a:lstStyle/>
        <a:p>
          <a:endParaRPr lang="en-US"/>
        </a:p>
      </dgm:t>
    </dgm:pt>
    <dgm:pt modelId="{D055C0CB-5EA2-445F-B7CB-D37755122768}">
      <dgm:prSet/>
      <dgm:spPr/>
      <dgm:t>
        <a:bodyPr/>
        <a:lstStyle/>
        <a:p>
          <a:r>
            <a:rPr lang="en-US" dirty="0"/>
            <a:t>Prevention – Lawyers, doctors, accountants, financial advisors and bankers.  Trustworthy family members and friends.</a:t>
          </a:r>
        </a:p>
      </dgm:t>
    </dgm:pt>
    <dgm:pt modelId="{F88B8129-0D06-4361-A1C3-E0AECDAA0315}" type="parTrans" cxnId="{3919EB2B-69E6-4FA6-BAD6-48D399F3FE49}">
      <dgm:prSet/>
      <dgm:spPr/>
      <dgm:t>
        <a:bodyPr/>
        <a:lstStyle/>
        <a:p>
          <a:endParaRPr lang="en-US"/>
        </a:p>
      </dgm:t>
    </dgm:pt>
    <dgm:pt modelId="{D3E96C38-E9A2-4253-A2D7-B4CC86034F69}" type="sibTrans" cxnId="{3919EB2B-69E6-4FA6-BAD6-48D399F3FE49}">
      <dgm:prSet/>
      <dgm:spPr/>
      <dgm:t>
        <a:bodyPr/>
        <a:lstStyle/>
        <a:p>
          <a:endParaRPr lang="en-US"/>
        </a:p>
      </dgm:t>
    </dgm:pt>
    <dgm:pt modelId="{58F5F597-99FE-4571-92B2-614558C8F01F}">
      <dgm:prSet/>
      <dgm:spPr/>
      <dgm:t>
        <a:bodyPr/>
        <a:lstStyle/>
        <a:p>
          <a:r>
            <a:rPr lang="en-US" dirty="0"/>
            <a:t>Risky Habits:  Alcohol and substance abuse, gambling and other addictive behaviors substantially increase the risk for exploitation and abuse.</a:t>
          </a:r>
        </a:p>
      </dgm:t>
    </dgm:pt>
    <dgm:pt modelId="{7B286C56-4268-44DA-A46D-81FB150B6120}" type="parTrans" cxnId="{831F3635-244D-429F-A085-7FA04DAAC428}">
      <dgm:prSet/>
      <dgm:spPr/>
      <dgm:t>
        <a:bodyPr/>
        <a:lstStyle/>
        <a:p>
          <a:endParaRPr lang="en-US"/>
        </a:p>
      </dgm:t>
    </dgm:pt>
    <dgm:pt modelId="{E557140A-4F53-4393-9FFD-527847C896B1}" type="sibTrans" cxnId="{831F3635-244D-429F-A085-7FA04DAAC428}">
      <dgm:prSet/>
      <dgm:spPr/>
      <dgm:t>
        <a:bodyPr/>
        <a:lstStyle/>
        <a:p>
          <a:endParaRPr lang="en-US"/>
        </a:p>
      </dgm:t>
    </dgm:pt>
    <dgm:pt modelId="{B3942B9F-2CCF-4ABB-845C-F795835F8296}">
      <dgm:prSet/>
      <dgm:spPr/>
      <dgm:t>
        <a:bodyPr/>
        <a:lstStyle/>
        <a:p>
          <a:r>
            <a:rPr lang="en-US"/>
            <a:t>Understanding that alcohol and substance abuse are a disease.</a:t>
          </a:r>
        </a:p>
      </dgm:t>
    </dgm:pt>
    <dgm:pt modelId="{22976B65-6B66-4390-B854-8B87DA5E3537}" type="parTrans" cxnId="{CDC06214-C06E-4285-B72F-AEA1125F493C}">
      <dgm:prSet/>
      <dgm:spPr/>
      <dgm:t>
        <a:bodyPr/>
        <a:lstStyle/>
        <a:p>
          <a:endParaRPr lang="en-US"/>
        </a:p>
      </dgm:t>
    </dgm:pt>
    <dgm:pt modelId="{051F0C2C-7F7E-4716-BD4D-8DE9A63222C4}" type="sibTrans" cxnId="{CDC06214-C06E-4285-B72F-AEA1125F493C}">
      <dgm:prSet/>
      <dgm:spPr/>
      <dgm:t>
        <a:bodyPr/>
        <a:lstStyle/>
        <a:p>
          <a:endParaRPr lang="en-US"/>
        </a:p>
      </dgm:t>
    </dgm:pt>
    <dgm:pt modelId="{1236D132-6440-493B-8DEF-360227AF3573}">
      <dgm:prSet/>
      <dgm:spPr/>
      <dgm:t>
        <a:bodyPr/>
        <a:lstStyle/>
        <a:p>
          <a:r>
            <a:rPr lang="en-US" dirty="0"/>
            <a:t>Process addictions – e.g., gambling, pornography, etc.</a:t>
          </a:r>
        </a:p>
      </dgm:t>
    </dgm:pt>
    <dgm:pt modelId="{68F1644E-5AF8-43C7-B6A7-E1B50DC6DD04}" type="parTrans" cxnId="{410F6463-53D9-4D48-93E2-B90EA27DE8E2}">
      <dgm:prSet/>
      <dgm:spPr/>
      <dgm:t>
        <a:bodyPr/>
        <a:lstStyle/>
        <a:p>
          <a:endParaRPr lang="en-US"/>
        </a:p>
      </dgm:t>
    </dgm:pt>
    <dgm:pt modelId="{71FF674B-23EC-48C2-8668-54D3CAC975E8}" type="sibTrans" cxnId="{410F6463-53D9-4D48-93E2-B90EA27DE8E2}">
      <dgm:prSet/>
      <dgm:spPr/>
      <dgm:t>
        <a:bodyPr/>
        <a:lstStyle/>
        <a:p>
          <a:endParaRPr lang="en-US"/>
        </a:p>
      </dgm:t>
    </dgm:pt>
    <dgm:pt modelId="{7087D19C-6E25-4AA7-854C-E77EC80E9EC7}">
      <dgm:prSet/>
      <dgm:spPr/>
      <dgm:t>
        <a:bodyPr/>
        <a:lstStyle/>
        <a:p>
          <a:r>
            <a:rPr lang="en-US" dirty="0"/>
            <a:t>It is never too late for help or to intervene.</a:t>
          </a:r>
        </a:p>
      </dgm:t>
    </dgm:pt>
    <dgm:pt modelId="{E105428B-2766-40FC-AE82-D58B1A2EAC09}" type="parTrans" cxnId="{1B8355AD-1D88-4C89-9092-6433817E538F}">
      <dgm:prSet/>
      <dgm:spPr/>
      <dgm:t>
        <a:bodyPr/>
        <a:lstStyle/>
        <a:p>
          <a:endParaRPr lang="en-US"/>
        </a:p>
      </dgm:t>
    </dgm:pt>
    <dgm:pt modelId="{82887BD5-106C-4B01-95AB-44DDEDECD3A8}" type="sibTrans" cxnId="{1B8355AD-1D88-4C89-9092-6433817E538F}">
      <dgm:prSet/>
      <dgm:spPr/>
      <dgm:t>
        <a:bodyPr/>
        <a:lstStyle/>
        <a:p>
          <a:endParaRPr lang="en-US"/>
        </a:p>
      </dgm:t>
    </dgm:pt>
    <dgm:pt modelId="{F78C18BB-DD5C-424F-8DFD-97E4417C5F9B}">
      <dgm:prSet/>
      <dgm:spPr/>
      <dgm:t>
        <a:bodyPr/>
        <a:lstStyle/>
        <a:p>
          <a:r>
            <a:rPr lang="en-US" dirty="0"/>
            <a:t>First things first.</a:t>
          </a:r>
        </a:p>
      </dgm:t>
    </dgm:pt>
    <dgm:pt modelId="{0CDF60BF-78B8-4C13-9CD6-B74A0BBA8980}" type="parTrans" cxnId="{ED14B85F-223B-4C1F-B0EE-33D881A3A966}">
      <dgm:prSet/>
      <dgm:spPr/>
      <dgm:t>
        <a:bodyPr/>
        <a:lstStyle/>
        <a:p>
          <a:endParaRPr lang="en-US"/>
        </a:p>
      </dgm:t>
    </dgm:pt>
    <dgm:pt modelId="{4C893E2B-2D22-4EF4-AA1A-45C4DADCC0A5}" type="sibTrans" cxnId="{ED14B85F-223B-4C1F-B0EE-33D881A3A966}">
      <dgm:prSet/>
      <dgm:spPr/>
      <dgm:t>
        <a:bodyPr/>
        <a:lstStyle/>
        <a:p>
          <a:endParaRPr lang="en-US"/>
        </a:p>
      </dgm:t>
    </dgm:pt>
    <dgm:pt modelId="{448D039B-BE6B-4D7E-9D79-938908F37A26}">
      <dgm:prSet/>
      <dgm:spPr/>
      <dgm:t>
        <a:bodyPr/>
        <a:lstStyle/>
        <a:p>
          <a:r>
            <a:rPr lang="en-US"/>
            <a:t>Developing </a:t>
          </a:r>
          <a:r>
            <a:rPr lang="en-US" dirty="0"/>
            <a:t>a network of trusted advisors/persons.</a:t>
          </a:r>
        </a:p>
      </dgm:t>
    </dgm:pt>
    <dgm:pt modelId="{16AEECC8-F7D0-465B-AEAF-F670D8F6CD84}" type="parTrans" cxnId="{1ED4F7C8-3522-4264-8548-763A3EAB13DF}">
      <dgm:prSet/>
      <dgm:spPr/>
      <dgm:t>
        <a:bodyPr/>
        <a:lstStyle/>
        <a:p>
          <a:endParaRPr lang="en-US"/>
        </a:p>
      </dgm:t>
    </dgm:pt>
    <dgm:pt modelId="{03872E75-1FAE-47C6-BA56-41642A6CF0C1}" type="sibTrans" cxnId="{1ED4F7C8-3522-4264-8548-763A3EAB13DF}">
      <dgm:prSet/>
      <dgm:spPr/>
      <dgm:t>
        <a:bodyPr/>
        <a:lstStyle/>
        <a:p>
          <a:endParaRPr lang="en-US"/>
        </a:p>
      </dgm:t>
    </dgm:pt>
    <dgm:pt modelId="{D131B97F-2E64-494E-A5E8-DC0D88A10EA7}" type="pres">
      <dgm:prSet presAssocID="{E97560FC-E8BC-49ED-A2D8-802DC243F116}" presName="linear" presStyleCnt="0">
        <dgm:presLayoutVars>
          <dgm:animLvl val="lvl"/>
          <dgm:resizeHandles val="exact"/>
        </dgm:presLayoutVars>
      </dgm:prSet>
      <dgm:spPr/>
    </dgm:pt>
    <dgm:pt modelId="{2936AD90-A3B6-4C8D-960C-AA8F7135B9A9}" type="pres">
      <dgm:prSet presAssocID="{F1918185-9AC6-46E5-85B3-D883F734A110}" presName="parentText" presStyleLbl="node1" presStyleIdx="0" presStyleCnt="2">
        <dgm:presLayoutVars>
          <dgm:chMax val="0"/>
          <dgm:bulletEnabled val="1"/>
        </dgm:presLayoutVars>
      </dgm:prSet>
      <dgm:spPr/>
    </dgm:pt>
    <dgm:pt modelId="{DB76BD0B-DE31-4DB6-AE30-A2E445FF1491}" type="pres">
      <dgm:prSet presAssocID="{F1918185-9AC6-46E5-85B3-D883F734A110}" presName="childText" presStyleLbl="revTx" presStyleIdx="0" presStyleCnt="2">
        <dgm:presLayoutVars>
          <dgm:bulletEnabled val="1"/>
        </dgm:presLayoutVars>
      </dgm:prSet>
      <dgm:spPr/>
    </dgm:pt>
    <dgm:pt modelId="{58507744-181D-49E7-944A-17953DA77F40}" type="pres">
      <dgm:prSet presAssocID="{58F5F597-99FE-4571-92B2-614558C8F01F}" presName="parentText" presStyleLbl="node1" presStyleIdx="1" presStyleCnt="2">
        <dgm:presLayoutVars>
          <dgm:chMax val="0"/>
          <dgm:bulletEnabled val="1"/>
        </dgm:presLayoutVars>
      </dgm:prSet>
      <dgm:spPr/>
    </dgm:pt>
    <dgm:pt modelId="{B71D1907-8EC8-4D3C-A93C-4768346220FF}" type="pres">
      <dgm:prSet presAssocID="{58F5F597-99FE-4571-92B2-614558C8F01F}" presName="childText" presStyleLbl="revTx" presStyleIdx="1" presStyleCnt="2">
        <dgm:presLayoutVars>
          <dgm:bulletEnabled val="1"/>
        </dgm:presLayoutVars>
      </dgm:prSet>
      <dgm:spPr/>
    </dgm:pt>
  </dgm:ptLst>
  <dgm:cxnLst>
    <dgm:cxn modelId="{BD67E109-C418-4413-A8D3-D6BBD60D7648}" type="presOf" srcId="{F1918185-9AC6-46E5-85B3-D883F734A110}" destId="{2936AD90-A3B6-4C8D-960C-AA8F7135B9A9}" srcOrd="0" destOrd="0" presId="urn:microsoft.com/office/officeart/2005/8/layout/vList2"/>
    <dgm:cxn modelId="{570C630E-F9C2-474A-823E-0E13A628C8AE}" type="presOf" srcId="{E97560FC-E8BC-49ED-A2D8-802DC243F116}" destId="{D131B97F-2E64-494E-A5E8-DC0D88A10EA7}" srcOrd="0" destOrd="0" presId="urn:microsoft.com/office/officeart/2005/8/layout/vList2"/>
    <dgm:cxn modelId="{CDC06214-C06E-4285-B72F-AEA1125F493C}" srcId="{58F5F597-99FE-4571-92B2-614558C8F01F}" destId="{B3942B9F-2CCF-4ABB-845C-F795835F8296}" srcOrd="0" destOrd="0" parTransId="{22976B65-6B66-4390-B854-8B87DA5E3537}" sibTransId="{051F0C2C-7F7E-4716-BD4D-8DE9A63222C4}"/>
    <dgm:cxn modelId="{3919EB2B-69E6-4FA6-BAD6-48D399F3FE49}" srcId="{F1918185-9AC6-46E5-85B3-D883F734A110}" destId="{D055C0CB-5EA2-445F-B7CB-D37755122768}" srcOrd="0" destOrd="0" parTransId="{F88B8129-0D06-4361-A1C3-E0AECDAA0315}" sibTransId="{D3E96C38-E9A2-4253-A2D7-B4CC86034F69}"/>
    <dgm:cxn modelId="{D1DE1430-0AFD-4F97-A454-9D0BE4E69BDF}" srcId="{E97560FC-E8BC-49ED-A2D8-802DC243F116}" destId="{F1918185-9AC6-46E5-85B3-D883F734A110}" srcOrd="0" destOrd="0" parTransId="{2FFE176A-1D0F-465B-AE05-1225D0720646}" sibTransId="{C3AFB602-6FE3-48EF-98BD-77AC208A22AA}"/>
    <dgm:cxn modelId="{831F3635-244D-429F-A085-7FA04DAAC428}" srcId="{E97560FC-E8BC-49ED-A2D8-802DC243F116}" destId="{58F5F597-99FE-4571-92B2-614558C8F01F}" srcOrd="1" destOrd="0" parTransId="{7B286C56-4268-44DA-A46D-81FB150B6120}" sibTransId="{E557140A-4F53-4393-9FFD-527847C896B1}"/>
    <dgm:cxn modelId="{47F63B3A-7704-45F3-B067-D4666A21D6E4}" type="presOf" srcId="{7087D19C-6E25-4AA7-854C-E77EC80E9EC7}" destId="{B71D1907-8EC8-4D3C-A93C-4768346220FF}" srcOrd="0" destOrd="2" presId="urn:microsoft.com/office/officeart/2005/8/layout/vList2"/>
    <dgm:cxn modelId="{ED14B85F-223B-4C1F-B0EE-33D881A3A966}" srcId="{58F5F597-99FE-4571-92B2-614558C8F01F}" destId="{F78C18BB-DD5C-424F-8DFD-97E4417C5F9B}" srcOrd="3" destOrd="0" parTransId="{0CDF60BF-78B8-4C13-9CD6-B74A0BBA8980}" sibTransId="{4C893E2B-2D22-4EF4-AA1A-45C4DADCC0A5}"/>
    <dgm:cxn modelId="{410F6463-53D9-4D48-93E2-B90EA27DE8E2}" srcId="{58F5F597-99FE-4571-92B2-614558C8F01F}" destId="{1236D132-6440-493B-8DEF-360227AF3573}" srcOrd="1" destOrd="0" parTransId="{68F1644E-5AF8-43C7-B6A7-E1B50DC6DD04}" sibTransId="{71FF674B-23EC-48C2-8668-54D3CAC975E8}"/>
    <dgm:cxn modelId="{72875864-8637-42BA-9CF2-889107234C71}" type="presOf" srcId="{58F5F597-99FE-4571-92B2-614558C8F01F}" destId="{58507744-181D-49E7-944A-17953DA77F40}" srcOrd="0" destOrd="0" presId="urn:microsoft.com/office/officeart/2005/8/layout/vList2"/>
    <dgm:cxn modelId="{5D47AA44-FDBD-4311-BAE1-DCA6DF87D800}" type="presOf" srcId="{448D039B-BE6B-4D7E-9D79-938908F37A26}" destId="{DB76BD0B-DE31-4DB6-AE30-A2E445FF1491}" srcOrd="0" destOrd="1" presId="urn:microsoft.com/office/officeart/2005/8/layout/vList2"/>
    <dgm:cxn modelId="{E08DF74A-B45B-46B4-9A44-4820C5D84AD0}" type="presOf" srcId="{1236D132-6440-493B-8DEF-360227AF3573}" destId="{B71D1907-8EC8-4D3C-A93C-4768346220FF}" srcOrd="0" destOrd="1" presId="urn:microsoft.com/office/officeart/2005/8/layout/vList2"/>
    <dgm:cxn modelId="{754FE04D-EBA4-415D-9EBB-0CC236CDB3A0}" type="presOf" srcId="{F78C18BB-DD5C-424F-8DFD-97E4417C5F9B}" destId="{B71D1907-8EC8-4D3C-A93C-4768346220FF}" srcOrd="0" destOrd="3" presId="urn:microsoft.com/office/officeart/2005/8/layout/vList2"/>
    <dgm:cxn modelId="{7DD15CA4-78B4-437F-95A1-71451F3EF2A2}" type="presOf" srcId="{B3942B9F-2CCF-4ABB-845C-F795835F8296}" destId="{B71D1907-8EC8-4D3C-A93C-4768346220FF}" srcOrd="0" destOrd="0" presId="urn:microsoft.com/office/officeart/2005/8/layout/vList2"/>
    <dgm:cxn modelId="{1B8355AD-1D88-4C89-9092-6433817E538F}" srcId="{58F5F597-99FE-4571-92B2-614558C8F01F}" destId="{7087D19C-6E25-4AA7-854C-E77EC80E9EC7}" srcOrd="2" destOrd="0" parTransId="{E105428B-2766-40FC-AE82-D58B1A2EAC09}" sibTransId="{82887BD5-106C-4B01-95AB-44DDEDECD3A8}"/>
    <dgm:cxn modelId="{2F6120B4-185A-442B-AB46-1B38C007CC86}" type="presOf" srcId="{D055C0CB-5EA2-445F-B7CB-D37755122768}" destId="{DB76BD0B-DE31-4DB6-AE30-A2E445FF1491}" srcOrd="0" destOrd="0" presId="urn:microsoft.com/office/officeart/2005/8/layout/vList2"/>
    <dgm:cxn modelId="{1ED4F7C8-3522-4264-8548-763A3EAB13DF}" srcId="{F1918185-9AC6-46E5-85B3-D883F734A110}" destId="{448D039B-BE6B-4D7E-9D79-938908F37A26}" srcOrd="1" destOrd="0" parTransId="{16AEECC8-F7D0-465B-AEAF-F670D8F6CD84}" sibTransId="{03872E75-1FAE-47C6-BA56-41642A6CF0C1}"/>
    <dgm:cxn modelId="{DA4641FC-1797-42F9-9C1E-0570F65733EB}" type="presParOf" srcId="{D131B97F-2E64-494E-A5E8-DC0D88A10EA7}" destId="{2936AD90-A3B6-4C8D-960C-AA8F7135B9A9}" srcOrd="0" destOrd="0" presId="urn:microsoft.com/office/officeart/2005/8/layout/vList2"/>
    <dgm:cxn modelId="{092C556A-22FB-4410-B46C-B6CA632DEC22}" type="presParOf" srcId="{D131B97F-2E64-494E-A5E8-DC0D88A10EA7}" destId="{DB76BD0B-DE31-4DB6-AE30-A2E445FF1491}" srcOrd="1" destOrd="0" presId="urn:microsoft.com/office/officeart/2005/8/layout/vList2"/>
    <dgm:cxn modelId="{42EC41D9-2BD6-4949-B5A5-4FD5FE81AE6A}" type="presParOf" srcId="{D131B97F-2E64-494E-A5E8-DC0D88A10EA7}" destId="{58507744-181D-49E7-944A-17953DA77F40}" srcOrd="2" destOrd="0" presId="urn:microsoft.com/office/officeart/2005/8/layout/vList2"/>
    <dgm:cxn modelId="{BCA6E34F-2B17-4245-89D0-633D462258DE}" type="presParOf" srcId="{D131B97F-2E64-494E-A5E8-DC0D88A10EA7}" destId="{B71D1907-8EC8-4D3C-A93C-4768346220F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79FBE-1C29-4101-ABE7-6851A8AA7B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E55124-E4A3-424A-B5C4-EB324E48197E}">
      <dgm:prSet/>
      <dgm:spPr/>
      <dgm:t>
        <a:bodyPr/>
        <a:lstStyle/>
        <a:p>
          <a:r>
            <a:rPr lang="en-US" dirty="0"/>
            <a:t>General/Durable Power of Attorney</a:t>
          </a:r>
        </a:p>
      </dgm:t>
    </dgm:pt>
    <dgm:pt modelId="{FC896130-0B5D-4785-87F4-D45519132DA2}" type="parTrans" cxnId="{9D683D87-761F-4D4D-ACE2-474E81520DE3}">
      <dgm:prSet/>
      <dgm:spPr/>
      <dgm:t>
        <a:bodyPr/>
        <a:lstStyle/>
        <a:p>
          <a:endParaRPr lang="en-US"/>
        </a:p>
      </dgm:t>
    </dgm:pt>
    <dgm:pt modelId="{FCEFAE71-DFA9-4056-90A2-CCE98EACD3BB}" type="sibTrans" cxnId="{9D683D87-761F-4D4D-ACE2-474E81520DE3}">
      <dgm:prSet/>
      <dgm:spPr/>
      <dgm:t>
        <a:bodyPr/>
        <a:lstStyle/>
        <a:p>
          <a:endParaRPr lang="en-US"/>
        </a:p>
      </dgm:t>
    </dgm:pt>
    <dgm:pt modelId="{C5702AFD-CFA2-427D-821D-BB7F5DD22A94}">
      <dgm:prSet/>
      <dgm:spPr/>
      <dgm:t>
        <a:bodyPr/>
        <a:lstStyle/>
        <a:p>
          <a:r>
            <a:rPr lang="en-US" dirty="0"/>
            <a:t>Health Care Power of Attorney</a:t>
          </a:r>
        </a:p>
      </dgm:t>
    </dgm:pt>
    <dgm:pt modelId="{DDC96279-59BC-4E3D-94EA-B9ED65FDC09E}" type="parTrans" cxnId="{9F44CB98-64BA-4FBF-AB17-F25D7DC82353}">
      <dgm:prSet/>
      <dgm:spPr/>
      <dgm:t>
        <a:bodyPr/>
        <a:lstStyle/>
        <a:p>
          <a:endParaRPr lang="en-US"/>
        </a:p>
      </dgm:t>
    </dgm:pt>
    <dgm:pt modelId="{C6D3C6D4-FC2D-49A1-B386-489082C72D8A}" type="sibTrans" cxnId="{9F44CB98-64BA-4FBF-AB17-F25D7DC82353}">
      <dgm:prSet/>
      <dgm:spPr/>
      <dgm:t>
        <a:bodyPr/>
        <a:lstStyle/>
        <a:p>
          <a:endParaRPr lang="en-US"/>
        </a:p>
      </dgm:t>
    </dgm:pt>
    <dgm:pt modelId="{5DB5C595-3987-4294-BD7C-3F3AE0EE677B}">
      <dgm:prSet/>
      <dgm:spPr/>
      <dgm:t>
        <a:bodyPr/>
        <a:lstStyle/>
        <a:p>
          <a:r>
            <a:rPr lang="en-US" dirty="0"/>
            <a:t>HIPAA Authorization</a:t>
          </a:r>
        </a:p>
      </dgm:t>
    </dgm:pt>
    <dgm:pt modelId="{2262710E-C067-4660-8ED8-07C135C87CA3}" type="parTrans" cxnId="{2790A914-413A-4D51-96FE-752B4C2665F6}">
      <dgm:prSet/>
      <dgm:spPr/>
      <dgm:t>
        <a:bodyPr/>
        <a:lstStyle/>
        <a:p>
          <a:endParaRPr lang="en-US"/>
        </a:p>
      </dgm:t>
    </dgm:pt>
    <dgm:pt modelId="{AC863C21-9BC4-4A44-9EB9-7782DBF155E8}" type="sibTrans" cxnId="{2790A914-413A-4D51-96FE-752B4C2665F6}">
      <dgm:prSet/>
      <dgm:spPr/>
      <dgm:t>
        <a:bodyPr/>
        <a:lstStyle/>
        <a:p>
          <a:endParaRPr lang="en-US"/>
        </a:p>
      </dgm:t>
    </dgm:pt>
    <dgm:pt modelId="{98B7A2D9-D194-4182-92A7-10AA22A3C0DB}">
      <dgm:prSet/>
      <dgm:spPr/>
      <dgm:t>
        <a:bodyPr/>
        <a:lstStyle/>
        <a:p>
          <a:r>
            <a:rPr lang="en-US" dirty="0"/>
            <a:t>Names an agent to make health care decisions for an individual</a:t>
          </a:r>
        </a:p>
      </dgm:t>
    </dgm:pt>
    <dgm:pt modelId="{20E92591-DA25-4187-827D-75478EA72458}" type="parTrans" cxnId="{95DA268A-B1B5-4D2E-B7AA-0D4E11F00F8F}">
      <dgm:prSet/>
      <dgm:spPr/>
      <dgm:t>
        <a:bodyPr/>
        <a:lstStyle/>
        <a:p>
          <a:endParaRPr lang="en-US"/>
        </a:p>
      </dgm:t>
    </dgm:pt>
    <dgm:pt modelId="{1CEBAB9E-3175-44E6-9875-2A1CB23FCFE3}" type="sibTrans" cxnId="{95DA268A-B1B5-4D2E-B7AA-0D4E11F00F8F}">
      <dgm:prSet/>
      <dgm:spPr/>
      <dgm:t>
        <a:bodyPr/>
        <a:lstStyle/>
        <a:p>
          <a:endParaRPr lang="en-US"/>
        </a:p>
      </dgm:t>
    </dgm:pt>
    <dgm:pt modelId="{624E1579-FEAB-4B56-A46F-AF816EB54C53}">
      <dgm:prSet/>
      <dgm:spPr/>
      <dgm:t>
        <a:bodyPr/>
        <a:lstStyle/>
        <a:p>
          <a:r>
            <a:rPr lang="en-US" dirty="0"/>
            <a:t>Allows health care provides to share protected health information with named individuals</a:t>
          </a:r>
        </a:p>
      </dgm:t>
    </dgm:pt>
    <dgm:pt modelId="{6C45A300-029F-4BBF-931D-29135FFB14F2}" type="parTrans" cxnId="{4A47BC51-40F9-4145-9968-159EB73333D7}">
      <dgm:prSet/>
      <dgm:spPr/>
      <dgm:t>
        <a:bodyPr/>
        <a:lstStyle/>
        <a:p>
          <a:endParaRPr lang="en-US"/>
        </a:p>
      </dgm:t>
    </dgm:pt>
    <dgm:pt modelId="{109BFAE1-ADC0-486A-B1C7-52219218D5CF}" type="sibTrans" cxnId="{4A47BC51-40F9-4145-9968-159EB73333D7}">
      <dgm:prSet/>
      <dgm:spPr/>
      <dgm:t>
        <a:bodyPr/>
        <a:lstStyle/>
        <a:p>
          <a:endParaRPr lang="en-US"/>
        </a:p>
      </dgm:t>
    </dgm:pt>
    <dgm:pt modelId="{576A7649-DC8C-4379-94AA-1D1DA80AAE9D}">
      <dgm:prSet/>
      <dgm:spPr/>
      <dgm:t>
        <a:bodyPr/>
        <a:lstStyle/>
        <a:p>
          <a:r>
            <a:rPr lang="en-US" dirty="0"/>
            <a:t>Who is named as agent?  Co-agents?</a:t>
          </a:r>
        </a:p>
      </dgm:t>
    </dgm:pt>
    <dgm:pt modelId="{5D37FD51-0412-40B7-94EE-27C201B36C73}" type="parTrans" cxnId="{B59B587C-25D4-455C-B7E7-EFAB8FBA51BD}">
      <dgm:prSet/>
      <dgm:spPr/>
      <dgm:t>
        <a:bodyPr/>
        <a:lstStyle/>
        <a:p>
          <a:endParaRPr lang="en-US"/>
        </a:p>
      </dgm:t>
    </dgm:pt>
    <dgm:pt modelId="{D4E36211-4C87-4DA4-9589-CEE19535E947}" type="sibTrans" cxnId="{B59B587C-25D4-455C-B7E7-EFAB8FBA51BD}">
      <dgm:prSet/>
      <dgm:spPr/>
      <dgm:t>
        <a:bodyPr/>
        <a:lstStyle/>
        <a:p>
          <a:endParaRPr lang="en-US"/>
        </a:p>
      </dgm:t>
    </dgm:pt>
    <dgm:pt modelId="{89FC41D2-45C8-4D52-9888-4A4D80F14D1C}">
      <dgm:prSet/>
      <dgm:spPr/>
      <dgm:t>
        <a:bodyPr/>
        <a:lstStyle/>
        <a:p>
          <a:r>
            <a:rPr lang="en-US" dirty="0"/>
            <a:t>Are Gifts Allowed?  Agent can </a:t>
          </a:r>
          <a:r>
            <a:rPr lang="en-US" u="sng" dirty="0"/>
            <a:t>only</a:t>
          </a:r>
          <a:r>
            <a:rPr lang="en-US" dirty="0"/>
            <a:t> make gifts if power is expressly granted in POA</a:t>
          </a:r>
        </a:p>
      </dgm:t>
    </dgm:pt>
    <dgm:pt modelId="{0580BD51-2EAD-4CA1-A6B0-3EACB836EC1D}" type="parTrans" cxnId="{A2C3EBB0-144A-402C-9AEB-47B1CB73755A}">
      <dgm:prSet/>
      <dgm:spPr/>
      <dgm:t>
        <a:bodyPr/>
        <a:lstStyle/>
        <a:p>
          <a:endParaRPr lang="en-US"/>
        </a:p>
      </dgm:t>
    </dgm:pt>
    <dgm:pt modelId="{E76AD0AC-85D6-4587-A8E3-4DAAECF3AD87}" type="sibTrans" cxnId="{A2C3EBB0-144A-402C-9AEB-47B1CB73755A}">
      <dgm:prSet/>
      <dgm:spPr/>
      <dgm:t>
        <a:bodyPr/>
        <a:lstStyle/>
        <a:p>
          <a:endParaRPr lang="en-US"/>
        </a:p>
      </dgm:t>
    </dgm:pt>
    <dgm:pt modelId="{03A6DE98-BE9C-4C87-9D46-97A40176205F}">
      <dgm:prSet/>
      <dgm:spPr/>
      <dgm:t>
        <a:bodyPr/>
        <a:lstStyle/>
        <a:p>
          <a:r>
            <a:rPr lang="en-US" dirty="0"/>
            <a:t>Names an agent to make financial decisions for an individual</a:t>
          </a:r>
        </a:p>
      </dgm:t>
    </dgm:pt>
    <dgm:pt modelId="{09F6EBD1-BFFD-467F-B2C7-5D425585FD16}" type="parTrans" cxnId="{82A0F548-423C-4198-B869-88E0AF1D2A12}">
      <dgm:prSet/>
      <dgm:spPr/>
      <dgm:t>
        <a:bodyPr/>
        <a:lstStyle/>
        <a:p>
          <a:endParaRPr lang="en-US"/>
        </a:p>
      </dgm:t>
    </dgm:pt>
    <dgm:pt modelId="{3C62A9FB-4A7D-4502-8ED9-2F5865597DDF}" type="sibTrans" cxnId="{82A0F548-423C-4198-B869-88E0AF1D2A12}">
      <dgm:prSet/>
      <dgm:spPr/>
      <dgm:t>
        <a:bodyPr/>
        <a:lstStyle/>
        <a:p>
          <a:endParaRPr lang="en-US"/>
        </a:p>
      </dgm:t>
    </dgm:pt>
    <dgm:pt modelId="{DD437C21-C409-49CA-9068-D486979ED43D}">
      <dgm:prSet/>
      <dgm:spPr/>
      <dgm:t>
        <a:bodyPr/>
        <a:lstStyle/>
        <a:p>
          <a:r>
            <a:rPr lang="en-US" dirty="0"/>
            <a:t>When does it kick in?</a:t>
          </a:r>
        </a:p>
      </dgm:t>
    </dgm:pt>
    <dgm:pt modelId="{39D8842B-31B0-48B3-9F44-09FD13385E97}" type="parTrans" cxnId="{4DC28FF9-7962-494D-A2E7-5DED759200FD}">
      <dgm:prSet/>
      <dgm:spPr/>
      <dgm:t>
        <a:bodyPr/>
        <a:lstStyle/>
        <a:p>
          <a:endParaRPr lang="en-US"/>
        </a:p>
      </dgm:t>
    </dgm:pt>
    <dgm:pt modelId="{956640E1-A016-4D99-934B-14A425C3115D}" type="sibTrans" cxnId="{4DC28FF9-7962-494D-A2E7-5DED759200FD}">
      <dgm:prSet/>
      <dgm:spPr/>
      <dgm:t>
        <a:bodyPr/>
        <a:lstStyle/>
        <a:p>
          <a:endParaRPr lang="en-US"/>
        </a:p>
      </dgm:t>
    </dgm:pt>
    <dgm:pt modelId="{A51ED69B-56E5-4376-9E91-EC412FB5E9FF}">
      <dgm:prSet/>
      <dgm:spPr/>
      <dgm:t>
        <a:bodyPr/>
        <a:lstStyle/>
        <a:p>
          <a:r>
            <a:rPr lang="en-US" dirty="0"/>
            <a:t>When does it terminate?</a:t>
          </a:r>
        </a:p>
      </dgm:t>
    </dgm:pt>
    <dgm:pt modelId="{2FDDE305-8273-4DDF-A1F7-6A6146E59430}" type="parTrans" cxnId="{F7AF8D35-7C53-40CF-9C6A-A0712CA03347}">
      <dgm:prSet/>
      <dgm:spPr/>
      <dgm:t>
        <a:bodyPr/>
        <a:lstStyle/>
        <a:p>
          <a:endParaRPr lang="en-US"/>
        </a:p>
      </dgm:t>
    </dgm:pt>
    <dgm:pt modelId="{8E6DFC25-485C-445D-AAA0-3B92858A66B0}" type="sibTrans" cxnId="{F7AF8D35-7C53-40CF-9C6A-A0712CA03347}">
      <dgm:prSet/>
      <dgm:spPr/>
      <dgm:t>
        <a:bodyPr/>
        <a:lstStyle/>
        <a:p>
          <a:endParaRPr lang="en-US"/>
        </a:p>
      </dgm:t>
    </dgm:pt>
    <dgm:pt modelId="{AF81DFF1-B1B3-4ED2-AD5E-CBC19E2AE870}">
      <dgm:prSet/>
      <dgm:spPr/>
      <dgm:t>
        <a:bodyPr/>
        <a:lstStyle/>
        <a:p>
          <a:r>
            <a:rPr lang="en-US" dirty="0"/>
            <a:t>When does it kick in?</a:t>
          </a:r>
        </a:p>
      </dgm:t>
    </dgm:pt>
    <dgm:pt modelId="{290F140F-888B-4CE2-8472-45C5E13BFB4C}" type="parTrans" cxnId="{58150D33-9871-4B07-85F4-FB7C2944FD67}">
      <dgm:prSet/>
      <dgm:spPr/>
      <dgm:t>
        <a:bodyPr/>
        <a:lstStyle/>
        <a:p>
          <a:endParaRPr lang="en-US"/>
        </a:p>
      </dgm:t>
    </dgm:pt>
    <dgm:pt modelId="{F0BC2410-4132-46D8-A98A-4CB295FA7968}" type="sibTrans" cxnId="{58150D33-9871-4B07-85F4-FB7C2944FD67}">
      <dgm:prSet/>
      <dgm:spPr/>
      <dgm:t>
        <a:bodyPr/>
        <a:lstStyle/>
        <a:p>
          <a:endParaRPr lang="en-US"/>
        </a:p>
      </dgm:t>
    </dgm:pt>
    <dgm:pt modelId="{7BAA385A-3B17-417B-9D40-6879DF363027}">
      <dgm:prSet/>
      <dgm:spPr/>
      <dgm:t>
        <a:bodyPr/>
        <a:lstStyle/>
        <a:p>
          <a:r>
            <a:rPr lang="en-US" dirty="0"/>
            <a:t>When a health care provider determines the individual is unable to make his or her own health care decisions</a:t>
          </a:r>
        </a:p>
      </dgm:t>
    </dgm:pt>
    <dgm:pt modelId="{976C1A28-68C3-48AE-8A77-F70959FE7656}" type="parTrans" cxnId="{5EDDBDDB-2CBC-47D1-AEAD-FFAE63FF58FC}">
      <dgm:prSet/>
      <dgm:spPr/>
      <dgm:t>
        <a:bodyPr/>
        <a:lstStyle/>
        <a:p>
          <a:endParaRPr lang="en-US"/>
        </a:p>
      </dgm:t>
    </dgm:pt>
    <dgm:pt modelId="{8CC88F53-59D2-4EE9-A23D-5569D05CE370}" type="sibTrans" cxnId="{5EDDBDDB-2CBC-47D1-AEAD-FFAE63FF58FC}">
      <dgm:prSet/>
      <dgm:spPr/>
      <dgm:t>
        <a:bodyPr/>
        <a:lstStyle/>
        <a:p>
          <a:endParaRPr lang="en-US"/>
        </a:p>
      </dgm:t>
    </dgm:pt>
    <dgm:pt modelId="{136FC5C9-4AE2-4447-877A-74D04C860345}" type="pres">
      <dgm:prSet presAssocID="{32F79FBE-1C29-4101-ABE7-6851A8AA7BFA}" presName="linear" presStyleCnt="0">
        <dgm:presLayoutVars>
          <dgm:animLvl val="lvl"/>
          <dgm:resizeHandles val="exact"/>
        </dgm:presLayoutVars>
      </dgm:prSet>
      <dgm:spPr/>
    </dgm:pt>
    <dgm:pt modelId="{DA0FA954-8A85-4039-8227-3704F9EC46FD}" type="pres">
      <dgm:prSet presAssocID="{08E55124-E4A3-424A-B5C4-EB324E48197E}" presName="parentText" presStyleLbl="node1" presStyleIdx="0" presStyleCnt="3">
        <dgm:presLayoutVars>
          <dgm:chMax val="0"/>
          <dgm:bulletEnabled val="1"/>
        </dgm:presLayoutVars>
      </dgm:prSet>
      <dgm:spPr/>
    </dgm:pt>
    <dgm:pt modelId="{B29C4FAC-75D6-4488-99C7-E921AEAA4E71}" type="pres">
      <dgm:prSet presAssocID="{08E55124-E4A3-424A-B5C4-EB324E48197E}" presName="childText" presStyleLbl="revTx" presStyleIdx="0" presStyleCnt="3">
        <dgm:presLayoutVars>
          <dgm:bulletEnabled val="1"/>
        </dgm:presLayoutVars>
      </dgm:prSet>
      <dgm:spPr/>
    </dgm:pt>
    <dgm:pt modelId="{8323C05F-5ABB-4A53-959E-995DAAB3485D}" type="pres">
      <dgm:prSet presAssocID="{C5702AFD-CFA2-427D-821D-BB7F5DD22A94}" presName="parentText" presStyleLbl="node1" presStyleIdx="1" presStyleCnt="3">
        <dgm:presLayoutVars>
          <dgm:chMax val="0"/>
          <dgm:bulletEnabled val="1"/>
        </dgm:presLayoutVars>
      </dgm:prSet>
      <dgm:spPr/>
    </dgm:pt>
    <dgm:pt modelId="{52C4D9FE-1A6E-401B-9C93-1DA614695A3A}" type="pres">
      <dgm:prSet presAssocID="{C5702AFD-CFA2-427D-821D-BB7F5DD22A94}" presName="childText" presStyleLbl="revTx" presStyleIdx="1" presStyleCnt="3">
        <dgm:presLayoutVars>
          <dgm:bulletEnabled val="1"/>
        </dgm:presLayoutVars>
      </dgm:prSet>
      <dgm:spPr/>
    </dgm:pt>
    <dgm:pt modelId="{B137958A-E3C9-4776-A290-EA15D89047F6}" type="pres">
      <dgm:prSet presAssocID="{5DB5C595-3987-4294-BD7C-3F3AE0EE677B}" presName="parentText" presStyleLbl="node1" presStyleIdx="2" presStyleCnt="3">
        <dgm:presLayoutVars>
          <dgm:chMax val="0"/>
          <dgm:bulletEnabled val="1"/>
        </dgm:presLayoutVars>
      </dgm:prSet>
      <dgm:spPr/>
    </dgm:pt>
    <dgm:pt modelId="{6F04C982-ED7A-4F49-9572-5798F1A12A2E}" type="pres">
      <dgm:prSet presAssocID="{5DB5C595-3987-4294-BD7C-3F3AE0EE677B}" presName="childText" presStyleLbl="revTx" presStyleIdx="2" presStyleCnt="3">
        <dgm:presLayoutVars>
          <dgm:bulletEnabled val="1"/>
        </dgm:presLayoutVars>
      </dgm:prSet>
      <dgm:spPr/>
    </dgm:pt>
  </dgm:ptLst>
  <dgm:cxnLst>
    <dgm:cxn modelId="{1973EE01-FBF2-45D0-BF0B-DCB629EAE2EC}" type="presOf" srcId="{89FC41D2-45C8-4D52-9888-4A4D80F14D1C}" destId="{B29C4FAC-75D6-4488-99C7-E921AEAA4E71}" srcOrd="0" destOrd="4" presId="urn:microsoft.com/office/officeart/2005/8/layout/vList2"/>
    <dgm:cxn modelId="{2790A914-413A-4D51-96FE-752B4C2665F6}" srcId="{32F79FBE-1C29-4101-ABE7-6851A8AA7BFA}" destId="{5DB5C595-3987-4294-BD7C-3F3AE0EE677B}" srcOrd="2" destOrd="0" parTransId="{2262710E-C067-4660-8ED8-07C135C87CA3}" sibTransId="{AC863C21-9BC4-4A44-9EB9-7782DBF155E8}"/>
    <dgm:cxn modelId="{58150D33-9871-4B07-85F4-FB7C2944FD67}" srcId="{C5702AFD-CFA2-427D-821D-BB7F5DD22A94}" destId="{AF81DFF1-B1B3-4ED2-AD5E-CBC19E2AE870}" srcOrd="1" destOrd="0" parTransId="{290F140F-888B-4CE2-8472-45C5E13BFB4C}" sibTransId="{F0BC2410-4132-46D8-A98A-4CB295FA7968}"/>
    <dgm:cxn modelId="{F7AF8D35-7C53-40CF-9C6A-A0712CA03347}" srcId="{08E55124-E4A3-424A-B5C4-EB324E48197E}" destId="{A51ED69B-56E5-4376-9E91-EC412FB5E9FF}" srcOrd="2" destOrd="0" parTransId="{2FDDE305-8273-4DDF-A1F7-6A6146E59430}" sibTransId="{8E6DFC25-485C-445D-AAA0-3B92858A66B0}"/>
    <dgm:cxn modelId="{82A0F548-423C-4198-B869-88E0AF1D2A12}" srcId="{08E55124-E4A3-424A-B5C4-EB324E48197E}" destId="{03A6DE98-BE9C-4C87-9D46-97A40176205F}" srcOrd="0" destOrd="0" parTransId="{09F6EBD1-BFFD-467F-B2C7-5D425585FD16}" sibTransId="{3C62A9FB-4A7D-4502-8ED9-2F5865597DDF}"/>
    <dgm:cxn modelId="{4A47BC51-40F9-4145-9968-159EB73333D7}" srcId="{5DB5C595-3987-4294-BD7C-3F3AE0EE677B}" destId="{624E1579-FEAB-4B56-A46F-AF816EB54C53}" srcOrd="0" destOrd="0" parTransId="{6C45A300-029F-4BBF-931D-29135FFB14F2}" sibTransId="{109BFAE1-ADC0-486A-B1C7-52219218D5CF}"/>
    <dgm:cxn modelId="{B59B587C-25D4-455C-B7E7-EFAB8FBA51BD}" srcId="{08E55124-E4A3-424A-B5C4-EB324E48197E}" destId="{576A7649-DC8C-4379-94AA-1D1DA80AAE9D}" srcOrd="3" destOrd="0" parTransId="{5D37FD51-0412-40B7-94EE-27C201B36C73}" sibTransId="{D4E36211-4C87-4DA4-9589-CEE19535E947}"/>
    <dgm:cxn modelId="{24520C7F-412A-474B-A56C-3DF21E183C4F}" type="presOf" srcId="{32F79FBE-1C29-4101-ABE7-6851A8AA7BFA}" destId="{136FC5C9-4AE2-4447-877A-74D04C860345}" srcOrd="0" destOrd="0" presId="urn:microsoft.com/office/officeart/2005/8/layout/vList2"/>
    <dgm:cxn modelId="{9D683D87-761F-4D4D-ACE2-474E81520DE3}" srcId="{32F79FBE-1C29-4101-ABE7-6851A8AA7BFA}" destId="{08E55124-E4A3-424A-B5C4-EB324E48197E}" srcOrd="0" destOrd="0" parTransId="{FC896130-0B5D-4785-87F4-D45519132DA2}" sibTransId="{FCEFAE71-DFA9-4056-90A2-CCE98EACD3BB}"/>
    <dgm:cxn modelId="{95DA268A-B1B5-4D2E-B7AA-0D4E11F00F8F}" srcId="{C5702AFD-CFA2-427D-821D-BB7F5DD22A94}" destId="{98B7A2D9-D194-4182-92A7-10AA22A3C0DB}" srcOrd="0" destOrd="0" parTransId="{20E92591-DA25-4187-827D-75478EA72458}" sibTransId="{1CEBAB9E-3175-44E6-9875-2A1CB23FCFE3}"/>
    <dgm:cxn modelId="{8E8F718F-7E18-4CE0-8BD6-38A7CBF195B0}" type="presOf" srcId="{A51ED69B-56E5-4376-9E91-EC412FB5E9FF}" destId="{B29C4FAC-75D6-4488-99C7-E921AEAA4E71}" srcOrd="0" destOrd="2" presId="urn:microsoft.com/office/officeart/2005/8/layout/vList2"/>
    <dgm:cxn modelId="{9F44CB98-64BA-4FBF-AB17-F25D7DC82353}" srcId="{32F79FBE-1C29-4101-ABE7-6851A8AA7BFA}" destId="{C5702AFD-CFA2-427D-821D-BB7F5DD22A94}" srcOrd="1" destOrd="0" parTransId="{DDC96279-59BC-4E3D-94EA-B9ED65FDC09E}" sibTransId="{C6D3C6D4-FC2D-49A1-B386-489082C72D8A}"/>
    <dgm:cxn modelId="{00973399-60CF-4CD6-98C4-0945CAA1C580}" type="presOf" srcId="{5DB5C595-3987-4294-BD7C-3F3AE0EE677B}" destId="{B137958A-E3C9-4776-A290-EA15D89047F6}" srcOrd="0" destOrd="0" presId="urn:microsoft.com/office/officeart/2005/8/layout/vList2"/>
    <dgm:cxn modelId="{9D82C5A8-774D-4928-9F42-D46F179A2BBE}" type="presOf" srcId="{576A7649-DC8C-4379-94AA-1D1DA80AAE9D}" destId="{B29C4FAC-75D6-4488-99C7-E921AEAA4E71}" srcOrd="0" destOrd="3" presId="urn:microsoft.com/office/officeart/2005/8/layout/vList2"/>
    <dgm:cxn modelId="{A2C3EBB0-144A-402C-9AEB-47B1CB73755A}" srcId="{08E55124-E4A3-424A-B5C4-EB324E48197E}" destId="{89FC41D2-45C8-4D52-9888-4A4D80F14D1C}" srcOrd="4" destOrd="0" parTransId="{0580BD51-2EAD-4CA1-A6B0-3EACB836EC1D}" sibTransId="{E76AD0AC-85D6-4587-A8E3-4DAAECF3AD87}"/>
    <dgm:cxn modelId="{993AE3C0-9A32-4BE5-A976-6C71DF072CC1}" type="presOf" srcId="{98B7A2D9-D194-4182-92A7-10AA22A3C0DB}" destId="{52C4D9FE-1A6E-401B-9C93-1DA614695A3A}" srcOrd="0" destOrd="0" presId="urn:microsoft.com/office/officeart/2005/8/layout/vList2"/>
    <dgm:cxn modelId="{5DAE98C7-FED9-49E7-A5F5-D8AD04875492}" type="presOf" srcId="{C5702AFD-CFA2-427D-821D-BB7F5DD22A94}" destId="{8323C05F-5ABB-4A53-959E-995DAAB3485D}" srcOrd="0" destOrd="0" presId="urn:microsoft.com/office/officeart/2005/8/layout/vList2"/>
    <dgm:cxn modelId="{62C116C9-963F-4F75-8CF5-2A7B37734552}" type="presOf" srcId="{03A6DE98-BE9C-4C87-9D46-97A40176205F}" destId="{B29C4FAC-75D6-4488-99C7-E921AEAA4E71}" srcOrd="0" destOrd="0" presId="urn:microsoft.com/office/officeart/2005/8/layout/vList2"/>
    <dgm:cxn modelId="{8C4AD1D5-6E59-4D16-9077-C0D171030282}" type="presOf" srcId="{7BAA385A-3B17-417B-9D40-6879DF363027}" destId="{52C4D9FE-1A6E-401B-9C93-1DA614695A3A}" srcOrd="0" destOrd="2" presId="urn:microsoft.com/office/officeart/2005/8/layout/vList2"/>
    <dgm:cxn modelId="{5EDDBDDB-2CBC-47D1-AEAD-FFAE63FF58FC}" srcId="{AF81DFF1-B1B3-4ED2-AD5E-CBC19E2AE870}" destId="{7BAA385A-3B17-417B-9D40-6879DF363027}" srcOrd="0" destOrd="0" parTransId="{976C1A28-68C3-48AE-8A77-F70959FE7656}" sibTransId="{8CC88F53-59D2-4EE9-A23D-5569D05CE370}"/>
    <dgm:cxn modelId="{AEEB1BDC-95E0-4FA9-8424-1A39C9DD82BB}" type="presOf" srcId="{624E1579-FEAB-4B56-A46F-AF816EB54C53}" destId="{6F04C982-ED7A-4F49-9572-5798F1A12A2E}" srcOrd="0" destOrd="0" presId="urn:microsoft.com/office/officeart/2005/8/layout/vList2"/>
    <dgm:cxn modelId="{E58C83E5-AEFB-414E-BD0F-7F890133BA8F}" type="presOf" srcId="{DD437C21-C409-49CA-9068-D486979ED43D}" destId="{B29C4FAC-75D6-4488-99C7-E921AEAA4E71}" srcOrd="0" destOrd="1" presId="urn:microsoft.com/office/officeart/2005/8/layout/vList2"/>
    <dgm:cxn modelId="{9DAF5AE7-7F43-447D-A870-EB8A8446F9C4}" type="presOf" srcId="{AF81DFF1-B1B3-4ED2-AD5E-CBC19E2AE870}" destId="{52C4D9FE-1A6E-401B-9C93-1DA614695A3A}" srcOrd="0" destOrd="1" presId="urn:microsoft.com/office/officeart/2005/8/layout/vList2"/>
    <dgm:cxn modelId="{A770F1F0-BE5F-4CF9-A474-EE8D13988D4A}" type="presOf" srcId="{08E55124-E4A3-424A-B5C4-EB324E48197E}" destId="{DA0FA954-8A85-4039-8227-3704F9EC46FD}" srcOrd="0" destOrd="0" presId="urn:microsoft.com/office/officeart/2005/8/layout/vList2"/>
    <dgm:cxn modelId="{4DC28FF9-7962-494D-A2E7-5DED759200FD}" srcId="{08E55124-E4A3-424A-B5C4-EB324E48197E}" destId="{DD437C21-C409-49CA-9068-D486979ED43D}" srcOrd="1" destOrd="0" parTransId="{39D8842B-31B0-48B3-9F44-09FD13385E97}" sibTransId="{956640E1-A016-4D99-934B-14A425C3115D}"/>
    <dgm:cxn modelId="{07218281-09C1-41A0-BB7B-B0AE05B65E8D}" type="presParOf" srcId="{136FC5C9-4AE2-4447-877A-74D04C860345}" destId="{DA0FA954-8A85-4039-8227-3704F9EC46FD}" srcOrd="0" destOrd="0" presId="urn:microsoft.com/office/officeart/2005/8/layout/vList2"/>
    <dgm:cxn modelId="{C6C9373E-05A0-4B6E-B421-5D8813D5BD5B}" type="presParOf" srcId="{136FC5C9-4AE2-4447-877A-74D04C860345}" destId="{B29C4FAC-75D6-4488-99C7-E921AEAA4E71}" srcOrd="1" destOrd="0" presId="urn:microsoft.com/office/officeart/2005/8/layout/vList2"/>
    <dgm:cxn modelId="{C3C6CCDC-469B-4F0C-A425-B9F93D360057}" type="presParOf" srcId="{136FC5C9-4AE2-4447-877A-74D04C860345}" destId="{8323C05F-5ABB-4A53-959E-995DAAB3485D}" srcOrd="2" destOrd="0" presId="urn:microsoft.com/office/officeart/2005/8/layout/vList2"/>
    <dgm:cxn modelId="{298A9B58-0A54-4DAD-909F-F3763276051B}" type="presParOf" srcId="{136FC5C9-4AE2-4447-877A-74D04C860345}" destId="{52C4D9FE-1A6E-401B-9C93-1DA614695A3A}" srcOrd="3" destOrd="0" presId="urn:microsoft.com/office/officeart/2005/8/layout/vList2"/>
    <dgm:cxn modelId="{F4FD5403-48A1-4682-87F6-2C7B87BF8D14}" type="presParOf" srcId="{136FC5C9-4AE2-4447-877A-74D04C860345}" destId="{B137958A-E3C9-4776-A290-EA15D89047F6}" srcOrd="4" destOrd="0" presId="urn:microsoft.com/office/officeart/2005/8/layout/vList2"/>
    <dgm:cxn modelId="{FD4FEAB5-2DC0-481F-A0C5-7BA8770022F1}" type="presParOf" srcId="{136FC5C9-4AE2-4447-877A-74D04C860345}" destId="{6F04C982-ED7A-4F49-9572-5798F1A12A2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79FBE-1C29-4101-ABE7-6851A8AA7B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E55124-E4A3-424A-B5C4-EB324E48197E}">
      <dgm:prSet/>
      <dgm:spPr/>
      <dgm:t>
        <a:bodyPr/>
        <a:lstStyle/>
        <a:p>
          <a:r>
            <a:rPr lang="en-US" dirty="0"/>
            <a:t>Last Will and Testament</a:t>
          </a:r>
        </a:p>
      </dgm:t>
    </dgm:pt>
    <dgm:pt modelId="{FC896130-0B5D-4785-87F4-D45519132DA2}" type="parTrans" cxnId="{9D683D87-761F-4D4D-ACE2-474E81520DE3}">
      <dgm:prSet/>
      <dgm:spPr/>
      <dgm:t>
        <a:bodyPr/>
        <a:lstStyle/>
        <a:p>
          <a:endParaRPr lang="en-US"/>
        </a:p>
      </dgm:t>
    </dgm:pt>
    <dgm:pt modelId="{FCEFAE71-DFA9-4056-90A2-CCE98EACD3BB}" type="sibTrans" cxnId="{9D683D87-761F-4D4D-ACE2-474E81520DE3}">
      <dgm:prSet/>
      <dgm:spPr/>
      <dgm:t>
        <a:bodyPr/>
        <a:lstStyle/>
        <a:p>
          <a:endParaRPr lang="en-US"/>
        </a:p>
      </dgm:t>
    </dgm:pt>
    <dgm:pt modelId="{C5702AFD-CFA2-427D-821D-BB7F5DD22A94}">
      <dgm:prSet/>
      <dgm:spPr/>
      <dgm:t>
        <a:bodyPr/>
        <a:lstStyle/>
        <a:p>
          <a:r>
            <a:rPr lang="en-US" dirty="0"/>
            <a:t>Revocable Trust / Living Trust</a:t>
          </a:r>
        </a:p>
      </dgm:t>
    </dgm:pt>
    <dgm:pt modelId="{DDC96279-59BC-4E3D-94EA-B9ED65FDC09E}" type="parTrans" cxnId="{9F44CB98-64BA-4FBF-AB17-F25D7DC82353}">
      <dgm:prSet/>
      <dgm:spPr/>
      <dgm:t>
        <a:bodyPr/>
        <a:lstStyle/>
        <a:p>
          <a:endParaRPr lang="en-US"/>
        </a:p>
      </dgm:t>
    </dgm:pt>
    <dgm:pt modelId="{C6D3C6D4-FC2D-49A1-B386-489082C72D8A}" type="sibTrans" cxnId="{9F44CB98-64BA-4FBF-AB17-F25D7DC82353}">
      <dgm:prSet/>
      <dgm:spPr/>
      <dgm:t>
        <a:bodyPr/>
        <a:lstStyle/>
        <a:p>
          <a:endParaRPr lang="en-US"/>
        </a:p>
      </dgm:t>
    </dgm:pt>
    <dgm:pt modelId="{5DB5C595-3987-4294-BD7C-3F3AE0EE677B}">
      <dgm:prSet/>
      <dgm:spPr/>
      <dgm:t>
        <a:bodyPr/>
        <a:lstStyle/>
        <a:p>
          <a:r>
            <a:rPr lang="en-US" dirty="0"/>
            <a:t>Irrevocable Trust</a:t>
          </a:r>
        </a:p>
      </dgm:t>
    </dgm:pt>
    <dgm:pt modelId="{2262710E-C067-4660-8ED8-07C135C87CA3}" type="parTrans" cxnId="{2790A914-413A-4D51-96FE-752B4C2665F6}">
      <dgm:prSet/>
      <dgm:spPr/>
      <dgm:t>
        <a:bodyPr/>
        <a:lstStyle/>
        <a:p>
          <a:endParaRPr lang="en-US"/>
        </a:p>
      </dgm:t>
    </dgm:pt>
    <dgm:pt modelId="{AC863C21-9BC4-4A44-9EB9-7782DBF155E8}" type="sibTrans" cxnId="{2790A914-413A-4D51-96FE-752B4C2665F6}">
      <dgm:prSet/>
      <dgm:spPr/>
      <dgm:t>
        <a:bodyPr/>
        <a:lstStyle/>
        <a:p>
          <a:endParaRPr lang="en-US"/>
        </a:p>
      </dgm:t>
    </dgm:pt>
    <dgm:pt modelId="{98B7A2D9-D194-4182-92A7-10AA22A3C0DB}">
      <dgm:prSet/>
      <dgm:spPr/>
      <dgm:t>
        <a:bodyPr/>
        <a:lstStyle/>
        <a:p>
          <a:r>
            <a:rPr lang="en-US" dirty="0"/>
            <a:t>Often used in conjunction with a Will</a:t>
          </a:r>
        </a:p>
      </dgm:t>
    </dgm:pt>
    <dgm:pt modelId="{20E92591-DA25-4187-827D-75478EA72458}" type="parTrans" cxnId="{95DA268A-B1B5-4D2E-B7AA-0D4E11F00F8F}">
      <dgm:prSet/>
      <dgm:spPr/>
      <dgm:t>
        <a:bodyPr/>
        <a:lstStyle/>
        <a:p>
          <a:endParaRPr lang="en-US"/>
        </a:p>
      </dgm:t>
    </dgm:pt>
    <dgm:pt modelId="{1CEBAB9E-3175-44E6-9875-2A1CB23FCFE3}" type="sibTrans" cxnId="{95DA268A-B1B5-4D2E-B7AA-0D4E11F00F8F}">
      <dgm:prSet/>
      <dgm:spPr/>
      <dgm:t>
        <a:bodyPr/>
        <a:lstStyle/>
        <a:p>
          <a:endParaRPr lang="en-US"/>
        </a:p>
      </dgm:t>
    </dgm:pt>
    <dgm:pt modelId="{624E1579-FEAB-4B56-A46F-AF816EB54C53}">
      <dgm:prSet/>
      <dgm:spPr/>
      <dgm:t>
        <a:bodyPr/>
        <a:lstStyle/>
        <a:p>
          <a:r>
            <a:rPr lang="en-US" dirty="0"/>
            <a:t>Separate trust created to own assets</a:t>
          </a:r>
        </a:p>
      </dgm:t>
    </dgm:pt>
    <dgm:pt modelId="{6C45A300-029F-4BBF-931D-29135FFB14F2}" type="parTrans" cxnId="{4A47BC51-40F9-4145-9968-159EB73333D7}">
      <dgm:prSet/>
      <dgm:spPr/>
      <dgm:t>
        <a:bodyPr/>
        <a:lstStyle/>
        <a:p>
          <a:endParaRPr lang="en-US"/>
        </a:p>
      </dgm:t>
    </dgm:pt>
    <dgm:pt modelId="{109BFAE1-ADC0-486A-B1C7-52219218D5CF}" type="sibTrans" cxnId="{4A47BC51-40F9-4145-9968-159EB73333D7}">
      <dgm:prSet/>
      <dgm:spPr/>
      <dgm:t>
        <a:bodyPr/>
        <a:lstStyle/>
        <a:p>
          <a:endParaRPr lang="en-US"/>
        </a:p>
      </dgm:t>
    </dgm:pt>
    <dgm:pt modelId="{03A6DE98-BE9C-4C87-9D46-97A40176205F}">
      <dgm:prSet/>
      <dgm:spPr/>
      <dgm:t>
        <a:bodyPr/>
        <a:lstStyle/>
        <a:p>
          <a:r>
            <a:rPr lang="en-US" dirty="0"/>
            <a:t>Directs the disposition of an individual’s estate upon death and appoints individuals to serve as executor(s)</a:t>
          </a:r>
        </a:p>
      </dgm:t>
    </dgm:pt>
    <dgm:pt modelId="{09F6EBD1-BFFD-467F-B2C7-5D425585FD16}" type="parTrans" cxnId="{82A0F548-423C-4198-B869-88E0AF1D2A12}">
      <dgm:prSet/>
      <dgm:spPr/>
      <dgm:t>
        <a:bodyPr/>
        <a:lstStyle/>
        <a:p>
          <a:endParaRPr lang="en-US"/>
        </a:p>
      </dgm:t>
    </dgm:pt>
    <dgm:pt modelId="{3C62A9FB-4A7D-4502-8ED9-2F5865597DDF}" type="sibTrans" cxnId="{82A0F548-423C-4198-B869-88E0AF1D2A12}">
      <dgm:prSet/>
      <dgm:spPr/>
      <dgm:t>
        <a:bodyPr/>
        <a:lstStyle/>
        <a:p>
          <a:endParaRPr lang="en-US"/>
        </a:p>
      </dgm:t>
    </dgm:pt>
    <dgm:pt modelId="{9BA04CA6-2A35-41D8-A79D-971734455B00}">
      <dgm:prSet/>
      <dgm:spPr/>
      <dgm:t>
        <a:bodyPr/>
        <a:lstStyle/>
        <a:p>
          <a:r>
            <a:rPr lang="en-US" dirty="0"/>
            <a:t>Appoints a trustee to manage assets (frequently the settlor)</a:t>
          </a:r>
        </a:p>
      </dgm:t>
    </dgm:pt>
    <dgm:pt modelId="{E4DF316E-2FB5-45EE-A1ED-C99FFF3181B7}" type="parTrans" cxnId="{657FE5F9-F662-44D6-B7E7-F284FB21CCEA}">
      <dgm:prSet/>
      <dgm:spPr/>
      <dgm:t>
        <a:bodyPr/>
        <a:lstStyle/>
        <a:p>
          <a:endParaRPr lang="en-US"/>
        </a:p>
      </dgm:t>
    </dgm:pt>
    <dgm:pt modelId="{3F5F975A-E01C-4C62-A8C4-17E4D745428E}" type="sibTrans" cxnId="{657FE5F9-F662-44D6-B7E7-F284FB21CCEA}">
      <dgm:prSet/>
      <dgm:spPr/>
      <dgm:t>
        <a:bodyPr/>
        <a:lstStyle/>
        <a:p>
          <a:endParaRPr lang="en-US"/>
        </a:p>
      </dgm:t>
    </dgm:pt>
    <dgm:pt modelId="{B34D87B7-C1AB-4233-B6FC-65790163EE3A}">
      <dgm:prSet/>
      <dgm:spPr/>
      <dgm:t>
        <a:bodyPr/>
        <a:lstStyle/>
        <a:p>
          <a:r>
            <a:rPr lang="en-US" dirty="0"/>
            <a:t>Can generally be revoked or amended during grantor’s life</a:t>
          </a:r>
        </a:p>
      </dgm:t>
    </dgm:pt>
    <dgm:pt modelId="{6DEB3CEC-FA78-4E54-B76C-4BC332F393E2}" type="parTrans" cxnId="{2F36E2E0-3F56-4D49-BE96-CFA38FF0E4FD}">
      <dgm:prSet/>
      <dgm:spPr/>
      <dgm:t>
        <a:bodyPr/>
        <a:lstStyle/>
        <a:p>
          <a:endParaRPr lang="en-US"/>
        </a:p>
      </dgm:t>
    </dgm:pt>
    <dgm:pt modelId="{32EA2C8C-903D-487D-A50C-4B541BCF9769}" type="sibTrans" cxnId="{2F36E2E0-3F56-4D49-BE96-CFA38FF0E4FD}">
      <dgm:prSet/>
      <dgm:spPr/>
      <dgm:t>
        <a:bodyPr/>
        <a:lstStyle/>
        <a:p>
          <a:endParaRPr lang="en-US"/>
        </a:p>
      </dgm:t>
    </dgm:pt>
    <dgm:pt modelId="{CBC3517E-71C6-4122-8A2A-B23352A4518A}">
      <dgm:prSet/>
      <dgm:spPr/>
      <dgm:t>
        <a:bodyPr/>
        <a:lstStyle/>
        <a:p>
          <a:r>
            <a:rPr lang="en-US" dirty="0"/>
            <a:t>Cannot be amended without consent of all parties</a:t>
          </a:r>
        </a:p>
      </dgm:t>
    </dgm:pt>
    <dgm:pt modelId="{5B276ECC-1457-4CEC-BFFD-97EAF2C34073}" type="parTrans" cxnId="{4F5A3F7F-5A48-4043-BB4A-A617817A3DC3}">
      <dgm:prSet/>
      <dgm:spPr/>
      <dgm:t>
        <a:bodyPr/>
        <a:lstStyle/>
        <a:p>
          <a:endParaRPr lang="en-US"/>
        </a:p>
      </dgm:t>
    </dgm:pt>
    <dgm:pt modelId="{75DC3ED3-B256-4A0E-A952-1CC78523794A}" type="sibTrans" cxnId="{4F5A3F7F-5A48-4043-BB4A-A617817A3DC3}">
      <dgm:prSet/>
      <dgm:spPr/>
      <dgm:t>
        <a:bodyPr/>
        <a:lstStyle/>
        <a:p>
          <a:endParaRPr lang="en-US"/>
        </a:p>
      </dgm:t>
    </dgm:pt>
    <dgm:pt modelId="{6AF2A50C-93EB-4372-9FD6-D468FC63AD7F}">
      <dgm:prSet/>
      <dgm:spPr/>
      <dgm:t>
        <a:bodyPr/>
        <a:lstStyle/>
        <a:p>
          <a:r>
            <a:rPr lang="en-US" dirty="0"/>
            <a:t>Note: POD, Survivorship rights and beneficiary designations override provisions in a will and revocable trust</a:t>
          </a:r>
        </a:p>
      </dgm:t>
    </dgm:pt>
    <dgm:pt modelId="{093CEEC9-CCAC-4D7B-A6A5-D341D1C740A3}" type="parTrans" cxnId="{65A93FD6-8F84-4A9E-A45B-F8364332080C}">
      <dgm:prSet/>
      <dgm:spPr/>
      <dgm:t>
        <a:bodyPr/>
        <a:lstStyle/>
        <a:p>
          <a:endParaRPr lang="en-US"/>
        </a:p>
      </dgm:t>
    </dgm:pt>
    <dgm:pt modelId="{7F123F62-B3D4-4BFD-99C6-AF157D563192}" type="sibTrans" cxnId="{65A93FD6-8F84-4A9E-A45B-F8364332080C}">
      <dgm:prSet/>
      <dgm:spPr/>
      <dgm:t>
        <a:bodyPr/>
        <a:lstStyle/>
        <a:p>
          <a:endParaRPr lang="en-US"/>
        </a:p>
      </dgm:t>
    </dgm:pt>
    <dgm:pt modelId="{C884A12B-96EF-402B-BB91-569B5F48C24B}">
      <dgm:prSet/>
      <dgm:spPr/>
      <dgm:t>
        <a:bodyPr/>
        <a:lstStyle/>
        <a:p>
          <a:r>
            <a:rPr lang="en-US" dirty="0"/>
            <a:t>Can own assets during life or receive assets at death</a:t>
          </a:r>
        </a:p>
      </dgm:t>
    </dgm:pt>
    <dgm:pt modelId="{F2849796-748B-4A77-8CD7-14D2C74F858E}" type="parTrans" cxnId="{29CBAB1D-CCB7-45B0-8FB5-051FF847E9A8}">
      <dgm:prSet/>
      <dgm:spPr/>
      <dgm:t>
        <a:bodyPr/>
        <a:lstStyle/>
        <a:p>
          <a:endParaRPr lang="en-US"/>
        </a:p>
      </dgm:t>
    </dgm:pt>
    <dgm:pt modelId="{FA6108F5-BC0E-476A-9FD3-9ECE4E81A601}" type="sibTrans" cxnId="{29CBAB1D-CCB7-45B0-8FB5-051FF847E9A8}">
      <dgm:prSet/>
      <dgm:spPr/>
      <dgm:t>
        <a:bodyPr/>
        <a:lstStyle/>
        <a:p>
          <a:endParaRPr lang="en-US"/>
        </a:p>
      </dgm:t>
    </dgm:pt>
    <dgm:pt modelId="{136FC5C9-4AE2-4447-877A-74D04C860345}" type="pres">
      <dgm:prSet presAssocID="{32F79FBE-1C29-4101-ABE7-6851A8AA7BFA}" presName="linear" presStyleCnt="0">
        <dgm:presLayoutVars>
          <dgm:animLvl val="lvl"/>
          <dgm:resizeHandles val="exact"/>
        </dgm:presLayoutVars>
      </dgm:prSet>
      <dgm:spPr/>
    </dgm:pt>
    <dgm:pt modelId="{DA0FA954-8A85-4039-8227-3704F9EC46FD}" type="pres">
      <dgm:prSet presAssocID="{08E55124-E4A3-424A-B5C4-EB324E48197E}" presName="parentText" presStyleLbl="node1" presStyleIdx="0" presStyleCnt="3">
        <dgm:presLayoutVars>
          <dgm:chMax val="0"/>
          <dgm:bulletEnabled val="1"/>
        </dgm:presLayoutVars>
      </dgm:prSet>
      <dgm:spPr/>
    </dgm:pt>
    <dgm:pt modelId="{B29C4FAC-75D6-4488-99C7-E921AEAA4E71}" type="pres">
      <dgm:prSet presAssocID="{08E55124-E4A3-424A-B5C4-EB324E48197E}" presName="childText" presStyleLbl="revTx" presStyleIdx="0" presStyleCnt="3">
        <dgm:presLayoutVars>
          <dgm:bulletEnabled val="1"/>
        </dgm:presLayoutVars>
      </dgm:prSet>
      <dgm:spPr/>
    </dgm:pt>
    <dgm:pt modelId="{8323C05F-5ABB-4A53-959E-995DAAB3485D}" type="pres">
      <dgm:prSet presAssocID="{C5702AFD-CFA2-427D-821D-BB7F5DD22A94}" presName="parentText" presStyleLbl="node1" presStyleIdx="1" presStyleCnt="3">
        <dgm:presLayoutVars>
          <dgm:chMax val="0"/>
          <dgm:bulletEnabled val="1"/>
        </dgm:presLayoutVars>
      </dgm:prSet>
      <dgm:spPr/>
    </dgm:pt>
    <dgm:pt modelId="{52C4D9FE-1A6E-401B-9C93-1DA614695A3A}" type="pres">
      <dgm:prSet presAssocID="{C5702AFD-CFA2-427D-821D-BB7F5DD22A94}" presName="childText" presStyleLbl="revTx" presStyleIdx="1" presStyleCnt="3">
        <dgm:presLayoutVars>
          <dgm:bulletEnabled val="1"/>
        </dgm:presLayoutVars>
      </dgm:prSet>
      <dgm:spPr/>
    </dgm:pt>
    <dgm:pt modelId="{B137958A-E3C9-4776-A290-EA15D89047F6}" type="pres">
      <dgm:prSet presAssocID="{5DB5C595-3987-4294-BD7C-3F3AE0EE677B}" presName="parentText" presStyleLbl="node1" presStyleIdx="2" presStyleCnt="3">
        <dgm:presLayoutVars>
          <dgm:chMax val="0"/>
          <dgm:bulletEnabled val="1"/>
        </dgm:presLayoutVars>
      </dgm:prSet>
      <dgm:spPr/>
    </dgm:pt>
    <dgm:pt modelId="{6F04C982-ED7A-4F49-9572-5798F1A12A2E}" type="pres">
      <dgm:prSet presAssocID="{5DB5C595-3987-4294-BD7C-3F3AE0EE677B}" presName="childText" presStyleLbl="revTx" presStyleIdx="2" presStyleCnt="3">
        <dgm:presLayoutVars>
          <dgm:bulletEnabled val="1"/>
        </dgm:presLayoutVars>
      </dgm:prSet>
      <dgm:spPr/>
    </dgm:pt>
  </dgm:ptLst>
  <dgm:cxnLst>
    <dgm:cxn modelId="{2790A914-413A-4D51-96FE-752B4C2665F6}" srcId="{32F79FBE-1C29-4101-ABE7-6851A8AA7BFA}" destId="{5DB5C595-3987-4294-BD7C-3F3AE0EE677B}" srcOrd="2" destOrd="0" parTransId="{2262710E-C067-4660-8ED8-07C135C87CA3}" sibTransId="{AC863C21-9BC4-4A44-9EB9-7782DBF155E8}"/>
    <dgm:cxn modelId="{29CBAB1D-CCB7-45B0-8FB5-051FF847E9A8}" srcId="{C5702AFD-CFA2-427D-821D-BB7F5DD22A94}" destId="{C884A12B-96EF-402B-BB91-569B5F48C24B}" srcOrd="2" destOrd="0" parTransId="{F2849796-748B-4A77-8CD7-14D2C74F858E}" sibTransId="{FA6108F5-BC0E-476A-9FD3-9ECE4E81A601}"/>
    <dgm:cxn modelId="{DD35C839-9456-4616-B422-4D854ECD5806}" type="presOf" srcId="{6AF2A50C-93EB-4372-9FD6-D468FC63AD7F}" destId="{B29C4FAC-75D6-4488-99C7-E921AEAA4E71}" srcOrd="0" destOrd="1" presId="urn:microsoft.com/office/officeart/2005/8/layout/vList2"/>
    <dgm:cxn modelId="{82A0F548-423C-4198-B869-88E0AF1D2A12}" srcId="{08E55124-E4A3-424A-B5C4-EB324E48197E}" destId="{03A6DE98-BE9C-4C87-9D46-97A40176205F}" srcOrd="0" destOrd="0" parTransId="{09F6EBD1-BFFD-467F-B2C7-5D425585FD16}" sibTransId="{3C62A9FB-4A7D-4502-8ED9-2F5865597DDF}"/>
    <dgm:cxn modelId="{4A47BC51-40F9-4145-9968-159EB73333D7}" srcId="{5DB5C595-3987-4294-BD7C-3F3AE0EE677B}" destId="{624E1579-FEAB-4B56-A46F-AF816EB54C53}" srcOrd="0" destOrd="0" parTransId="{6C45A300-029F-4BBF-931D-29135FFB14F2}" sibTransId="{109BFAE1-ADC0-486A-B1C7-52219218D5CF}"/>
    <dgm:cxn modelId="{0CA4D054-F675-4C8C-A15A-44347DC9AEC0}" type="presOf" srcId="{9BA04CA6-2A35-41D8-A79D-971734455B00}" destId="{52C4D9FE-1A6E-401B-9C93-1DA614695A3A}" srcOrd="0" destOrd="1" presId="urn:microsoft.com/office/officeart/2005/8/layout/vList2"/>
    <dgm:cxn modelId="{D38B9378-11B4-4050-A5CF-620A91555457}" type="presOf" srcId="{C884A12B-96EF-402B-BB91-569B5F48C24B}" destId="{52C4D9FE-1A6E-401B-9C93-1DA614695A3A}" srcOrd="0" destOrd="2" presId="urn:microsoft.com/office/officeart/2005/8/layout/vList2"/>
    <dgm:cxn modelId="{24520C7F-412A-474B-A56C-3DF21E183C4F}" type="presOf" srcId="{32F79FBE-1C29-4101-ABE7-6851A8AA7BFA}" destId="{136FC5C9-4AE2-4447-877A-74D04C860345}" srcOrd="0" destOrd="0" presId="urn:microsoft.com/office/officeart/2005/8/layout/vList2"/>
    <dgm:cxn modelId="{4F5A3F7F-5A48-4043-BB4A-A617817A3DC3}" srcId="{5DB5C595-3987-4294-BD7C-3F3AE0EE677B}" destId="{CBC3517E-71C6-4122-8A2A-B23352A4518A}" srcOrd="1" destOrd="0" parTransId="{5B276ECC-1457-4CEC-BFFD-97EAF2C34073}" sibTransId="{75DC3ED3-B256-4A0E-A952-1CC78523794A}"/>
    <dgm:cxn modelId="{9D683D87-761F-4D4D-ACE2-474E81520DE3}" srcId="{32F79FBE-1C29-4101-ABE7-6851A8AA7BFA}" destId="{08E55124-E4A3-424A-B5C4-EB324E48197E}" srcOrd="0" destOrd="0" parTransId="{FC896130-0B5D-4785-87F4-D45519132DA2}" sibTransId="{FCEFAE71-DFA9-4056-90A2-CCE98EACD3BB}"/>
    <dgm:cxn modelId="{95DA268A-B1B5-4D2E-B7AA-0D4E11F00F8F}" srcId="{C5702AFD-CFA2-427D-821D-BB7F5DD22A94}" destId="{98B7A2D9-D194-4182-92A7-10AA22A3C0DB}" srcOrd="0" destOrd="0" parTransId="{20E92591-DA25-4187-827D-75478EA72458}" sibTransId="{1CEBAB9E-3175-44E6-9875-2A1CB23FCFE3}"/>
    <dgm:cxn modelId="{9F44CB98-64BA-4FBF-AB17-F25D7DC82353}" srcId="{32F79FBE-1C29-4101-ABE7-6851A8AA7BFA}" destId="{C5702AFD-CFA2-427D-821D-BB7F5DD22A94}" srcOrd="1" destOrd="0" parTransId="{DDC96279-59BC-4E3D-94EA-B9ED65FDC09E}" sibTransId="{C6D3C6D4-FC2D-49A1-B386-489082C72D8A}"/>
    <dgm:cxn modelId="{00973399-60CF-4CD6-98C4-0945CAA1C580}" type="presOf" srcId="{5DB5C595-3987-4294-BD7C-3F3AE0EE677B}" destId="{B137958A-E3C9-4776-A290-EA15D89047F6}" srcOrd="0" destOrd="0" presId="urn:microsoft.com/office/officeart/2005/8/layout/vList2"/>
    <dgm:cxn modelId="{D0C7ABA0-2A28-442C-A890-7800F264E51F}" type="presOf" srcId="{B34D87B7-C1AB-4233-B6FC-65790163EE3A}" destId="{52C4D9FE-1A6E-401B-9C93-1DA614695A3A}" srcOrd="0" destOrd="3" presId="urn:microsoft.com/office/officeart/2005/8/layout/vList2"/>
    <dgm:cxn modelId="{E08ED9B1-E1D8-4791-89FB-A7368143AD48}" type="presOf" srcId="{CBC3517E-71C6-4122-8A2A-B23352A4518A}" destId="{6F04C982-ED7A-4F49-9572-5798F1A12A2E}" srcOrd="0" destOrd="1" presId="urn:microsoft.com/office/officeart/2005/8/layout/vList2"/>
    <dgm:cxn modelId="{993AE3C0-9A32-4BE5-A976-6C71DF072CC1}" type="presOf" srcId="{98B7A2D9-D194-4182-92A7-10AA22A3C0DB}" destId="{52C4D9FE-1A6E-401B-9C93-1DA614695A3A}" srcOrd="0" destOrd="0" presId="urn:microsoft.com/office/officeart/2005/8/layout/vList2"/>
    <dgm:cxn modelId="{5DAE98C7-FED9-49E7-A5F5-D8AD04875492}" type="presOf" srcId="{C5702AFD-CFA2-427D-821D-BB7F5DD22A94}" destId="{8323C05F-5ABB-4A53-959E-995DAAB3485D}" srcOrd="0" destOrd="0" presId="urn:microsoft.com/office/officeart/2005/8/layout/vList2"/>
    <dgm:cxn modelId="{62C116C9-963F-4F75-8CF5-2A7B37734552}" type="presOf" srcId="{03A6DE98-BE9C-4C87-9D46-97A40176205F}" destId="{B29C4FAC-75D6-4488-99C7-E921AEAA4E71}" srcOrd="0" destOrd="0" presId="urn:microsoft.com/office/officeart/2005/8/layout/vList2"/>
    <dgm:cxn modelId="{65A93FD6-8F84-4A9E-A45B-F8364332080C}" srcId="{08E55124-E4A3-424A-B5C4-EB324E48197E}" destId="{6AF2A50C-93EB-4372-9FD6-D468FC63AD7F}" srcOrd="1" destOrd="0" parTransId="{093CEEC9-CCAC-4D7B-A6A5-D341D1C740A3}" sibTransId="{7F123F62-B3D4-4BFD-99C6-AF157D563192}"/>
    <dgm:cxn modelId="{AEEB1BDC-95E0-4FA9-8424-1A39C9DD82BB}" type="presOf" srcId="{624E1579-FEAB-4B56-A46F-AF816EB54C53}" destId="{6F04C982-ED7A-4F49-9572-5798F1A12A2E}" srcOrd="0" destOrd="0" presId="urn:microsoft.com/office/officeart/2005/8/layout/vList2"/>
    <dgm:cxn modelId="{2F36E2E0-3F56-4D49-BE96-CFA38FF0E4FD}" srcId="{C5702AFD-CFA2-427D-821D-BB7F5DD22A94}" destId="{B34D87B7-C1AB-4233-B6FC-65790163EE3A}" srcOrd="3" destOrd="0" parTransId="{6DEB3CEC-FA78-4E54-B76C-4BC332F393E2}" sibTransId="{32EA2C8C-903D-487D-A50C-4B541BCF9769}"/>
    <dgm:cxn modelId="{A770F1F0-BE5F-4CF9-A474-EE8D13988D4A}" type="presOf" srcId="{08E55124-E4A3-424A-B5C4-EB324E48197E}" destId="{DA0FA954-8A85-4039-8227-3704F9EC46FD}" srcOrd="0" destOrd="0" presId="urn:microsoft.com/office/officeart/2005/8/layout/vList2"/>
    <dgm:cxn modelId="{657FE5F9-F662-44D6-B7E7-F284FB21CCEA}" srcId="{C5702AFD-CFA2-427D-821D-BB7F5DD22A94}" destId="{9BA04CA6-2A35-41D8-A79D-971734455B00}" srcOrd="1" destOrd="0" parTransId="{E4DF316E-2FB5-45EE-A1ED-C99FFF3181B7}" sibTransId="{3F5F975A-E01C-4C62-A8C4-17E4D745428E}"/>
    <dgm:cxn modelId="{07218281-09C1-41A0-BB7B-B0AE05B65E8D}" type="presParOf" srcId="{136FC5C9-4AE2-4447-877A-74D04C860345}" destId="{DA0FA954-8A85-4039-8227-3704F9EC46FD}" srcOrd="0" destOrd="0" presId="urn:microsoft.com/office/officeart/2005/8/layout/vList2"/>
    <dgm:cxn modelId="{C6C9373E-05A0-4B6E-B421-5D8813D5BD5B}" type="presParOf" srcId="{136FC5C9-4AE2-4447-877A-74D04C860345}" destId="{B29C4FAC-75D6-4488-99C7-E921AEAA4E71}" srcOrd="1" destOrd="0" presId="urn:microsoft.com/office/officeart/2005/8/layout/vList2"/>
    <dgm:cxn modelId="{C3C6CCDC-469B-4F0C-A425-B9F93D360057}" type="presParOf" srcId="{136FC5C9-4AE2-4447-877A-74D04C860345}" destId="{8323C05F-5ABB-4A53-959E-995DAAB3485D}" srcOrd="2" destOrd="0" presId="urn:microsoft.com/office/officeart/2005/8/layout/vList2"/>
    <dgm:cxn modelId="{298A9B58-0A54-4DAD-909F-F3763276051B}" type="presParOf" srcId="{136FC5C9-4AE2-4447-877A-74D04C860345}" destId="{52C4D9FE-1A6E-401B-9C93-1DA614695A3A}" srcOrd="3" destOrd="0" presId="urn:microsoft.com/office/officeart/2005/8/layout/vList2"/>
    <dgm:cxn modelId="{F4FD5403-48A1-4682-87F6-2C7B87BF8D14}" type="presParOf" srcId="{136FC5C9-4AE2-4447-877A-74D04C860345}" destId="{B137958A-E3C9-4776-A290-EA15D89047F6}" srcOrd="4" destOrd="0" presId="urn:microsoft.com/office/officeart/2005/8/layout/vList2"/>
    <dgm:cxn modelId="{FD4FEAB5-2DC0-481F-A0C5-7BA8770022F1}" type="presParOf" srcId="{136FC5C9-4AE2-4447-877A-74D04C860345}" destId="{6F04C982-ED7A-4F49-9572-5798F1A12A2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FA954-8A85-4039-8227-3704F9EC46FD}">
      <dsp:nvSpPr>
        <dsp:cNvPr id="0" name=""/>
        <dsp:cNvSpPr/>
      </dsp:nvSpPr>
      <dsp:spPr>
        <a:xfrm>
          <a:off x="0" y="63750"/>
          <a:ext cx="6900512"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Financial Independence – handled his own financial affairs</a:t>
          </a:r>
        </a:p>
      </dsp:txBody>
      <dsp:txXfrm>
        <a:off x="62141" y="125891"/>
        <a:ext cx="6776230" cy="1148678"/>
      </dsp:txXfrm>
    </dsp:sp>
    <dsp:sp modelId="{B29C4FAC-75D6-4488-99C7-E921AEAA4E71}">
      <dsp:nvSpPr>
        <dsp:cNvPr id="0" name=""/>
        <dsp:cNvSpPr/>
      </dsp:nvSpPr>
      <dsp:spPr>
        <a:xfrm>
          <a:off x="0" y="1336710"/>
          <a:ext cx="690051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No external check and balances</a:t>
          </a:r>
        </a:p>
      </dsp:txBody>
      <dsp:txXfrm>
        <a:off x="0" y="1336710"/>
        <a:ext cx="6900512" cy="529920"/>
      </dsp:txXfrm>
    </dsp:sp>
    <dsp:sp modelId="{8323C05F-5ABB-4A53-959E-995DAAB3485D}">
      <dsp:nvSpPr>
        <dsp:cNvPr id="0" name=""/>
        <dsp:cNvSpPr/>
      </dsp:nvSpPr>
      <dsp:spPr>
        <a:xfrm>
          <a:off x="0" y="1866630"/>
          <a:ext cx="6900512" cy="12729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Widower/Divorced – his first wife died, then divorced</a:t>
          </a:r>
        </a:p>
      </dsp:txBody>
      <dsp:txXfrm>
        <a:off x="62141" y="1928771"/>
        <a:ext cx="6776230" cy="1148678"/>
      </dsp:txXfrm>
    </dsp:sp>
    <dsp:sp modelId="{52C4D9FE-1A6E-401B-9C93-1DA614695A3A}">
      <dsp:nvSpPr>
        <dsp:cNvPr id="0" name=""/>
        <dsp:cNvSpPr/>
      </dsp:nvSpPr>
      <dsp:spPr>
        <a:xfrm>
          <a:off x="0" y="3139590"/>
          <a:ext cx="690051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Loneliness</a:t>
          </a:r>
        </a:p>
      </dsp:txBody>
      <dsp:txXfrm>
        <a:off x="0" y="3139590"/>
        <a:ext cx="6900512" cy="529920"/>
      </dsp:txXfrm>
    </dsp:sp>
    <dsp:sp modelId="{B137958A-E3C9-4776-A290-EA15D89047F6}">
      <dsp:nvSpPr>
        <dsp:cNvPr id="0" name=""/>
        <dsp:cNvSpPr/>
      </dsp:nvSpPr>
      <dsp:spPr>
        <a:xfrm>
          <a:off x="0" y="3669510"/>
          <a:ext cx="6900512" cy="1272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Risky Drinker – heavy drinker</a:t>
          </a:r>
        </a:p>
      </dsp:txBody>
      <dsp:txXfrm>
        <a:off x="62141" y="3731651"/>
        <a:ext cx="6776230" cy="1148678"/>
      </dsp:txXfrm>
    </dsp:sp>
    <dsp:sp modelId="{6F04C982-ED7A-4F49-9572-5798F1A12A2E}">
      <dsp:nvSpPr>
        <dsp:cNvPr id="0" name=""/>
        <dsp:cNvSpPr/>
      </dsp:nvSpPr>
      <dsp:spPr>
        <a:xfrm>
          <a:off x="0" y="4942470"/>
          <a:ext cx="690051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Isolation</a:t>
          </a:r>
        </a:p>
      </dsp:txBody>
      <dsp:txXfrm>
        <a:off x="0" y="4942470"/>
        <a:ext cx="6900512" cy="52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6AD90-A3B6-4C8D-960C-AA8F7135B9A9}">
      <dsp:nvSpPr>
        <dsp:cNvPr id="0" name=""/>
        <dsp:cNvSpPr/>
      </dsp:nvSpPr>
      <dsp:spPr>
        <a:xfrm>
          <a:off x="0" y="69799"/>
          <a:ext cx="7166236" cy="16415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Financial Independence:  Without a plan for obtaining assistance with finances in the future, elders who successfully and independently handled their finances are at risk.</a:t>
          </a:r>
        </a:p>
      </dsp:txBody>
      <dsp:txXfrm>
        <a:off x="80132" y="149931"/>
        <a:ext cx="7005972" cy="1481245"/>
      </dsp:txXfrm>
    </dsp:sp>
    <dsp:sp modelId="{DB76BD0B-DE31-4DB6-AE30-A2E445FF1491}">
      <dsp:nvSpPr>
        <dsp:cNvPr id="0" name=""/>
        <dsp:cNvSpPr/>
      </dsp:nvSpPr>
      <dsp:spPr>
        <a:xfrm>
          <a:off x="0" y="1711309"/>
          <a:ext cx="7166236"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Prevention – Lawyers, doctors, accountants, financial advisors and bankers.  Trustworthy family members and friends.</a:t>
          </a:r>
        </a:p>
        <a:p>
          <a:pPr marL="171450" lvl="1" indent="-171450" algn="l" defTabSz="800100">
            <a:lnSpc>
              <a:spcPct val="90000"/>
            </a:lnSpc>
            <a:spcBef>
              <a:spcPct val="0"/>
            </a:spcBef>
            <a:spcAft>
              <a:spcPct val="20000"/>
            </a:spcAft>
            <a:buChar char="•"/>
          </a:pPr>
          <a:r>
            <a:rPr lang="en-US" sz="1800" kern="1200"/>
            <a:t>Developing </a:t>
          </a:r>
          <a:r>
            <a:rPr lang="en-US" sz="1800" kern="1200" dirty="0"/>
            <a:t>a network of trusted advisors/persons.</a:t>
          </a:r>
        </a:p>
      </dsp:txBody>
      <dsp:txXfrm>
        <a:off x="0" y="1711309"/>
        <a:ext cx="7166236" cy="880785"/>
      </dsp:txXfrm>
    </dsp:sp>
    <dsp:sp modelId="{58507744-181D-49E7-944A-17953DA77F40}">
      <dsp:nvSpPr>
        <dsp:cNvPr id="0" name=""/>
        <dsp:cNvSpPr/>
      </dsp:nvSpPr>
      <dsp:spPr>
        <a:xfrm>
          <a:off x="0" y="2592094"/>
          <a:ext cx="7166236" cy="16415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Risky Habits:  Alcohol and substance abuse, gambling and other addictive behaviors substantially increase the risk for exploitation and abuse.</a:t>
          </a:r>
        </a:p>
      </dsp:txBody>
      <dsp:txXfrm>
        <a:off x="80132" y="2672226"/>
        <a:ext cx="7005972" cy="1481245"/>
      </dsp:txXfrm>
    </dsp:sp>
    <dsp:sp modelId="{B71D1907-8EC8-4D3C-A93C-4768346220FF}">
      <dsp:nvSpPr>
        <dsp:cNvPr id="0" name=""/>
        <dsp:cNvSpPr/>
      </dsp:nvSpPr>
      <dsp:spPr>
        <a:xfrm>
          <a:off x="0" y="4233604"/>
          <a:ext cx="7166236"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Understanding that alcohol and substance abuse are a disease.</a:t>
          </a:r>
        </a:p>
        <a:p>
          <a:pPr marL="171450" lvl="1" indent="-171450" algn="l" defTabSz="800100">
            <a:lnSpc>
              <a:spcPct val="90000"/>
            </a:lnSpc>
            <a:spcBef>
              <a:spcPct val="0"/>
            </a:spcBef>
            <a:spcAft>
              <a:spcPct val="20000"/>
            </a:spcAft>
            <a:buChar char="•"/>
          </a:pPr>
          <a:r>
            <a:rPr lang="en-US" sz="1800" kern="1200" dirty="0"/>
            <a:t>Process addictions – e.g., gambling, pornography, etc.</a:t>
          </a:r>
        </a:p>
        <a:p>
          <a:pPr marL="171450" lvl="1" indent="-171450" algn="l" defTabSz="800100">
            <a:lnSpc>
              <a:spcPct val="90000"/>
            </a:lnSpc>
            <a:spcBef>
              <a:spcPct val="0"/>
            </a:spcBef>
            <a:spcAft>
              <a:spcPct val="20000"/>
            </a:spcAft>
            <a:buChar char="•"/>
          </a:pPr>
          <a:r>
            <a:rPr lang="en-US" sz="1800" kern="1200" dirty="0"/>
            <a:t>It is never too late for help or to intervene.</a:t>
          </a:r>
        </a:p>
        <a:p>
          <a:pPr marL="171450" lvl="1" indent="-171450" algn="l" defTabSz="800100">
            <a:lnSpc>
              <a:spcPct val="90000"/>
            </a:lnSpc>
            <a:spcBef>
              <a:spcPct val="0"/>
            </a:spcBef>
            <a:spcAft>
              <a:spcPct val="20000"/>
            </a:spcAft>
            <a:buChar char="•"/>
          </a:pPr>
          <a:r>
            <a:rPr lang="en-US" sz="1800" kern="1200" dirty="0"/>
            <a:t>First things first.</a:t>
          </a:r>
        </a:p>
      </dsp:txBody>
      <dsp:txXfrm>
        <a:off x="0" y="4233604"/>
        <a:ext cx="7166236" cy="1237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FA954-8A85-4039-8227-3704F9EC46FD}">
      <dsp:nvSpPr>
        <dsp:cNvPr id="0" name=""/>
        <dsp:cNvSpPr/>
      </dsp:nvSpPr>
      <dsp:spPr>
        <a:xfrm>
          <a:off x="0" y="63918"/>
          <a:ext cx="8258174"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General/Durable Power of Attorney</a:t>
          </a:r>
        </a:p>
      </dsp:txBody>
      <dsp:txXfrm>
        <a:off x="31613" y="95531"/>
        <a:ext cx="8194948" cy="584369"/>
      </dsp:txXfrm>
    </dsp:sp>
    <dsp:sp modelId="{B29C4FAC-75D6-4488-99C7-E921AEAA4E71}">
      <dsp:nvSpPr>
        <dsp:cNvPr id="0" name=""/>
        <dsp:cNvSpPr/>
      </dsp:nvSpPr>
      <dsp:spPr>
        <a:xfrm>
          <a:off x="0" y="711513"/>
          <a:ext cx="8258174" cy="212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Names an agent to make financial decisions for an individual</a:t>
          </a:r>
        </a:p>
        <a:p>
          <a:pPr marL="228600" lvl="1" indent="-228600" algn="l" defTabSz="933450">
            <a:lnSpc>
              <a:spcPct val="90000"/>
            </a:lnSpc>
            <a:spcBef>
              <a:spcPct val="0"/>
            </a:spcBef>
            <a:spcAft>
              <a:spcPct val="20000"/>
            </a:spcAft>
            <a:buChar char="•"/>
          </a:pPr>
          <a:r>
            <a:rPr lang="en-US" sz="2100" kern="1200" dirty="0"/>
            <a:t>When does it kick in?</a:t>
          </a:r>
        </a:p>
        <a:p>
          <a:pPr marL="228600" lvl="1" indent="-228600" algn="l" defTabSz="933450">
            <a:lnSpc>
              <a:spcPct val="90000"/>
            </a:lnSpc>
            <a:spcBef>
              <a:spcPct val="0"/>
            </a:spcBef>
            <a:spcAft>
              <a:spcPct val="20000"/>
            </a:spcAft>
            <a:buChar char="•"/>
          </a:pPr>
          <a:r>
            <a:rPr lang="en-US" sz="2100" kern="1200" dirty="0"/>
            <a:t>When does it terminate?</a:t>
          </a:r>
        </a:p>
        <a:p>
          <a:pPr marL="228600" lvl="1" indent="-228600" algn="l" defTabSz="933450">
            <a:lnSpc>
              <a:spcPct val="90000"/>
            </a:lnSpc>
            <a:spcBef>
              <a:spcPct val="0"/>
            </a:spcBef>
            <a:spcAft>
              <a:spcPct val="20000"/>
            </a:spcAft>
            <a:buChar char="•"/>
          </a:pPr>
          <a:r>
            <a:rPr lang="en-US" sz="2100" kern="1200" dirty="0"/>
            <a:t>Who is named as agent?  Co-agents?</a:t>
          </a:r>
        </a:p>
        <a:p>
          <a:pPr marL="228600" lvl="1" indent="-228600" algn="l" defTabSz="933450">
            <a:lnSpc>
              <a:spcPct val="90000"/>
            </a:lnSpc>
            <a:spcBef>
              <a:spcPct val="0"/>
            </a:spcBef>
            <a:spcAft>
              <a:spcPct val="20000"/>
            </a:spcAft>
            <a:buChar char="•"/>
          </a:pPr>
          <a:r>
            <a:rPr lang="en-US" sz="2100" kern="1200" dirty="0"/>
            <a:t>Are Gifts Allowed?  Agent can </a:t>
          </a:r>
          <a:r>
            <a:rPr lang="en-US" sz="2100" u="sng" kern="1200" dirty="0"/>
            <a:t>only</a:t>
          </a:r>
          <a:r>
            <a:rPr lang="en-US" sz="2100" kern="1200" dirty="0"/>
            <a:t> make gifts if power is expressly granted in POA</a:t>
          </a:r>
        </a:p>
      </dsp:txBody>
      <dsp:txXfrm>
        <a:off x="0" y="711513"/>
        <a:ext cx="8258174" cy="2123819"/>
      </dsp:txXfrm>
    </dsp:sp>
    <dsp:sp modelId="{8323C05F-5ABB-4A53-959E-995DAAB3485D}">
      <dsp:nvSpPr>
        <dsp:cNvPr id="0" name=""/>
        <dsp:cNvSpPr/>
      </dsp:nvSpPr>
      <dsp:spPr>
        <a:xfrm>
          <a:off x="0" y="2835333"/>
          <a:ext cx="8258174" cy="6475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Health Care Power of Attorney</a:t>
          </a:r>
        </a:p>
      </dsp:txBody>
      <dsp:txXfrm>
        <a:off x="31613" y="2866946"/>
        <a:ext cx="8194948" cy="584369"/>
      </dsp:txXfrm>
    </dsp:sp>
    <dsp:sp modelId="{52C4D9FE-1A6E-401B-9C93-1DA614695A3A}">
      <dsp:nvSpPr>
        <dsp:cNvPr id="0" name=""/>
        <dsp:cNvSpPr/>
      </dsp:nvSpPr>
      <dsp:spPr>
        <a:xfrm>
          <a:off x="0" y="3482928"/>
          <a:ext cx="825817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Names an agent to make health care decisions for an individual</a:t>
          </a:r>
        </a:p>
        <a:p>
          <a:pPr marL="228600" lvl="1" indent="-228600" algn="l" defTabSz="933450">
            <a:lnSpc>
              <a:spcPct val="90000"/>
            </a:lnSpc>
            <a:spcBef>
              <a:spcPct val="0"/>
            </a:spcBef>
            <a:spcAft>
              <a:spcPct val="20000"/>
            </a:spcAft>
            <a:buChar char="•"/>
          </a:pPr>
          <a:r>
            <a:rPr lang="en-US" sz="2100" kern="1200" dirty="0"/>
            <a:t>When does it kick in?</a:t>
          </a:r>
        </a:p>
        <a:p>
          <a:pPr marL="457200" lvl="2" indent="-228600" algn="l" defTabSz="933450">
            <a:lnSpc>
              <a:spcPct val="90000"/>
            </a:lnSpc>
            <a:spcBef>
              <a:spcPct val="0"/>
            </a:spcBef>
            <a:spcAft>
              <a:spcPct val="20000"/>
            </a:spcAft>
            <a:buChar char="•"/>
          </a:pPr>
          <a:r>
            <a:rPr lang="en-US" sz="2100" kern="1200" dirty="0"/>
            <a:t>When a health care provider determines the individual is unable to make his or her own health care decisions</a:t>
          </a:r>
        </a:p>
      </dsp:txBody>
      <dsp:txXfrm>
        <a:off x="0" y="3482928"/>
        <a:ext cx="8258174" cy="1397250"/>
      </dsp:txXfrm>
    </dsp:sp>
    <dsp:sp modelId="{B137958A-E3C9-4776-A290-EA15D89047F6}">
      <dsp:nvSpPr>
        <dsp:cNvPr id="0" name=""/>
        <dsp:cNvSpPr/>
      </dsp:nvSpPr>
      <dsp:spPr>
        <a:xfrm>
          <a:off x="0" y="4880178"/>
          <a:ext cx="8258174"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HIPAA Authorization</a:t>
          </a:r>
        </a:p>
      </dsp:txBody>
      <dsp:txXfrm>
        <a:off x="31613" y="4911791"/>
        <a:ext cx="8194948" cy="584369"/>
      </dsp:txXfrm>
    </dsp:sp>
    <dsp:sp modelId="{6F04C982-ED7A-4F49-9572-5798F1A12A2E}">
      <dsp:nvSpPr>
        <dsp:cNvPr id="0" name=""/>
        <dsp:cNvSpPr/>
      </dsp:nvSpPr>
      <dsp:spPr>
        <a:xfrm>
          <a:off x="0" y="5527773"/>
          <a:ext cx="8258174"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9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Allows health care provides to share protected health information with named individuals</a:t>
          </a:r>
        </a:p>
      </dsp:txBody>
      <dsp:txXfrm>
        <a:off x="0" y="5527773"/>
        <a:ext cx="8258174" cy="656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FA954-8A85-4039-8227-3704F9EC46FD}">
      <dsp:nvSpPr>
        <dsp:cNvPr id="0" name=""/>
        <dsp:cNvSpPr/>
      </dsp:nvSpPr>
      <dsp:spPr>
        <a:xfrm>
          <a:off x="0" y="103596"/>
          <a:ext cx="8258174"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Last Will and Testament</a:t>
          </a:r>
        </a:p>
      </dsp:txBody>
      <dsp:txXfrm>
        <a:off x="36296" y="139892"/>
        <a:ext cx="8185582" cy="670943"/>
      </dsp:txXfrm>
    </dsp:sp>
    <dsp:sp modelId="{B29C4FAC-75D6-4488-99C7-E921AEAA4E71}">
      <dsp:nvSpPr>
        <dsp:cNvPr id="0" name=""/>
        <dsp:cNvSpPr/>
      </dsp:nvSpPr>
      <dsp:spPr>
        <a:xfrm>
          <a:off x="0" y="847132"/>
          <a:ext cx="8258174" cy="15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9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Directs the disposition of an individual’s estate upon death and appoints individuals to serve as executor(s)</a:t>
          </a:r>
        </a:p>
        <a:p>
          <a:pPr marL="228600" lvl="1" indent="-228600" algn="l" defTabSz="1066800">
            <a:lnSpc>
              <a:spcPct val="90000"/>
            </a:lnSpc>
            <a:spcBef>
              <a:spcPct val="0"/>
            </a:spcBef>
            <a:spcAft>
              <a:spcPct val="20000"/>
            </a:spcAft>
            <a:buChar char="•"/>
          </a:pPr>
          <a:r>
            <a:rPr lang="en-US" sz="2400" kern="1200" dirty="0"/>
            <a:t>Note: POD, Survivorship rights and beneficiary designations override provisions in a will and revocable trust</a:t>
          </a:r>
        </a:p>
      </dsp:txBody>
      <dsp:txXfrm>
        <a:off x="0" y="847132"/>
        <a:ext cx="8258174" cy="1507994"/>
      </dsp:txXfrm>
    </dsp:sp>
    <dsp:sp modelId="{8323C05F-5ABB-4A53-959E-995DAAB3485D}">
      <dsp:nvSpPr>
        <dsp:cNvPr id="0" name=""/>
        <dsp:cNvSpPr/>
      </dsp:nvSpPr>
      <dsp:spPr>
        <a:xfrm>
          <a:off x="0" y="2355126"/>
          <a:ext cx="8258174" cy="74353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Revocable Trust / Living Trust</a:t>
          </a:r>
        </a:p>
      </dsp:txBody>
      <dsp:txXfrm>
        <a:off x="36296" y="2391422"/>
        <a:ext cx="8185582" cy="670943"/>
      </dsp:txXfrm>
    </dsp:sp>
    <dsp:sp modelId="{52C4D9FE-1A6E-401B-9C93-1DA614695A3A}">
      <dsp:nvSpPr>
        <dsp:cNvPr id="0" name=""/>
        <dsp:cNvSpPr/>
      </dsp:nvSpPr>
      <dsp:spPr>
        <a:xfrm>
          <a:off x="0" y="3098661"/>
          <a:ext cx="8258174"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9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Often used in conjunction with a Will</a:t>
          </a:r>
        </a:p>
        <a:p>
          <a:pPr marL="228600" lvl="1" indent="-228600" algn="l" defTabSz="1066800">
            <a:lnSpc>
              <a:spcPct val="90000"/>
            </a:lnSpc>
            <a:spcBef>
              <a:spcPct val="0"/>
            </a:spcBef>
            <a:spcAft>
              <a:spcPct val="20000"/>
            </a:spcAft>
            <a:buChar char="•"/>
          </a:pPr>
          <a:r>
            <a:rPr lang="en-US" sz="2400" kern="1200" dirty="0"/>
            <a:t>Appoints a trustee to manage assets (frequently the settlor)</a:t>
          </a:r>
        </a:p>
        <a:p>
          <a:pPr marL="228600" lvl="1" indent="-228600" algn="l" defTabSz="1066800">
            <a:lnSpc>
              <a:spcPct val="90000"/>
            </a:lnSpc>
            <a:spcBef>
              <a:spcPct val="0"/>
            </a:spcBef>
            <a:spcAft>
              <a:spcPct val="20000"/>
            </a:spcAft>
            <a:buChar char="•"/>
          </a:pPr>
          <a:r>
            <a:rPr lang="en-US" sz="2400" kern="1200" dirty="0"/>
            <a:t>Can own assets during life or receive assets at death</a:t>
          </a:r>
        </a:p>
        <a:p>
          <a:pPr marL="228600" lvl="1" indent="-228600" algn="l" defTabSz="1066800">
            <a:lnSpc>
              <a:spcPct val="90000"/>
            </a:lnSpc>
            <a:spcBef>
              <a:spcPct val="0"/>
            </a:spcBef>
            <a:spcAft>
              <a:spcPct val="20000"/>
            </a:spcAft>
            <a:buChar char="•"/>
          </a:pPr>
          <a:r>
            <a:rPr lang="en-US" sz="2400" kern="1200" dirty="0"/>
            <a:t>Can generally be revoked or amended during grantor’s life</a:t>
          </a:r>
        </a:p>
      </dsp:txBody>
      <dsp:txXfrm>
        <a:off x="0" y="3098661"/>
        <a:ext cx="8258174" cy="1668420"/>
      </dsp:txXfrm>
    </dsp:sp>
    <dsp:sp modelId="{B137958A-E3C9-4776-A290-EA15D89047F6}">
      <dsp:nvSpPr>
        <dsp:cNvPr id="0" name=""/>
        <dsp:cNvSpPr/>
      </dsp:nvSpPr>
      <dsp:spPr>
        <a:xfrm>
          <a:off x="0" y="4767082"/>
          <a:ext cx="8258174" cy="74353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Irrevocable Trust</a:t>
          </a:r>
        </a:p>
      </dsp:txBody>
      <dsp:txXfrm>
        <a:off x="36296" y="4803378"/>
        <a:ext cx="8185582" cy="670943"/>
      </dsp:txXfrm>
    </dsp:sp>
    <dsp:sp modelId="{6F04C982-ED7A-4F49-9572-5798F1A12A2E}">
      <dsp:nvSpPr>
        <dsp:cNvPr id="0" name=""/>
        <dsp:cNvSpPr/>
      </dsp:nvSpPr>
      <dsp:spPr>
        <a:xfrm>
          <a:off x="0" y="5510617"/>
          <a:ext cx="8258174"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9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Separate trust created to own assets</a:t>
          </a:r>
        </a:p>
        <a:p>
          <a:pPr marL="228600" lvl="1" indent="-228600" algn="l" defTabSz="1066800">
            <a:lnSpc>
              <a:spcPct val="90000"/>
            </a:lnSpc>
            <a:spcBef>
              <a:spcPct val="0"/>
            </a:spcBef>
            <a:spcAft>
              <a:spcPct val="20000"/>
            </a:spcAft>
            <a:buChar char="•"/>
          </a:pPr>
          <a:r>
            <a:rPr lang="en-US" sz="2400" kern="1200" dirty="0"/>
            <a:t>Cannot be amended without consent of all parties</a:t>
          </a:r>
        </a:p>
      </dsp:txBody>
      <dsp:txXfrm>
        <a:off x="0" y="5510617"/>
        <a:ext cx="8258174" cy="834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98DB2F4-B7A0-4FC8-9400-45DED718A54D}" type="datetimeFigureOut">
              <a:rPr lang="en-US" smtClean="0"/>
              <a:t>4/28/2023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2755E0-6274-4723-A0EF-10A06B67CA86}" type="slidenum">
              <a:rPr lang="en-US" smtClean="0"/>
              <a:t>‹#›</a:t>
            </a:fld>
            <a:endParaRPr lang="en-US"/>
          </a:p>
        </p:txBody>
      </p:sp>
    </p:spTree>
    <p:extLst>
      <p:ext uri="{BB962C8B-B14F-4D97-AF65-F5344CB8AC3E}">
        <p14:creationId xmlns:p14="http://schemas.microsoft.com/office/powerpoint/2010/main" val="245603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6C1E-2E2A-4EDA-B3F3-125F430373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079DF-6D00-4F52-B5C5-1F375B47C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CC5D0E-ED0B-4AC3-AA6B-86681B3D12E6}"/>
              </a:ext>
            </a:extLst>
          </p:cNvPr>
          <p:cNvSpPr>
            <a:spLocks noGrp="1"/>
          </p:cNvSpPr>
          <p:nvPr>
            <p:ph type="dt" sz="half" idx="10"/>
          </p:nvPr>
        </p:nvSpPr>
        <p:spPr/>
        <p:txBody>
          <a:bodyPr/>
          <a:lstStyle/>
          <a:p>
            <a:fld id="{9EF56F68-44B3-4375-9FD2-01F3E868167E}" type="datetime1">
              <a:rPr lang="en-US" smtClean="0"/>
              <a:t>4/28/2023</a:t>
            </a:fld>
            <a:endParaRPr lang="en-US"/>
          </a:p>
        </p:txBody>
      </p:sp>
      <p:sp>
        <p:nvSpPr>
          <p:cNvPr id="5" name="Footer Placeholder 4">
            <a:extLst>
              <a:ext uri="{FF2B5EF4-FFF2-40B4-BE49-F238E27FC236}">
                <a16:creationId xmlns:a16="http://schemas.microsoft.com/office/drawing/2014/main" id="{CA5F0F22-9C1C-486C-BCB1-D56DC7EED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76E70-B8F6-4350-89B5-C1B0DE24411D}"/>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137836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4CF6-017B-4085-B9E1-9F801C3F6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C6422C-7C78-4C77-9D7E-9CD5C59FAC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9EEC0-6B74-4CCB-BCAA-239F0454B6CF}"/>
              </a:ext>
            </a:extLst>
          </p:cNvPr>
          <p:cNvSpPr>
            <a:spLocks noGrp="1"/>
          </p:cNvSpPr>
          <p:nvPr>
            <p:ph type="dt" sz="half" idx="10"/>
          </p:nvPr>
        </p:nvSpPr>
        <p:spPr/>
        <p:txBody>
          <a:bodyPr/>
          <a:lstStyle/>
          <a:p>
            <a:fld id="{6E2E6ABA-7DB8-4569-8D56-EE5999E394F5}" type="datetime1">
              <a:rPr lang="en-US" smtClean="0"/>
              <a:t>4/28/2023</a:t>
            </a:fld>
            <a:endParaRPr lang="en-US"/>
          </a:p>
        </p:txBody>
      </p:sp>
      <p:sp>
        <p:nvSpPr>
          <p:cNvPr id="5" name="Footer Placeholder 4">
            <a:extLst>
              <a:ext uri="{FF2B5EF4-FFF2-40B4-BE49-F238E27FC236}">
                <a16:creationId xmlns:a16="http://schemas.microsoft.com/office/drawing/2014/main" id="{17E65792-14D7-4291-90E1-79A8FE0AF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57E0D-F5A0-4EE7-BC72-F1D88DDC2638}"/>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319901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ACFEE-579B-4D3C-BFC9-825C9F21E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7968C5-FCD9-4DA8-8909-312EA1CE81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1BFBC-6DBE-440F-98E3-7FFCD7C875EC}"/>
              </a:ext>
            </a:extLst>
          </p:cNvPr>
          <p:cNvSpPr>
            <a:spLocks noGrp="1"/>
          </p:cNvSpPr>
          <p:nvPr>
            <p:ph type="dt" sz="half" idx="10"/>
          </p:nvPr>
        </p:nvSpPr>
        <p:spPr/>
        <p:txBody>
          <a:bodyPr/>
          <a:lstStyle/>
          <a:p>
            <a:fld id="{A39E043C-E7DE-42AE-8FD0-FB7641CE66AD}" type="datetime1">
              <a:rPr lang="en-US" smtClean="0"/>
              <a:t>4/28/2023</a:t>
            </a:fld>
            <a:endParaRPr lang="en-US"/>
          </a:p>
        </p:txBody>
      </p:sp>
      <p:sp>
        <p:nvSpPr>
          <p:cNvPr id="5" name="Footer Placeholder 4">
            <a:extLst>
              <a:ext uri="{FF2B5EF4-FFF2-40B4-BE49-F238E27FC236}">
                <a16:creationId xmlns:a16="http://schemas.microsoft.com/office/drawing/2014/main" id="{1068974C-4CC9-4DD0-92FF-B0ABA6F9F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64D69-0A49-4B67-85F0-5E40C3ADFF7F}"/>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325182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1A3C0-EB9A-4B32-B797-E93B753AF299}" type="datetime1">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952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AA984-DE50-4C9F-8AB2-5BEBDB06F927}" type="datetime1">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049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8C06F-FE48-4C2A-BD42-0552481DC38E}" type="datetime1">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21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0C7115-6B39-4BDA-B8BD-866A17F9EF80}" type="datetime1">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02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760BF-7DB9-4EB9-B15A-BFFCEFCB40DD}" type="datetime1">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9538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CF397-1691-497B-AF32-DD346FB053D6}" type="datetime1">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516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95DB5-94A0-4B53-A18C-34E58EF8F28B}" type="datetime1">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912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4F89DC9B-DB95-4003-97A1-76E742768ED7}" type="datetime1">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2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3647-F444-49E5-B233-25FE47F0F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A307F-7979-44B1-8070-3E4B05E9AD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A123D-D1F5-420A-BAEA-91F27A477448}"/>
              </a:ext>
            </a:extLst>
          </p:cNvPr>
          <p:cNvSpPr>
            <a:spLocks noGrp="1"/>
          </p:cNvSpPr>
          <p:nvPr>
            <p:ph type="dt" sz="half" idx="10"/>
          </p:nvPr>
        </p:nvSpPr>
        <p:spPr/>
        <p:txBody>
          <a:bodyPr/>
          <a:lstStyle/>
          <a:p>
            <a:fld id="{C1774EA6-AEDC-4304-92A3-1EF556B2014B}" type="datetime1">
              <a:rPr lang="en-US" smtClean="0"/>
              <a:t>4/28/2023</a:t>
            </a:fld>
            <a:endParaRPr lang="en-US"/>
          </a:p>
        </p:txBody>
      </p:sp>
      <p:sp>
        <p:nvSpPr>
          <p:cNvPr id="5" name="Footer Placeholder 4">
            <a:extLst>
              <a:ext uri="{FF2B5EF4-FFF2-40B4-BE49-F238E27FC236}">
                <a16:creationId xmlns:a16="http://schemas.microsoft.com/office/drawing/2014/main" id="{47D66106-1EF0-47F3-96FC-4C3B4F8CF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47717-37F1-4CE1-9FD0-FDB3FD722F19}"/>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1243372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F4379A9F-2DDF-4773-BDA8-363C61FB5D68}" type="datetime1">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10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68A93-DC43-4DCC-9782-67CFEDA74259}" type="datetime1">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4397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C6261-5E7F-49E6-AA88-8264513B1C3B}" type="datetime1">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06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0535-44EE-4ADF-9C4F-EF8089B02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822DC-1E19-4D14-BF2C-9D29D7C77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A3C6BD-B4D7-4B69-BD52-68CCC8E9F9B6}"/>
              </a:ext>
            </a:extLst>
          </p:cNvPr>
          <p:cNvSpPr>
            <a:spLocks noGrp="1"/>
          </p:cNvSpPr>
          <p:nvPr>
            <p:ph type="dt" sz="half" idx="10"/>
          </p:nvPr>
        </p:nvSpPr>
        <p:spPr/>
        <p:txBody>
          <a:bodyPr/>
          <a:lstStyle/>
          <a:p>
            <a:fld id="{8B77F23D-9BAF-4257-AE08-FB333079D531}" type="datetime1">
              <a:rPr lang="en-US" smtClean="0"/>
              <a:t>4/28/2023</a:t>
            </a:fld>
            <a:endParaRPr lang="en-US"/>
          </a:p>
        </p:txBody>
      </p:sp>
      <p:sp>
        <p:nvSpPr>
          <p:cNvPr id="5" name="Footer Placeholder 4">
            <a:extLst>
              <a:ext uri="{FF2B5EF4-FFF2-40B4-BE49-F238E27FC236}">
                <a16:creationId xmlns:a16="http://schemas.microsoft.com/office/drawing/2014/main" id="{2B598869-2D3B-4356-8628-153C3267C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C03B1-8D1E-4646-B782-74408C3E3C1B}"/>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212622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D0-E058-4C1D-9AC4-B9A4E8703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88118-175C-4AD5-A488-BBE7EEB8C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5578DA-996C-4BEF-80B4-D3F3C2C80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5DCCCF-BA30-47CB-B454-5EC967924447}"/>
              </a:ext>
            </a:extLst>
          </p:cNvPr>
          <p:cNvSpPr>
            <a:spLocks noGrp="1"/>
          </p:cNvSpPr>
          <p:nvPr>
            <p:ph type="dt" sz="half" idx="10"/>
          </p:nvPr>
        </p:nvSpPr>
        <p:spPr/>
        <p:txBody>
          <a:bodyPr/>
          <a:lstStyle/>
          <a:p>
            <a:fld id="{61F5069A-8FFA-46F9-9C39-1216DF68F5BE}" type="datetime1">
              <a:rPr lang="en-US" smtClean="0"/>
              <a:t>4/28/2023</a:t>
            </a:fld>
            <a:endParaRPr lang="en-US"/>
          </a:p>
        </p:txBody>
      </p:sp>
      <p:sp>
        <p:nvSpPr>
          <p:cNvPr id="6" name="Footer Placeholder 5">
            <a:extLst>
              <a:ext uri="{FF2B5EF4-FFF2-40B4-BE49-F238E27FC236}">
                <a16:creationId xmlns:a16="http://schemas.microsoft.com/office/drawing/2014/main" id="{67D1E0A0-1280-48E8-ADC1-2BBBC195B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EB8AA-C2D7-4ABF-BF96-3130A01E2708}"/>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3589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E8C0-16E6-4063-9AC2-059958B1BE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9B3188-1E2A-427D-8E10-487EF200C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A99A3-0047-46C5-8C70-BCCBE5ECCA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6405BD-1B69-4EF7-81F9-1527A6DD7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35D8CE-C711-4295-A919-60A90768B8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BCAF8-EAB9-485D-8E9D-31B2355493CF}"/>
              </a:ext>
            </a:extLst>
          </p:cNvPr>
          <p:cNvSpPr>
            <a:spLocks noGrp="1"/>
          </p:cNvSpPr>
          <p:nvPr>
            <p:ph type="dt" sz="half" idx="10"/>
          </p:nvPr>
        </p:nvSpPr>
        <p:spPr/>
        <p:txBody>
          <a:bodyPr/>
          <a:lstStyle/>
          <a:p>
            <a:fld id="{042263EA-B228-4AE8-82E2-584151434159}" type="datetime1">
              <a:rPr lang="en-US" smtClean="0"/>
              <a:t>4/28/2023</a:t>
            </a:fld>
            <a:endParaRPr lang="en-US"/>
          </a:p>
        </p:txBody>
      </p:sp>
      <p:sp>
        <p:nvSpPr>
          <p:cNvPr id="8" name="Footer Placeholder 7">
            <a:extLst>
              <a:ext uri="{FF2B5EF4-FFF2-40B4-BE49-F238E27FC236}">
                <a16:creationId xmlns:a16="http://schemas.microsoft.com/office/drawing/2014/main" id="{21BE9F38-7900-46F9-BD5B-640FE367C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72B1E-EA2D-43BA-AF20-B33963E27F88}"/>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14127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9F9A-CDE4-4E30-B650-5EBB7FD490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F614A-3ADF-466C-BBE2-94222F7E5339}"/>
              </a:ext>
            </a:extLst>
          </p:cNvPr>
          <p:cNvSpPr>
            <a:spLocks noGrp="1"/>
          </p:cNvSpPr>
          <p:nvPr>
            <p:ph type="dt" sz="half" idx="10"/>
          </p:nvPr>
        </p:nvSpPr>
        <p:spPr/>
        <p:txBody>
          <a:bodyPr/>
          <a:lstStyle/>
          <a:p>
            <a:fld id="{F9C24E65-D58D-42DF-8A44-D15C349BDF32}" type="datetime1">
              <a:rPr lang="en-US" smtClean="0"/>
              <a:t>4/28/2023</a:t>
            </a:fld>
            <a:endParaRPr lang="en-US"/>
          </a:p>
        </p:txBody>
      </p:sp>
      <p:sp>
        <p:nvSpPr>
          <p:cNvPr id="4" name="Footer Placeholder 3">
            <a:extLst>
              <a:ext uri="{FF2B5EF4-FFF2-40B4-BE49-F238E27FC236}">
                <a16:creationId xmlns:a16="http://schemas.microsoft.com/office/drawing/2014/main" id="{8C8F2C25-0239-46ED-BD10-D7FE98ED5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24764-7136-44F9-BAA2-37A70F3415F8}"/>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77705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5ADC9-CD7E-4DDC-99B5-81FECD0250AF}"/>
              </a:ext>
            </a:extLst>
          </p:cNvPr>
          <p:cNvSpPr>
            <a:spLocks noGrp="1"/>
          </p:cNvSpPr>
          <p:nvPr>
            <p:ph type="dt" sz="half" idx="10"/>
          </p:nvPr>
        </p:nvSpPr>
        <p:spPr/>
        <p:txBody>
          <a:bodyPr/>
          <a:lstStyle/>
          <a:p>
            <a:fld id="{6019BEAD-890F-4BA9-B6A8-8EB1E46DD7E7}" type="datetime1">
              <a:rPr lang="en-US" smtClean="0"/>
              <a:t>4/28/2023</a:t>
            </a:fld>
            <a:endParaRPr lang="en-US"/>
          </a:p>
        </p:txBody>
      </p:sp>
      <p:sp>
        <p:nvSpPr>
          <p:cNvPr id="3" name="Footer Placeholder 2">
            <a:extLst>
              <a:ext uri="{FF2B5EF4-FFF2-40B4-BE49-F238E27FC236}">
                <a16:creationId xmlns:a16="http://schemas.microsoft.com/office/drawing/2014/main" id="{D283D493-5983-4D37-9C2C-1467E540BE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F58244-33ED-4507-93D8-42F8724CD9B0}"/>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59685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BFE0-DB3B-4F6F-A17D-E0E66C6A4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783E73-222F-4DC2-9C08-5DA18553B2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6552A-EA9B-42D0-B4AE-5D9A4CF67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898CC-F468-40BF-8828-01C46A461895}"/>
              </a:ext>
            </a:extLst>
          </p:cNvPr>
          <p:cNvSpPr>
            <a:spLocks noGrp="1"/>
          </p:cNvSpPr>
          <p:nvPr>
            <p:ph type="dt" sz="half" idx="10"/>
          </p:nvPr>
        </p:nvSpPr>
        <p:spPr/>
        <p:txBody>
          <a:bodyPr/>
          <a:lstStyle/>
          <a:p>
            <a:fld id="{7ED3AB59-C357-4479-BC46-0B271FAC66C7}" type="datetime1">
              <a:rPr lang="en-US" smtClean="0"/>
              <a:t>4/28/2023</a:t>
            </a:fld>
            <a:endParaRPr lang="en-US"/>
          </a:p>
        </p:txBody>
      </p:sp>
      <p:sp>
        <p:nvSpPr>
          <p:cNvPr id="6" name="Footer Placeholder 5">
            <a:extLst>
              <a:ext uri="{FF2B5EF4-FFF2-40B4-BE49-F238E27FC236}">
                <a16:creationId xmlns:a16="http://schemas.microsoft.com/office/drawing/2014/main" id="{A5CE2EC3-F0A2-48E6-9426-77DE34C9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D07A3-E5B8-40B8-8B86-70EB864C1A97}"/>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193995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9F0B-7DD9-49D4-905D-58FFEA7F5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73B1BC-D434-4ED6-A84B-9023C50A1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E7024A-84A7-4855-B1E4-43995B364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F0667-B9EF-437C-902C-22E6876C394D}"/>
              </a:ext>
            </a:extLst>
          </p:cNvPr>
          <p:cNvSpPr>
            <a:spLocks noGrp="1"/>
          </p:cNvSpPr>
          <p:nvPr>
            <p:ph type="dt" sz="half" idx="10"/>
          </p:nvPr>
        </p:nvSpPr>
        <p:spPr/>
        <p:txBody>
          <a:bodyPr/>
          <a:lstStyle/>
          <a:p>
            <a:fld id="{8D65307C-FBC2-4ED2-8891-6D7CA84FD1C4}" type="datetime1">
              <a:rPr lang="en-US" smtClean="0"/>
              <a:t>4/28/2023</a:t>
            </a:fld>
            <a:endParaRPr lang="en-US"/>
          </a:p>
        </p:txBody>
      </p:sp>
      <p:sp>
        <p:nvSpPr>
          <p:cNvPr id="6" name="Footer Placeholder 5">
            <a:extLst>
              <a:ext uri="{FF2B5EF4-FFF2-40B4-BE49-F238E27FC236}">
                <a16:creationId xmlns:a16="http://schemas.microsoft.com/office/drawing/2014/main" id="{478CB64B-5F2E-4164-9708-8F55D65E6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0F8F2-8150-4170-BB64-AE47FE1EBB4D}"/>
              </a:ext>
            </a:extLst>
          </p:cNvPr>
          <p:cNvSpPr>
            <a:spLocks noGrp="1"/>
          </p:cNvSpPr>
          <p:nvPr>
            <p:ph type="sldNum" sz="quarter" idx="12"/>
          </p:nvPr>
        </p:nvSpPr>
        <p:spPr/>
        <p:txBody>
          <a:bodyPr/>
          <a:lstStyle/>
          <a:p>
            <a:fld id="{B0DC91D9-926E-44C4-BF32-F701D0E4B969}" type="slidenum">
              <a:rPr lang="en-US" smtClean="0"/>
              <a:t>‹#›</a:t>
            </a:fld>
            <a:endParaRPr lang="en-US"/>
          </a:p>
        </p:txBody>
      </p:sp>
    </p:spTree>
    <p:extLst>
      <p:ext uri="{BB962C8B-B14F-4D97-AF65-F5344CB8AC3E}">
        <p14:creationId xmlns:p14="http://schemas.microsoft.com/office/powerpoint/2010/main" val="192130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6D871-598B-495A-8DA4-0E2F8225E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D6469-4D81-488D-A1E3-AB94C846F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D21F1-9B92-4765-A1C7-E5E9607385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362C4-996B-4E6A-B8ED-3F486AD728E2}" type="datetime1">
              <a:rPr lang="en-US" smtClean="0"/>
              <a:t>4/28/2023</a:t>
            </a:fld>
            <a:endParaRPr lang="en-US"/>
          </a:p>
        </p:txBody>
      </p:sp>
      <p:sp>
        <p:nvSpPr>
          <p:cNvPr id="5" name="Footer Placeholder 4">
            <a:extLst>
              <a:ext uri="{FF2B5EF4-FFF2-40B4-BE49-F238E27FC236}">
                <a16:creationId xmlns:a16="http://schemas.microsoft.com/office/drawing/2014/main" id="{0E7C4C99-ABE7-4BBE-8D7F-99FDFD1A6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3C4A1-468F-41EE-8859-D54192A7F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C91D9-926E-44C4-BF32-F701D0E4B969}" type="slidenum">
              <a:rPr lang="en-US" smtClean="0"/>
              <a:t>‹#›</a:t>
            </a:fld>
            <a:endParaRPr lang="en-US"/>
          </a:p>
        </p:txBody>
      </p:sp>
    </p:spTree>
    <p:extLst>
      <p:ext uri="{BB962C8B-B14F-4D97-AF65-F5344CB8AC3E}">
        <p14:creationId xmlns:p14="http://schemas.microsoft.com/office/powerpoint/2010/main" val="350033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1FA2829-6C35-43D7-BB8E-218202E2C2BE}" type="datetime1">
              <a:rPr lang="en-US" smtClean="0"/>
              <a:t>4/28/2023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5644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BD05-B0F5-4EAA-B1A9-32C2D0319899}"/>
              </a:ext>
            </a:extLst>
          </p:cNvPr>
          <p:cNvSpPr>
            <a:spLocks noGrp="1"/>
          </p:cNvSpPr>
          <p:nvPr>
            <p:ph type="title"/>
          </p:nvPr>
        </p:nvSpPr>
        <p:spPr>
          <a:xfrm>
            <a:off x="491544" y="2255349"/>
            <a:ext cx="5604456" cy="1325563"/>
          </a:xfrm>
        </p:spPr>
        <p:txBody>
          <a:bodyPr vert="horz" lIns="91440" tIns="45720" rIns="91440" bIns="45720" rtlCol="0" anchor="ctr">
            <a:noAutofit/>
          </a:bodyPr>
          <a:lstStyle/>
          <a:p>
            <a:r>
              <a:rPr lang="en-US" sz="4400" b="1" dirty="0"/>
              <a:t>“Let Me Gamble, Drink, and Smoke in Peace”</a:t>
            </a:r>
            <a:br>
              <a:rPr lang="en-US" sz="4000" dirty="0"/>
            </a:br>
            <a:br>
              <a:rPr lang="en-US" sz="4000" dirty="0"/>
            </a:br>
            <a:r>
              <a:rPr lang="en-US" sz="2800" dirty="0"/>
              <a:t>A Case Study and Discussion of Self-Determination, Alcohol and Substance Abuse, and “Soft Tools” to Prevent and Address Elder Abuse.</a:t>
            </a:r>
            <a:br>
              <a:rPr lang="en-US" sz="2800" dirty="0"/>
            </a:br>
            <a:br>
              <a:rPr lang="en-US" sz="2800" dirty="0"/>
            </a:br>
            <a:br>
              <a:rPr lang="en-US" sz="2800" dirty="0"/>
            </a:br>
            <a:endParaRPr lang="en-US" sz="2800" dirty="0"/>
          </a:p>
        </p:txBody>
      </p:sp>
      <p:sp>
        <p:nvSpPr>
          <p:cNvPr id="4" name="Text Placeholder 3">
            <a:extLst>
              <a:ext uri="{FF2B5EF4-FFF2-40B4-BE49-F238E27FC236}">
                <a16:creationId xmlns:a16="http://schemas.microsoft.com/office/drawing/2014/main" id="{F15945FF-DB77-458E-BB7F-422D82599C71}"/>
              </a:ext>
            </a:extLst>
          </p:cNvPr>
          <p:cNvSpPr>
            <a:spLocks noGrp="1"/>
          </p:cNvSpPr>
          <p:nvPr>
            <p:ph type="body" sz="half" idx="2"/>
          </p:nvPr>
        </p:nvSpPr>
        <p:spPr>
          <a:xfrm>
            <a:off x="428449" y="4560614"/>
            <a:ext cx="6405488" cy="1944460"/>
          </a:xfrm>
        </p:spPr>
        <p:txBody>
          <a:bodyPr vert="horz" lIns="91440" tIns="45720" rIns="91440" bIns="45720" rtlCol="0" anchor="t">
            <a:normAutofit/>
          </a:bodyPr>
          <a:lstStyle/>
          <a:p>
            <a:pPr indent="-228600">
              <a:buFont typeface="Arial" panose="020B0604020202020204" pitchFamily="34" charset="0"/>
              <a:buChar char="•"/>
            </a:pPr>
            <a:r>
              <a:rPr lang="en-US" sz="1500" dirty="0"/>
              <a:t>The stories you are about to hear are based on real cases.  For confidentiality, the names and events have been changed.</a:t>
            </a:r>
          </a:p>
          <a:p>
            <a:pPr indent="-228600">
              <a:buFont typeface="Arial" panose="020B0604020202020204" pitchFamily="34" charset="0"/>
              <a:buChar char="•"/>
            </a:pPr>
            <a:r>
              <a:rPr lang="en-US" sz="1500" dirty="0"/>
              <a:t>This picture is of Paula’s father, a retired surgeon who placed himself in harms way, but with the assistance of his children was provided with a safe and secure environment to live out his final years. </a:t>
            </a:r>
          </a:p>
          <a:p>
            <a:pPr indent="-228600">
              <a:buFont typeface="Arial" panose="020B0604020202020204" pitchFamily="34" charset="0"/>
              <a:buChar char="•"/>
            </a:pPr>
            <a:r>
              <a:rPr lang="en-US" sz="1500" dirty="0"/>
              <a:t>We hope this presentation will inspire others to take preventive steps and identify non-judicial interventions when appropriate.</a:t>
            </a:r>
          </a:p>
        </p:txBody>
      </p:sp>
      <p:sp>
        <p:nvSpPr>
          <p:cNvPr id="18"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6" descr="A person and person sitting on a couch&#10;&#10;Description automatically generated with low confidence">
            <a:extLst>
              <a:ext uri="{FF2B5EF4-FFF2-40B4-BE49-F238E27FC236}">
                <a16:creationId xmlns:a16="http://schemas.microsoft.com/office/drawing/2014/main" id="{336E0C47-96FC-42F8-89F1-DD3982988FF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768"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Picture Placeholder 2">
            <a:extLst>
              <a:ext uri="{FF2B5EF4-FFF2-40B4-BE49-F238E27FC236}">
                <a16:creationId xmlns:a16="http://schemas.microsoft.com/office/drawing/2014/main" id="{C2CFC011-A3C7-4A08-9E89-473675A4BCEC}"/>
              </a:ext>
            </a:extLst>
          </p:cNvPr>
          <p:cNvSpPr txBox="1">
            <a:spLocks/>
          </p:cNvSpPr>
          <p:nvPr/>
        </p:nvSpPr>
        <p:spPr>
          <a:xfrm>
            <a:off x="5180012" y="992187"/>
            <a:ext cx="6172200" cy="48736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821408F3-A3F3-45EC-A803-2C2FD00D9A22}"/>
              </a:ext>
            </a:extLst>
          </p:cNvPr>
          <p:cNvSpPr>
            <a:spLocks noGrp="1"/>
          </p:cNvSpPr>
          <p:nvPr>
            <p:ph type="sldNum" sz="quarter" idx="12"/>
          </p:nvPr>
        </p:nvSpPr>
        <p:spPr/>
        <p:txBody>
          <a:bodyPr/>
          <a:lstStyle/>
          <a:p>
            <a:fld id="{B0DC91D9-926E-44C4-BF32-F701D0E4B969}" type="slidenum">
              <a:rPr lang="en-US" smtClean="0"/>
              <a:t>1</a:t>
            </a:fld>
            <a:endParaRPr lang="en-US"/>
          </a:p>
        </p:txBody>
      </p:sp>
    </p:spTree>
    <p:extLst>
      <p:ext uri="{BB962C8B-B14F-4D97-AF65-F5344CB8AC3E}">
        <p14:creationId xmlns:p14="http://schemas.microsoft.com/office/powerpoint/2010/main" val="2713558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1823936"/>
          </a:xfrm>
          <a:prstGeom prst="rect">
            <a:avLst/>
          </a:prstGeom>
          <a:solidFill>
            <a:schemeClr val="accent2">
              <a:lumMod val="60000"/>
              <a:lumOff val="40000"/>
            </a:schemeClr>
          </a:solidFill>
        </p:spPr>
      </p:sp>
      <p:pic>
        <p:nvPicPr>
          <p:cNvPr id="3" name="Picture 3"/>
          <p:cNvPicPr>
            <a:picLocks noChangeAspect="1"/>
          </p:cNvPicPr>
          <p:nvPr/>
        </p:nvPicPr>
        <p:blipFill>
          <a:blip r:embed="rId2"/>
          <a:srcRect l="13893" r="13893"/>
          <a:stretch>
            <a:fillRect/>
          </a:stretch>
        </p:blipFill>
        <p:spPr>
          <a:xfrm>
            <a:off x="7739424" y="1439878"/>
            <a:ext cx="4229252" cy="3568935"/>
          </a:xfrm>
          <a:prstGeom prst="rect">
            <a:avLst/>
          </a:prstGeom>
        </p:spPr>
      </p:pic>
      <p:grpSp>
        <p:nvGrpSpPr>
          <p:cNvPr id="4" name="Group 4"/>
          <p:cNvGrpSpPr/>
          <p:nvPr/>
        </p:nvGrpSpPr>
        <p:grpSpPr>
          <a:xfrm>
            <a:off x="0" y="657891"/>
            <a:ext cx="12192000" cy="42347"/>
            <a:chOff x="0" y="0"/>
            <a:chExt cx="24384000" cy="84693"/>
          </a:xfrm>
        </p:grpSpPr>
        <p:sp>
          <p:nvSpPr>
            <p:cNvPr id="5" name="AutoShape 5"/>
            <p:cNvSpPr/>
            <p:nvPr/>
          </p:nvSpPr>
          <p:spPr>
            <a:xfrm>
              <a:off x="0" y="35963"/>
              <a:ext cx="24384000" cy="12766"/>
            </a:xfrm>
            <a:prstGeom prst="rect">
              <a:avLst/>
            </a:prstGeom>
            <a:solidFill>
              <a:srgbClr val="FEFFFF"/>
            </a:solidFill>
          </p:spPr>
        </p:sp>
        <p:sp>
          <p:nvSpPr>
            <p:cNvPr id="6" name="AutoShape 6"/>
            <p:cNvSpPr/>
            <p:nvPr/>
          </p:nvSpPr>
          <p:spPr>
            <a:xfrm rot="-5400000">
              <a:off x="782383" y="-782383"/>
              <a:ext cx="84693" cy="1649458"/>
            </a:xfrm>
            <a:prstGeom prst="rect">
              <a:avLst/>
            </a:prstGeom>
            <a:solidFill>
              <a:srgbClr val="C0E8DF"/>
            </a:solidFill>
          </p:spPr>
        </p:sp>
      </p:grpSp>
      <p:sp>
        <p:nvSpPr>
          <p:cNvPr id="7" name="TextBox 7"/>
          <p:cNvSpPr txBox="1"/>
          <p:nvPr/>
        </p:nvSpPr>
        <p:spPr>
          <a:xfrm>
            <a:off x="332321" y="243321"/>
            <a:ext cx="5987559" cy="923330"/>
          </a:xfrm>
          <a:prstGeom prst="rect">
            <a:avLst/>
          </a:prstGeom>
        </p:spPr>
        <p:txBody>
          <a:bodyPr lIns="0" tIns="0" rIns="0" bIns="0" rtlCol="0" anchor="t">
            <a:spAutoFit/>
          </a:bodyPr>
          <a:lstStyle/>
          <a:p>
            <a:pPr>
              <a:lnSpc>
                <a:spcPts val="3634"/>
              </a:lnSpc>
            </a:pPr>
            <a:r>
              <a:rPr lang="en-US" sz="3303" spc="33" dirty="0">
                <a:solidFill>
                  <a:schemeClr val="tx2">
                    <a:lumMod val="50000"/>
                  </a:schemeClr>
                </a:solidFill>
                <a:latin typeface="Telegraf"/>
              </a:rPr>
              <a:t>Substance Use &amp; Prescription Misuse Facts</a:t>
            </a:r>
          </a:p>
        </p:txBody>
      </p:sp>
      <p:grpSp>
        <p:nvGrpSpPr>
          <p:cNvPr id="8" name="Group 8"/>
          <p:cNvGrpSpPr/>
          <p:nvPr/>
        </p:nvGrpSpPr>
        <p:grpSpPr>
          <a:xfrm>
            <a:off x="151016" y="1339477"/>
            <a:ext cx="7365085" cy="5474675"/>
            <a:chOff x="-2" y="0"/>
            <a:chExt cx="14730170" cy="10949350"/>
          </a:xfrm>
        </p:grpSpPr>
        <p:sp>
          <p:nvSpPr>
            <p:cNvPr id="9" name="TextBox 9"/>
            <p:cNvSpPr txBox="1"/>
            <p:nvPr/>
          </p:nvSpPr>
          <p:spPr>
            <a:xfrm>
              <a:off x="0" y="0"/>
              <a:ext cx="14730168" cy="523734"/>
            </a:xfrm>
            <a:prstGeom prst="rect">
              <a:avLst/>
            </a:prstGeom>
          </p:spPr>
          <p:txBody>
            <a:bodyPr lIns="0" tIns="0" rIns="0" bIns="0" rtlCol="0" anchor="t">
              <a:spAutoFit/>
            </a:bodyPr>
            <a:lstStyle/>
            <a:p>
              <a:pPr>
                <a:lnSpc>
                  <a:spcPts val="2259"/>
                </a:lnSpc>
              </a:pPr>
              <a:endParaRPr sz="1200"/>
            </a:p>
          </p:txBody>
        </p:sp>
        <p:sp>
          <p:nvSpPr>
            <p:cNvPr id="10" name="TextBox 10"/>
            <p:cNvSpPr txBox="1"/>
            <p:nvPr/>
          </p:nvSpPr>
          <p:spPr>
            <a:xfrm>
              <a:off x="-2" y="920964"/>
              <a:ext cx="14730168" cy="10028386"/>
            </a:xfrm>
            <a:prstGeom prst="rect">
              <a:avLst/>
            </a:prstGeom>
          </p:spPr>
          <p:txBody>
            <a:bodyPr lIns="0" tIns="0" rIns="0" bIns="0" rtlCol="0" anchor="t">
              <a:spAutoFit/>
            </a:bodyPr>
            <a:lstStyle/>
            <a:p>
              <a:pPr marL="342900" indent="-342900">
                <a:lnSpc>
                  <a:spcPts val="2317"/>
                </a:lnSpc>
                <a:buFont typeface="Arial" panose="020B0604020202020204" pitchFamily="34" charset="0"/>
                <a:buChar char="•"/>
              </a:pPr>
              <a:r>
                <a:rPr lang="en-US" sz="2000" dirty="0">
                  <a:solidFill>
                    <a:srgbClr val="254E72"/>
                  </a:solidFill>
                </a:rPr>
                <a:t>Older Americans with Substance Use Disorder is expected to rise from 2.8 million in 2002–2006 to 5.7 million by 2020</a:t>
              </a:r>
            </a:p>
            <a:p>
              <a:pPr marL="342900" indent="-342900">
                <a:lnSpc>
                  <a:spcPts val="2317"/>
                </a:lnSpc>
                <a:buFont typeface="Arial" panose="020B0604020202020204" pitchFamily="34" charset="0"/>
                <a:buChar char="•"/>
              </a:pPr>
              <a:endParaRPr lang="en-US" sz="2000" dirty="0">
                <a:solidFill>
                  <a:srgbClr val="254E72"/>
                </a:solidFill>
              </a:endParaRPr>
            </a:p>
            <a:p>
              <a:pPr marL="342900" indent="-342900">
                <a:lnSpc>
                  <a:spcPts val="2317"/>
                </a:lnSpc>
                <a:buFont typeface="Arial" panose="020B0604020202020204" pitchFamily="34" charset="0"/>
                <a:buChar char="•"/>
              </a:pPr>
              <a:r>
                <a:rPr lang="en-US" sz="2000" dirty="0">
                  <a:solidFill>
                    <a:srgbClr val="254E72"/>
                  </a:solidFill>
                </a:rPr>
                <a:t>According to National Survey on Drug Use and Health illicit drug use is more prevalent among American older adults than among older adults in almost any other country in the world</a:t>
              </a:r>
            </a:p>
            <a:p>
              <a:pPr marL="342900" indent="-342900">
                <a:lnSpc>
                  <a:spcPts val="2317"/>
                </a:lnSpc>
                <a:buFont typeface="Arial" panose="020B0604020202020204" pitchFamily="34" charset="0"/>
                <a:buChar char="•"/>
              </a:pPr>
              <a:endParaRPr lang="en-US" sz="2000" dirty="0">
                <a:solidFill>
                  <a:srgbClr val="254E72"/>
                </a:solidFill>
              </a:endParaRPr>
            </a:p>
            <a:p>
              <a:pPr marL="342900" indent="-342900">
                <a:lnSpc>
                  <a:spcPts val="2317"/>
                </a:lnSpc>
                <a:buFont typeface="Arial" panose="020B0604020202020204" pitchFamily="34" charset="0"/>
                <a:buChar char="•"/>
              </a:pPr>
              <a:r>
                <a:rPr lang="en-US" sz="2000" dirty="0">
                  <a:solidFill>
                    <a:srgbClr val="254E72"/>
                  </a:solidFill>
                </a:rPr>
                <a:t>Projections shows by the end of 2020, illicit drug use for adults 50 or older will increase from 2.2% to 3.1% (1.6 million to 2.19 million). </a:t>
              </a:r>
            </a:p>
            <a:p>
              <a:pPr marL="342900" indent="-342900">
                <a:lnSpc>
                  <a:spcPts val="2317"/>
                </a:lnSpc>
                <a:buFont typeface="Arial" panose="020B0604020202020204" pitchFamily="34" charset="0"/>
                <a:buChar char="•"/>
              </a:pPr>
              <a:endParaRPr lang="en-US" sz="2000" dirty="0">
                <a:solidFill>
                  <a:srgbClr val="254E72"/>
                </a:solidFill>
              </a:endParaRPr>
            </a:p>
            <a:p>
              <a:pPr marL="342900" indent="-342900">
                <a:lnSpc>
                  <a:spcPts val="2317"/>
                </a:lnSpc>
                <a:buFont typeface="Arial" panose="020B0604020202020204" pitchFamily="34" charset="0"/>
                <a:buChar char="•"/>
              </a:pPr>
              <a:r>
                <a:rPr lang="en-US" sz="2000" dirty="0">
                  <a:solidFill>
                    <a:srgbClr val="254E72"/>
                  </a:solidFill>
                </a:rPr>
                <a:t>Alcohol &amp; prescription drugs, for ages 60 and up is the fastest growing health problems facing us.    </a:t>
              </a:r>
            </a:p>
            <a:p>
              <a:pPr marL="342900" indent="-342900">
                <a:lnSpc>
                  <a:spcPts val="2317"/>
                </a:lnSpc>
                <a:buFont typeface="Arial" panose="020B0604020202020204" pitchFamily="34" charset="0"/>
                <a:buChar char="•"/>
              </a:pPr>
              <a:endParaRPr lang="en-US" sz="2000" dirty="0">
                <a:solidFill>
                  <a:srgbClr val="254E72"/>
                </a:solidFill>
              </a:endParaRPr>
            </a:p>
            <a:p>
              <a:pPr marL="342900" indent="-342900">
                <a:lnSpc>
                  <a:spcPts val="2317"/>
                </a:lnSpc>
                <a:buFont typeface="Arial" panose="020B0604020202020204" pitchFamily="34" charset="0"/>
                <a:buChar char="•"/>
              </a:pPr>
              <a:r>
                <a:rPr lang="en-US" sz="2000" dirty="0">
                  <a:solidFill>
                    <a:srgbClr val="254E72"/>
                  </a:solidFill>
                </a:rPr>
                <a:t>National survey shows, 40% of adults 65 and older drinks alcohol</a:t>
              </a:r>
            </a:p>
            <a:p>
              <a:pPr marL="342900" indent="-342900">
                <a:lnSpc>
                  <a:spcPts val="2317"/>
                </a:lnSpc>
                <a:buFont typeface="Arial" panose="020B0604020202020204" pitchFamily="34" charset="0"/>
                <a:buChar char="•"/>
              </a:pPr>
              <a:endParaRPr lang="en-US" sz="2000" dirty="0">
                <a:solidFill>
                  <a:srgbClr val="254E72"/>
                </a:solidFill>
              </a:endParaRPr>
            </a:p>
            <a:p>
              <a:pPr marL="342900" indent="-342900">
                <a:lnSpc>
                  <a:spcPts val="2317"/>
                </a:lnSpc>
                <a:buFont typeface="Arial" panose="020B0604020202020204" pitchFamily="34" charset="0"/>
                <a:buChar char="•"/>
              </a:pPr>
              <a:r>
                <a:rPr lang="en-US" sz="2000" dirty="0">
                  <a:solidFill>
                    <a:srgbClr val="254E72"/>
                  </a:solidFill>
                </a:rPr>
                <a:t>13% of the population is 65 years of age and older, but account for 30% of all medications prescribed in the US.</a:t>
              </a:r>
              <a:endParaRPr lang="en-US" sz="1007" dirty="0">
                <a:solidFill>
                  <a:srgbClr val="254E72"/>
                </a:solidFill>
                <a:latin typeface="Arimo Bold"/>
              </a:endParaRPr>
            </a:p>
          </p:txBody>
        </p:sp>
      </p:grpSp>
      <p:sp>
        <p:nvSpPr>
          <p:cNvPr id="11" name="TextBox 11"/>
          <p:cNvSpPr txBox="1"/>
          <p:nvPr/>
        </p:nvSpPr>
        <p:spPr>
          <a:xfrm>
            <a:off x="7976681" y="6537651"/>
            <a:ext cx="4215319" cy="198581"/>
          </a:xfrm>
          <a:prstGeom prst="rect">
            <a:avLst/>
          </a:prstGeom>
        </p:spPr>
        <p:txBody>
          <a:bodyPr lIns="0" tIns="0" rIns="0" bIns="0" rtlCol="0" anchor="t">
            <a:spAutoFit/>
          </a:bodyPr>
          <a:lstStyle/>
          <a:p>
            <a:pPr algn="ctr">
              <a:lnSpc>
                <a:spcPts val="1680"/>
              </a:lnSpc>
            </a:pPr>
            <a:r>
              <a:rPr lang="en-US" sz="1200">
                <a:solidFill>
                  <a:srgbClr val="000000"/>
                </a:solidFill>
                <a:latin typeface="Trocchi"/>
              </a:rPr>
              <a:t>By: Shevel Mavins ADDICTION-PREVENTION.ORG </a:t>
            </a:r>
          </a:p>
        </p:txBody>
      </p:sp>
      <p:sp>
        <p:nvSpPr>
          <p:cNvPr id="12" name="Slide Number Placeholder 11">
            <a:extLst>
              <a:ext uri="{FF2B5EF4-FFF2-40B4-BE49-F238E27FC236}">
                <a16:creationId xmlns:a16="http://schemas.microsoft.com/office/drawing/2014/main" id="{EF72A24B-3F23-48B5-A3C9-02AF85B64859}"/>
              </a:ext>
            </a:extLst>
          </p:cNvPr>
          <p:cNvSpPr>
            <a:spLocks noGrp="1"/>
          </p:cNvSpPr>
          <p:nvPr>
            <p:ph type="sldNum" sz="quarter" idx="12"/>
          </p:nvPr>
        </p:nvSpPr>
        <p:spPr/>
        <p:txBody>
          <a:bodyPr/>
          <a:lstStyle/>
          <a:p>
            <a:fld id="{B0DC91D9-926E-44C4-BF32-F701D0E4B969}"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97729" y="0"/>
            <a:ext cx="42347" cy="6858000"/>
            <a:chOff x="0" y="0"/>
            <a:chExt cx="84693" cy="13716000"/>
          </a:xfrm>
        </p:grpSpPr>
        <p:sp>
          <p:nvSpPr>
            <p:cNvPr id="3" name="AutoShape 3"/>
            <p:cNvSpPr/>
            <p:nvPr/>
          </p:nvSpPr>
          <p:spPr>
            <a:xfrm>
              <a:off x="35961" y="1371600"/>
              <a:ext cx="12770" cy="12344400"/>
            </a:xfrm>
            <a:prstGeom prst="rect">
              <a:avLst/>
            </a:prstGeom>
            <a:solidFill>
              <a:srgbClr val="FEFFFF"/>
            </a:solidFill>
          </p:spPr>
        </p:sp>
        <p:sp>
          <p:nvSpPr>
            <p:cNvPr id="4" name="AutoShape 4"/>
            <p:cNvSpPr/>
            <p:nvPr/>
          </p:nvSpPr>
          <p:spPr>
            <a:xfrm>
              <a:off x="0" y="0"/>
              <a:ext cx="84693" cy="1649458"/>
            </a:xfrm>
            <a:prstGeom prst="rect">
              <a:avLst/>
            </a:prstGeom>
            <a:solidFill>
              <a:srgbClr val="C0E8DF"/>
            </a:solidFill>
          </p:spPr>
        </p:sp>
      </p:grpSp>
      <p:grpSp>
        <p:nvGrpSpPr>
          <p:cNvPr id="5" name="Group 5"/>
          <p:cNvGrpSpPr/>
          <p:nvPr/>
        </p:nvGrpSpPr>
        <p:grpSpPr>
          <a:xfrm>
            <a:off x="4555492" y="840291"/>
            <a:ext cx="7553761" cy="5560940"/>
            <a:chOff x="-285750" y="1554943"/>
            <a:chExt cx="15107522" cy="11121878"/>
          </a:xfrm>
        </p:grpSpPr>
        <p:sp>
          <p:nvSpPr>
            <p:cNvPr id="6" name="TextBox 6"/>
            <p:cNvSpPr txBox="1"/>
            <p:nvPr/>
          </p:nvSpPr>
          <p:spPr>
            <a:xfrm>
              <a:off x="-285750" y="3636129"/>
              <a:ext cx="14821772" cy="5272085"/>
            </a:xfrm>
            <a:prstGeom prst="rect">
              <a:avLst/>
            </a:prstGeom>
          </p:spPr>
          <p:txBody>
            <a:bodyPr lIns="0" tIns="0" rIns="0" bIns="0" rtlCol="0" anchor="t">
              <a:spAutoFit/>
            </a:bodyPr>
            <a:lstStyle/>
            <a:p>
              <a:pPr marL="431822" lvl="1" indent="-215911" defTabSz="609630">
                <a:lnSpc>
                  <a:spcPts val="2399"/>
                </a:lnSpc>
                <a:buFont typeface="Arial"/>
                <a:buChar char="•"/>
              </a:pPr>
              <a:r>
                <a:rPr lang="en-US" sz="2400" dirty="0">
                  <a:solidFill>
                    <a:schemeClr val="tx2">
                      <a:lumMod val="50000"/>
                    </a:schemeClr>
                  </a:solidFill>
                  <a:latin typeface="+mj-lt"/>
                </a:rPr>
                <a:t>Older adult’s alcohol problems increase, but the problem is unrecognized and untreated. Why?</a:t>
              </a:r>
            </a:p>
            <a:p>
              <a:pPr defTabSz="609630">
                <a:lnSpc>
                  <a:spcPts val="2399"/>
                </a:lnSpc>
              </a:pPr>
              <a:endParaRPr lang="en-US" sz="1999" dirty="0">
                <a:solidFill>
                  <a:schemeClr val="tx2">
                    <a:lumMod val="50000"/>
                  </a:schemeClr>
                </a:solidFill>
                <a:latin typeface="Telegraf"/>
              </a:endParaRPr>
            </a:p>
            <a:p>
              <a:pPr marL="431822" lvl="1" indent="-215911" defTabSz="609630">
                <a:lnSpc>
                  <a:spcPts val="2399"/>
                </a:lnSpc>
                <a:buFont typeface="Arial"/>
                <a:buChar char="•"/>
              </a:pPr>
              <a:endParaRPr lang="en-US" sz="133" dirty="0">
                <a:solidFill>
                  <a:schemeClr val="tx2">
                    <a:lumMod val="50000"/>
                  </a:schemeClr>
                </a:solidFill>
                <a:latin typeface="Arimo"/>
              </a:endParaRPr>
            </a:p>
            <a:p>
              <a:pPr marL="431822" lvl="1" indent="-215911" defTabSz="609630">
                <a:lnSpc>
                  <a:spcPts val="2399"/>
                </a:lnSpc>
                <a:buFont typeface="Arial"/>
                <a:buChar char="•"/>
              </a:pPr>
              <a:r>
                <a:rPr lang="en-US" sz="2400" dirty="0">
                  <a:solidFill>
                    <a:schemeClr val="tx2">
                      <a:lumMod val="50000"/>
                    </a:schemeClr>
                  </a:solidFill>
                  <a:latin typeface="+mj-lt"/>
                </a:rPr>
                <a:t>Substance Use Disorder effects can affect capacity &amp; loss of control (decision making ability)</a:t>
              </a:r>
            </a:p>
            <a:p>
              <a:pPr defTabSz="609630">
                <a:lnSpc>
                  <a:spcPts val="2399"/>
                </a:lnSpc>
              </a:pPr>
              <a:endParaRPr lang="en-US" sz="1999" dirty="0">
                <a:solidFill>
                  <a:srgbClr val="FEFFFF"/>
                </a:solidFill>
                <a:latin typeface="Telegraf"/>
              </a:endParaRPr>
            </a:p>
            <a:p>
              <a:pPr defTabSz="609630">
                <a:lnSpc>
                  <a:spcPts val="4400"/>
                </a:lnSpc>
              </a:pPr>
              <a:endParaRPr lang="en-US" sz="1999" dirty="0">
                <a:solidFill>
                  <a:srgbClr val="FEFFFF"/>
                </a:solidFill>
                <a:latin typeface="Telegraf"/>
              </a:endParaRPr>
            </a:p>
          </p:txBody>
        </p:sp>
        <p:sp>
          <p:nvSpPr>
            <p:cNvPr id="7" name="TextBox 7"/>
            <p:cNvSpPr txBox="1"/>
            <p:nvPr/>
          </p:nvSpPr>
          <p:spPr>
            <a:xfrm>
              <a:off x="0" y="1554943"/>
              <a:ext cx="14821772" cy="732508"/>
            </a:xfrm>
            <a:prstGeom prst="rect">
              <a:avLst/>
            </a:prstGeom>
          </p:spPr>
          <p:txBody>
            <a:bodyPr lIns="0" tIns="0" rIns="0" bIns="0" rtlCol="0" anchor="t">
              <a:spAutoFit/>
            </a:bodyPr>
            <a:lstStyle/>
            <a:p>
              <a:pPr algn="ctr" defTabSz="609630">
                <a:lnSpc>
                  <a:spcPts val="2400"/>
                </a:lnSpc>
              </a:pPr>
              <a:r>
                <a:rPr lang="en-US" sz="4000" spc="80" dirty="0">
                  <a:solidFill>
                    <a:schemeClr val="tx2">
                      <a:lumMod val="50000"/>
                    </a:schemeClr>
                  </a:solidFill>
                  <a:latin typeface="+mj-lt"/>
                </a:rPr>
                <a:t>INVISIBLE PROBLEM </a:t>
              </a:r>
            </a:p>
          </p:txBody>
        </p:sp>
        <p:sp>
          <p:nvSpPr>
            <p:cNvPr id="8" name="TextBox 8"/>
            <p:cNvSpPr txBox="1"/>
            <p:nvPr/>
          </p:nvSpPr>
          <p:spPr>
            <a:xfrm>
              <a:off x="0" y="12172323"/>
              <a:ext cx="14821772" cy="504498"/>
            </a:xfrm>
            <a:prstGeom prst="rect">
              <a:avLst/>
            </a:prstGeom>
          </p:spPr>
          <p:txBody>
            <a:bodyPr lIns="0" tIns="0" rIns="0" bIns="0" rtlCol="0" anchor="t">
              <a:spAutoFit/>
            </a:bodyPr>
            <a:lstStyle/>
            <a:p>
              <a:pPr defTabSz="609630">
                <a:lnSpc>
                  <a:spcPts val="2160"/>
                </a:lnSpc>
              </a:pPr>
              <a:endParaRPr sz="1200">
                <a:solidFill>
                  <a:prstClr val="black"/>
                </a:solidFill>
                <a:latin typeface="Calibri"/>
              </a:endParaRPr>
            </a:p>
          </p:txBody>
        </p:sp>
      </p:grpSp>
      <p:pic>
        <p:nvPicPr>
          <p:cNvPr id="9" name="Picture 9"/>
          <p:cNvPicPr>
            <a:picLocks noChangeAspect="1"/>
          </p:cNvPicPr>
          <p:nvPr/>
        </p:nvPicPr>
        <p:blipFill>
          <a:blip r:embed="rId2"/>
          <a:srcRect l="27736" r="27736"/>
          <a:stretch>
            <a:fillRect/>
          </a:stretch>
        </p:blipFill>
        <p:spPr>
          <a:xfrm>
            <a:off x="835297" y="840291"/>
            <a:ext cx="3409553" cy="5111135"/>
          </a:xfrm>
          <a:prstGeom prst="rect">
            <a:avLst/>
          </a:prstGeom>
        </p:spPr>
      </p:pic>
      <p:sp>
        <p:nvSpPr>
          <p:cNvPr id="10" name="TextBox 10"/>
          <p:cNvSpPr txBox="1"/>
          <p:nvPr/>
        </p:nvSpPr>
        <p:spPr>
          <a:xfrm>
            <a:off x="835297" y="6578183"/>
            <a:ext cx="4507149" cy="198581"/>
          </a:xfrm>
          <a:prstGeom prst="rect">
            <a:avLst/>
          </a:prstGeom>
        </p:spPr>
        <p:txBody>
          <a:bodyPr lIns="0" tIns="0" rIns="0" bIns="0" rtlCol="0" anchor="t">
            <a:spAutoFit/>
          </a:bodyPr>
          <a:lstStyle/>
          <a:p>
            <a:pPr algn="ctr" defTabSz="609630">
              <a:lnSpc>
                <a:spcPts val="1680"/>
              </a:lnSpc>
            </a:pPr>
            <a:r>
              <a:rPr lang="en-US" sz="1200">
                <a:solidFill>
                  <a:srgbClr val="FFFFFF"/>
                </a:solidFill>
                <a:latin typeface="Trocchi"/>
              </a:rPr>
              <a:t>By: Shevel Mavins</a:t>
            </a:r>
            <a:r>
              <a:rPr lang="en-US" sz="800">
                <a:solidFill>
                  <a:srgbClr val="FFFFFF"/>
                </a:solidFill>
                <a:latin typeface="Arimo"/>
              </a:rPr>
              <a:t> ADDICTION-PREVENTION.ORG</a:t>
            </a:r>
          </a:p>
        </p:txBody>
      </p:sp>
      <p:sp>
        <p:nvSpPr>
          <p:cNvPr id="11" name="Slide Number Placeholder 10">
            <a:extLst>
              <a:ext uri="{FF2B5EF4-FFF2-40B4-BE49-F238E27FC236}">
                <a16:creationId xmlns:a16="http://schemas.microsoft.com/office/drawing/2014/main" id="{64CB8E52-F3B8-428F-B8C5-D9E08B82E9D1}"/>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3ED99-B11C-4357-A7B0-541BE962B21A}"/>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4300" kern="1200">
                <a:solidFill>
                  <a:srgbClr val="FFFFFF"/>
                </a:solidFill>
                <a:latin typeface="+mj-lt"/>
                <a:ea typeface="+mj-ea"/>
                <a:cs typeface="+mj-cs"/>
              </a:rPr>
              <a:t>Many Perpetrators of Exploitation or Abuse Start Off With Good Intentions</a:t>
            </a:r>
          </a:p>
        </p:txBody>
      </p:sp>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67E57C85-1D66-4E60-8C45-48C7B62A2C87}"/>
              </a:ext>
            </a:extLst>
          </p:cNvPr>
          <p:cNvSpPr>
            <a:spLocks noGrp="1"/>
          </p:cNvSpPr>
          <p:nvPr>
            <p:ph type="body" sz="half" idx="2"/>
          </p:nvPr>
        </p:nvSpPr>
        <p:spPr>
          <a:xfrm>
            <a:off x="6297233" y="518400"/>
            <a:ext cx="4771607" cy="5837949"/>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chemeClr val="tx1">
                    <a:alpha val="80000"/>
                  </a:schemeClr>
                </a:solidFill>
              </a:rPr>
              <a:t>The relationship starts with good intent:</a:t>
            </a:r>
          </a:p>
          <a:p>
            <a:pPr lvl="1" indent="-228600">
              <a:buFont typeface="Arial" panose="020B0604020202020204" pitchFamily="34" charset="0"/>
              <a:buChar char="•"/>
            </a:pPr>
            <a:r>
              <a:rPr lang="en-US" sz="2000" dirty="0">
                <a:solidFill>
                  <a:schemeClr val="tx1">
                    <a:alpha val="80000"/>
                  </a:schemeClr>
                </a:solidFill>
              </a:rPr>
              <a:t>Provide support during illness or post op care.</a:t>
            </a:r>
          </a:p>
          <a:p>
            <a:pPr lvl="1" indent="-228600">
              <a:buFont typeface="Arial" panose="020B0604020202020204" pitchFamily="34" charset="0"/>
              <a:buChar char="•"/>
            </a:pPr>
            <a:r>
              <a:rPr lang="en-US" sz="2000" dirty="0">
                <a:solidFill>
                  <a:schemeClr val="tx1">
                    <a:alpha val="80000"/>
                  </a:schemeClr>
                </a:solidFill>
              </a:rPr>
              <a:t>Move in to assist with mobility, memory or other limitations.</a:t>
            </a:r>
          </a:p>
          <a:p>
            <a:pPr lvl="1" indent="-228600">
              <a:buFont typeface="Arial" panose="020B0604020202020204" pitchFamily="34" charset="0"/>
              <a:buChar char="•"/>
            </a:pPr>
            <a:r>
              <a:rPr lang="en-US" sz="2000" dirty="0">
                <a:solidFill>
                  <a:schemeClr val="tx1">
                    <a:alpha val="80000"/>
                  </a:schemeClr>
                </a:solidFill>
              </a:rPr>
              <a:t>Failure to seek respite care.</a:t>
            </a:r>
          </a:p>
          <a:p>
            <a:pPr indent="-228600">
              <a:buFont typeface="Arial" panose="020B0604020202020204" pitchFamily="34" charset="0"/>
              <a:buChar char="•"/>
            </a:pPr>
            <a:r>
              <a:rPr lang="en-US" sz="2000" dirty="0">
                <a:solidFill>
                  <a:schemeClr val="tx1">
                    <a:alpha val="80000"/>
                  </a:schemeClr>
                </a:solidFill>
              </a:rPr>
              <a:t>Common Rationalizations:</a:t>
            </a:r>
          </a:p>
          <a:p>
            <a:pPr lvl="1" indent="-228600">
              <a:buFont typeface="Arial" panose="020B0604020202020204" pitchFamily="34" charset="0"/>
              <a:buChar char="•"/>
            </a:pPr>
            <a:r>
              <a:rPr lang="en-US" sz="2000" dirty="0">
                <a:solidFill>
                  <a:schemeClr val="tx1">
                    <a:alpha val="80000"/>
                  </a:schemeClr>
                </a:solidFill>
              </a:rPr>
              <a:t>I have helped when no one else would.</a:t>
            </a:r>
          </a:p>
          <a:p>
            <a:pPr lvl="1" indent="-228600">
              <a:buFont typeface="Arial" panose="020B0604020202020204" pitchFamily="34" charset="0"/>
              <a:buChar char="•"/>
            </a:pPr>
            <a:r>
              <a:rPr lang="en-US" sz="2000" dirty="0">
                <a:solidFill>
                  <a:schemeClr val="tx1">
                    <a:alpha val="80000"/>
                  </a:schemeClr>
                </a:solidFill>
              </a:rPr>
              <a:t>It would cost a fortune to hire someone to do what I have done.</a:t>
            </a:r>
          </a:p>
          <a:p>
            <a:pPr lvl="1" indent="-228600">
              <a:buFont typeface="Arial" panose="020B0604020202020204" pitchFamily="34" charset="0"/>
              <a:buChar char="•"/>
            </a:pPr>
            <a:r>
              <a:rPr lang="en-US" sz="2000" dirty="0">
                <a:solidFill>
                  <a:schemeClr val="tx1">
                    <a:alpha val="80000"/>
                  </a:schemeClr>
                </a:solidFill>
              </a:rPr>
              <a:t>Those kids are ungrateful.</a:t>
            </a:r>
          </a:p>
          <a:p>
            <a:pPr indent="-228600">
              <a:buFont typeface="Arial" panose="020B0604020202020204" pitchFamily="34" charset="0"/>
              <a:buChar char="•"/>
            </a:pPr>
            <a:r>
              <a:rPr lang="en-US" sz="2000" dirty="0">
                <a:solidFill>
                  <a:schemeClr val="tx1">
                    <a:alpha val="80000"/>
                  </a:schemeClr>
                </a:solidFill>
              </a:rPr>
              <a:t>Typical Relationships:</a:t>
            </a:r>
          </a:p>
          <a:p>
            <a:pPr lvl="1" indent="-228600">
              <a:buFont typeface="Arial" panose="020B0604020202020204" pitchFamily="34" charset="0"/>
              <a:buChar char="•"/>
            </a:pPr>
            <a:r>
              <a:rPr lang="en-US" sz="2000" dirty="0">
                <a:solidFill>
                  <a:schemeClr val="tx1">
                    <a:alpha val="80000"/>
                  </a:schemeClr>
                </a:solidFill>
              </a:rPr>
              <a:t>Adult Child</a:t>
            </a:r>
          </a:p>
          <a:p>
            <a:pPr lvl="1" indent="-228600">
              <a:buFont typeface="Arial" panose="020B0604020202020204" pitchFamily="34" charset="0"/>
              <a:buChar char="•"/>
            </a:pPr>
            <a:r>
              <a:rPr lang="en-US" sz="2000" dirty="0">
                <a:solidFill>
                  <a:schemeClr val="tx1">
                    <a:alpha val="80000"/>
                  </a:schemeClr>
                </a:solidFill>
              </a:rPr>
              <a:t>Companion</a:t>
            </a:r>
          </a:p>
          <a:p>
            <a:pPr lvl="1" indent="-228600">
              <a:buFont typeface="Arial" panose="020B0604020202020204" pitchFamily="34" charset="0"/>
              <a:buChar char="•"/>
            </a:pPr>
            <a:r>
              <a:rPr lang="en-US" sz="2000" dirty="0">
                <a:solidFill>
                  <a:schemeClr val="tx1">
                    <a:alpha val="80000"/>
                  </a:schemeClr>
                </a:solidFill>
              </a:rPr>
              <a:t>Neighbor</a:t>
            </a:r>
          </a:p>
          <a:p>
            <a:pPr marL="228600" lvl="1" indent="-228600">
              <a:buFont typeface="Arial" panose="020B0604020202020204" pitchFamily="34" charset="0"/>
              <a:buChar char="•"/>
            </a:pPr>
            <a:endParaRPr lang="en-US" sz="2000" dirty="0">
              <a:solidFill>
                <a:schemeClr val="tx1">
                  <a:alpha val="80000"/>
                </a:schemeClr>
              </a:solidFill>
            </a:endParaRPr>
          </a:p>
          <a:p>
            <a:pPr indent="-228600">
              <a:buFont typeface="Arial" panose="020B0604020202020204" pitchFamily="34" charset="0"/>
              <a:buChar char="•"/>
            </a:pPr>
            <a:endParaRPr lang="en-US" sz="2000" dirty="0">
              <a:solidFill>
                <a:schemeClr val="tx1">
                  <a:alpha val="80000"/>
                </a:schemeClr>
              </a:solidFill>
            </a:endParaRP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094F24E-1F0E-4D1B-8A51-73830308E7B8}"/>
              </a:ext>
            </a:extLst>
          </p:cNvPr>
          <p:cNvSpPr>
            <a:spLocks noGrp="1"/>
          </p:cNvSpPr>
          <p:nvPr>
            <p:ph type="sldNum" sz="quarter" idx="12"/>
          </p:nvPr>
        </p:nvSpPr>
        <p:spPr/>
        <p:txBody>
          <a:bodyPr/>
          <a:lstStyle/>
          <a:p>
            <a:fld id="{B0DC91D9-926E-44C4-BF32-F701D0E4B969}" type="slidenum">
              <a:rPr lang="en-US" smtClean="0"/>
              <a:t>12</a:t>
            </a:fld>
            <a:endParaRPr lang="en-US"/>
          </a:p>
        </p:txBody>
      </p:sp>
    </p:spTree>
    <p:extLst>
      <p:ext uri="{BB962C8B-B14F-4D97-AF65-F5344CB8AC3E}">
        <p14:creationId xmlns:p14="http://schemas.microsoft.com/office/powerpoint/2010/main" val="280399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59DE4-E1D1-4A6B-8258-8CDD85A505BC}"/>
              </a:ext>
            </a:extLst>
          </p:cNvPr>
          <p:cNvSpPr>
            <a:spLocks noGrp="1"/>
          </p:cNvSpPr>
          <p:nvPr>
            <p:ph type="title"/>
          </p:nvPr>
        </p:nvSpPr>
        <p:spPr>
          <a:xfrm>
            <a:off x="1245072" y="1289765"/>
            <a:ext cx="39290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PROTECTIVE</a:t>
            </a: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ESTATE PLANNING	</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1BFBE3CB-A861-4E6E-9A20-9EF2700EAF33}"/>
              </a:ext>
            </a:extLst>
          </p:cNvPr>
          <p:cNvSpPr>
            <a:spLocks noGrp="1"/>
          </p:cNvSpPr>
          <p:nvPr>
            <p:ph type="body" sz="half" idx="2"/>
          </p:nvPr>
        </p:nvSpPr>
        <p:spPr>
          <a:xfrm>
            <a:off x="6141245" y="518400"/>
            <a:ext cx="5269701" cy="5837949"/>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chemeClr val="tx1">
                    <a:alpha val="80000"/>
                  </a:schemeClr>
                </a:solidFill>
              </a:rPr>
              <a:t>Establishing a Relationship with Trusted Advisors:</a:t>
            </a:r>
          </a:p>
          <a:p>
            <a:pPr lvl="1" indent="-228600">
              <a:buFont typeface="Arial" panose="020B0604020202020204" pitchFamily="34" charset="0"/>
              <a:buChar char="•"/>
            </a:pPr>
            <a:r>
              <a:rPr lang="en-US" sz="1800" dirty="0">
                <a:solidFill>
                  <a:schemeClr val="tx1">
                    <a:alpha val="80000"/>
                  </a:schemeClr>
                </a:solidFill>
              </a:rPr>
              <a:t>Lawyers</a:t>
            </a:r>
          </a:p>
          <a:p>
            <a:pPr lvl="1" indent="-228600">
              <a:buFont typeface="Arial" panose="020B0604020202020204" pitchFamily="34" charset="0"/>
              <a:buChar char="•"/>
            </a:pPr>
            <a:r>
              <a:rPr lang="en-US" sz="1800" dirty="0">
                <a:solidFill>
                  <a:schemeClr val="tx1">
                    <a:alpha val="80000"/>
                  </a:schemeClr>
                </a:solidFill>
              </a:rPr>
              <a:t>Accountants</a:t>
            </a:r>
          </a:p>
          <a:p>
            <a:pPr lvl="1" indent="-228600">
              <a:buFont typeface="Arial" panose="020B0604020202020204" pitchFamily="34" charset="0"/>
              <a:buChar char="•"/>
            </a:pPr>
            <a:r>
              <a:rPr lang="en-US" sz="1800" dirty="0">
                <a:solidFill>
                  <a:schemeClr val="tx1">
                    <a:alpha val="80000"/>
                  </a:schemeClr>
                </a:solidFill>
              </a:rPr>
              <a:t>Bankers/Financial Advisors</a:t>
            </a:r>
          </a:p>
          <a:p>
            <a:pPr indent="-228600">
              <a:buFont typeface="Arial" panose="020B0604020202020204" pitchFamily="34" charset="0"/>
              <a:buChar char="•"/>
            </a:pPr>
            <a:r>
              <a:rPr lang="en-US" sz="2000" dirty="0">
                <a:solidFill>
                  <a:schemeClr val="tx1">
                    <a:alpha val="80000"/>
                  </a:schemeClr>
                </a:solidFill>
              </a:rPr>
              <a:t>Provide Access to Financial Account Information:</a:t>
            </a:r>
          </a:p>
          <a:p>
            <a:pPr lvl="1" indent="-228600">
              <a:buFont typeface="Arial" panose="020B0604020202020204" pitchFamily="34" charset="0"/>
              <a:buChar char="•"/>
            </a:pPr>
            <a:r>
              <a:rPr lang="en-US" sz="1800" dirty="0">
                <a:solidFill>
                  <a:schemeClr val="tx1">
                    <a:alpha val="80000"/>
                  </a:schemeClr>
                </a:solidFill>
              </a:rPr>
              <a:t>Not authority</a:t>
            </a:r>
          </a:p>
          <a:p>
            <a:pPr lvl="1" indent="-228600">
              <a:buFont typeface="Arial" panose="020B0604020202020204" pitchFamily="34" charset="0"/>
              <a:buChar char="•"/>
            </a:pPr>
            <a:r>
              <a:rPr lang="en-US" sz="1800" dirty="0">
                <a:solidFill>
                  <a:schemeClr val="tx1">
                    <a:alpha val="80000"/>
                  </a:schemeClr>
                </a:solidFill>
              </a:rPr>
              <a:t>Copies or access online</a:t>
            </a:r>
          </a:p>
          <a:p>
            <a:pPr indent="-228600">
              <a:buFont typeface="Arial" panose="020B0604020202020204" pitchFamily="34" charset="0"/>
              <a:buChar char="•"/>
            </a:pPr>
            <a:r>
              <a:rPr lang="en-US" sz="2000" dirty="0">
                <a:solidFill>
                  <a:schemeClr val="tx1">
                    <a:alpha val="80000"/>
                  </a:schemeClr>
                </a:solidFill>
              </a:rPr>
              <a:t>HIPAA Authorization </a:t>
            </a:r>
          </a:p>
          <a:p>
            <a:pPr indent="-228600">
              <a:buFont typeface="Arial" panose="020B0604020202020204" pitchFamily="34" charset="0"/>
              <a:buChar char="•"/>
            </a:pPr>
            <a:r>
              <a:rPr lang="en-US" sz="2000" dirty="0">
                <a:solidFill>
                  <a:schemeClr val="tx1">
                    <a:alpha val="80000"/>
                  </a:schemeClr>
                </a:solidFill>
              </a:rPr>
              <a:t>Power of Attorney Appointing Trusted Family Member (or Trust Company)</a:t>
            </a:r>
            <a:endParaRPr lang="en-US" sz="1800" dirty="0">
              <a:solidFill>
                <a:schemeClr val="tx1">
                  <a:alpha val="80000"/>
                </a:schemeClr>
              </a:solidFill>
            </a:endParaRPr>
          </a:p>
          <a:p>
            <a:pPr lvl="1" indent="-228600">
              <a:buFont typeface="Arial" panose="020B0604020202020204" pitchFamily="34" charset="0"/>
              <a:buChar char="•"/>
            </a:pPr>
            <a:r>
              <a:rPr lang="en-US" sz="1800" dirty="0">
                <a:solidFill>
                  <a:schemeClr val="tx1">
                    <a:alpha val="80000"/>
                  </a:schemeClr>
                </a:solidFill>
              </a:rPr>
              <a:t>Recognizing limitations of proposed agent.</a:t>
            </a:r>
          </a:p>
          <a:p>
            <a:pPr lvl="1" indent="-228600">
              <a:buFont typeface="Arial" panose="020B0604020202020204" pitchFamily="34" charset="0"/>
              <a:buChar char="•"/>
            </a:pPr>
            <a:r>
              <a:rPr lang="en-US" sz="1800" dirty="0">
                <a:solidFill>
                  <a:schemeClr val="tx1">
                    <a:alpha val="80000"/>
                  </a:schemeClr>
                </a:solidFill>
              </a:rPr>
              <a:t>Consulting with an estate planning or elder lawyer – not all POAs are alike.</a:t>
            </a:r>
          </a:p>
          <a:p>
            <a:pPr lvl="1" indent="-228600">
              <a:buFont typeface="Arial" panose="020B0604020202020204" pitchFamily="34" charset="0"/>
              <a:buChar char="•"/>
            </a:pPr>
            <a:r>
              <a:rPr lang="en-US" sz="1800" dirty="0">
                <a:solidFill>
                  <a:schemeClr val="tx1">
                    <a:alpha val="80000"/>
                  </a:schemeClr>
                </a:solidFill>
              </a:rPr>
              <a:t>If possible, introduce agents under POAs to Trusted Advisors</a:t>
            </a:r>
          </a:p>
          <a:p>
            <a:pPr marL="228600" lvl="1"/>
            <a:endParaRPr lang="en-US" sz="1800" dirty="0">
              <a:solidFill>
                <a:schemeClr val="tx1">
                  <a:alpha val="80000"/>
                </a:schemeClr>
              </a:solidFill>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729E58E-C933-45CE-AAE2-2124D550F3EA}"/>
              </a:ext>
            </a:extLst>
          </p:cNvPr>
          <p:cNvSpPr>
            <a:spLocks noGrp="1"/>
          </p:cNvSpPr>
          <p:nvPr>
            <p:ph type="sldNum" sz="quarter" idx="12"/>
          </p:nvPr>
        </p:nvSpPr>
        <p:spPr/>
        <p:txBody>
          <a:bodyPr/>
          <a:lstStyle/>
          <a:p>
            <a:fld id="{B0DC91D9-926E-44C4-BF32-F701D0E4B969}" type="slidenum">
              <a:rPr lang="en-US" smtClean="0"/>
              <a:t>13</a:t>
            </a:fld>
            <a:endParaRPr lang="en-US"/>
          </a:p>
        </p:txBody>
      </p:sp>
    </p:spTree>
    <p:extLst>
      <p:ext uri="{BB962C8B-B14F-4D97-AF65-F5344CB8AC3E}">
        <p14:creationId xmlns:p14="http://schemas.microsoft.com/office/powerpoint/2010/main" val="243560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540D-06B3-4492-B033-A191815C4F91}"/>
              </a:ext>
            </a:extLst>
          </p:cNvPr>
          <p:cNvSpPr>
            <a:spLocks noGrp="1"/>
          </p:cNvSpPr>
          <p:nvPr>
            <p:ph type="title"/>
          </p:nvPr>
        </p:nvSpPr>
        <p:spPr>
          <a:xfrm>
            <a:off x="219075" y="551701"/>
            <a:ext cx="3336925"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Key Estate Planning Documents</a:t>
            </a:r>
          </a:p>
        </p:txBody>
      </p:sp>
      <p:graphicFrame>
        <p:nvGraphicFramePr>
          <p:cNvPr id="13" name="Text Placeholder 3">
            <a:extLst>
              <a:ext uri="{FF2B5EF4-FFF2-40B4-BE49-F238E27FC236}">
                <a16:creationId xmlns:a16="http://schemas.microsoft.com/office/drawing/2014/main" id="{527AA731-D48D-474A-AB28-1D1357E538CC}"/>
              </a:ext>
            </a:extLst>
          </p:cNvPr>
          <p:cNvGraphicFramePr/>
          <p:nvPr>
            <p:extLst>
              <p:ext uri="{D42A27DB-BD31-4B8C-83A1-F6EECF244321}">
                <p14:modId xmlns:p14="http://schemas.microsoft.com/office/powerpoint/2010/main" val="288253747"/>
              </p:ext>
            </p:extLst>
          </p:nvPr>
        </p:nvGraphicFramePr>
        <p:xfrm>
          <a:off x="3714751" y="295276"/>
          <a:ext cx="8258174"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1304CC3-2519-40FE-9650-8AD9231218CF}"/>
              </a:ext>
            </a:extLst>
          </p:cNvPr>
          <p:cNvSpPr>
            <a:spLocks noGrp="1"/>
          </p:cNvSpPr>
          <p:nvPr>
            <p:ph type="sldNum" sz="quarter" idx="12"/>
          </p:nvPr>
        </p:nvSpPr>
        <p:spPr/>
        <p:txBody>
          <a:bodyPr/>
          <a:lstStyle/>
          <a:p>
            <a:fld id="{B0DC91D9-926E-44C4-BF32-F701D0E4B969}" type="slidenum">
              <a:rPr lang="en-US" smtClean="0"/>
              <a:t>14</a:t>
            </a:fld>
            <a:endParaRPr lang="en-US"/>
          </a:p>
        </p:txBody>
      </p:sp>
    </p:spTree>
    <p:extLst>
      <p:ext uri="{BB962C8B-B14F-4D97-AF65-F5344CB8AC3E}">
        <p14:creationId xmlns:p14="http://schemas.microsoft.com/office/powerpoint/2010/main" val="398217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540D-06B3-4492-B033-A191815C4F91}"/>
              </a:ext>
            </a:extLst>
          </p:cNvPr>
          <p:cNvSpPr>
            <a:spLocks noGrp="1"/>
          </p:cNvSpPr>
          <p:nvPr>
            <p:ph type="title"/>
          </p:nvPr>
        </p:nvSpPr>
        <p:spPr>
          <a:xfrm>
            <a:off x="219075" y="551701"/>
            <a:ext cx="3336925"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Key Estate Planning Documents</a:t>
            </a:r>
          </a:p>
        </p:txBody>
      </p:sp>
      <p:graphicFrame>
        <p:nvGraphicFramePr>
          <p:cNvPr id="13" name="Text Placeholder 3">
            <a:extLst>
              <a:ext uri="{FF2B5EF4-FFF2-40B4-BE49-F238E27FC236}">
                <a16:creationId xmlns:a16="http://schemas.microsoft.com/office/drawing/2014/main" id="{527AA731-D48D-474A-AB28-1D1357E538CC}"/>
              </a:ext>
            </a:extLst>
          </p:cNvPr>
          <p:cNvGraphicFramePr/>
          <p:nvPr>
            <p:extLst>
              <p:ext uri="{D42A27DB-BD31-4B8C-83A1-F6EECF244321}">
                <p14:modId xmlns:p14="http://schemas.microsoft.com/office/powerpoint/2010/main" val="3099783324"/>
              </p:ext>
            </p:extLst>
          </p:nvPr>
        </p:nvGraphicFramePr>
        <p:xfrm>
          <a:off x="3714751" y="295276"/>
          <a:ext cx="8258174" cy="644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7420ADF-4315-4BC6-98AB-BA612657F895}"/>
              </a:ext>
            </a:extLst>
          </p:cNvPr>
          <p:cNvSpPr>
            <a:spLocks noGrp="1"/>
          </p:cNvSpPr>
          <p:nvPr>
            <p:ph type="sldNum" sz="quarter" idx="12"/>
          </p:nvPr>
        </p:nvSpPr>
        <p:spPr/>
        <p:txBody>
          <a:bodyPr/>
          <a:lstStyle/>
          <a:p>
            <a:fld id="{B0DC91D9-926E-44C4-BF32-F701D0E4B969}" type="slidenum">
              <a:rPr lang="en-US" smtClean="0"/>
              <a:t>15</a:t>
            </a:fld>
            <a:endParaRPr lang="en-US"/>
          </a:p>
        </p:txBody>
      </p:sp>
    </p:spTree>
    <p:extLst>
      <p:ext uri="{BB962C8B-B14F-4D97-AF65-F5344CB8AC3E}">
        <p14:creationId xmlns:p14="http://schemas.microsoft.com/office/powerpoint/2010/main" val="286706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35A40-A128-48A0-985E-BAA866A689D2}"/>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Some Early Signs of Financial Exploitation</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7A197CE1-1BF8-4539-818E-F4E5C45F15C1}"/>
              </a:ext>
            </a:extLst>
          </p:cNvPr>
          <p:cNvSpPr>
            <a:spLocks noGrp="1"/>
          </p:cNvSpPr>
          <p:nvPr>
            <p:ph type="body" sz="half" idx="2"/>
          </p:nvPr>
        </p:nvSpPr>
        <p:spPr>
          <a:xfrm>
            <a:off x="6297233" y="518400"/>
            <a:ext cx="4771607" cy="5837949"/>
          </a:xfrm>
        </p:spPr>
        <p:txBody>
          <a:bodyPr vert="horz" lIns="91440" tIns="45720" rIns="91440" bIns="45720" rtlCol="0" anchor="ctr">
            <a:normAutofit/>
          </a:bodyPr>
          <a:lstStyle/>
          <a:p>
            <a:pPr marL="342900" indent="-342900">
              <a:buFont typeface="Arial" panose="020B0604020202020204" pitchFamily="34" charset="0"/>
              <a:buChar char="•"/>
            </a:pPr>
            <a:r>
              <a:rPr lang="en-US" sz="2000" dirty="0">
                <a:solidFill>
                  <a:schemeClr val="tx1">
                    <a:alpha val="80000"/>
                  </a:schemeClr>
                </a:solidFill>
              </a:rPr>
              <a:t>Excessive expressions of appreciation by  victim of caregiver/friend/advisors for their  assistance.</a:t>
            </a:r>
          </a:p>
          <a:p>
            <a:pPr marL="342900" indent="-342900">
              <a:buFont typeface="Arial" panose="020B0604020202020204" pitchFamily="34" charset="0"/>
              <a:buChar char="•"/>
            </a:pPr>
            <a:r>
              <a:rPr lang="en-US" sz="2000" dirty="0">
                <a:solidFill>
                  <a:schemeClr val="tx1">
                    <a:alpha val="80000"/>
                  </a:schemeClr>
                </a:solidFill>
              </a:rPr>
              <a:t>Victim deferring to caregiver/friend/advisor, who has no qualifications, instead of trusted and established advisors.</a:t>
            </a:r>
          </a:p>
          <a:p>
            <a:pPr marL="342900" indent="-342900">
              <a:buFont typeface="Arial" panose="020B0604020202020204" pitchFamily="34" charset="0"/>
              <a:buChar char="•"/>
            </a:pPr>
            <a:r>
              <a:rPr lang="en-US" sz="2000" dirty="0">
                <a:solidFill>
                  <a:schemeClr val="tx1">
                    <a:alpha val="80000"/>
                  </a:schemeClr>
                </a:solidFill>
              </a:rPr>
              <a:t>Unusual and unpredictable  transfers between financial accounts and creation of new accounts: </a:t>
            </a:r>
            <a:r>
              <a:rPr lang="en-US" sz="2000" u="sng" dirty="0">
                <a:solidFill>
                  <a:schemeClr val="tx1">
                    <a:alpha val="80000"/>
                  </a:schemeClr>
                </a:solidFill>
              </a:rPr>
              <a:t>This is a hallmark of early exploitation</a:t>
            </a:r>
            <a:r>
              <a:rPr lang="en-US" sz="2000" dirty="0">
                <a:solidFill>
                  <a:schemeClr val="tx1">
                    <a:alpha val="80000"/>
                  </a:schemeClr>
                </a:solidFill>
              </a:rPr>
              <a:t>.  It can be due to the inexperience of the perpetrator with financial affairs or an attempt to see how far they can go without raising concerns.</a:t>
            </a:r>
          </a:p>
          <a:p>
            <a:pPr marL="342900" indent="-342900">
              <a:buFont typeface="Arial" panose="020B0604020202020204" pitchFamily="34" charset="0"/>
              <a:buChar char="•"/>
            </a:pPr>
            <a:r>
              <a:rPr lang="en-US" sz="2000" dirty="0">
                <a:solidFill>
                  <a:schemeClr val="tx1">
                    <a:alpha val="80000"/>
                  </a:schemeClr>
                </a:solidFill>
              </a:rPr>
              <a:t>Isolation of the victim.</a:t>
            </a:r>
          </a:p>
          <a:p>
            <a:pPr marL="342900" indent="-342900">
              <a:buFont typeface="Arial" panose="020B0604020202020204" pitchFamily="34" charset="0"/>
              <a:buChar char="•"/>
            </a:pPr>
            <a:r>
              <a:rPr lang="en-US" sz="2000" dirty="0">
                <a:solidFill>
                  <a:schemeClr val="tx1">
                    <a:alpha val="80000"/>
                  </a:schemeClr>
                </a:solidFill>
              </a:rPr>
              <a:t>Creating or amplifying family discord.</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560B5E7-F6E1-4861-B42D-A68EE4A3015C}"/>
              </a:ext>
            </a:extLst>
          </p:cNvPr>
          <p:cNvSpPr>
            <a:spLocks noGrp="1"/>
          </p:cNvSpPr>
          <p:nvPr>
            <p:ph type="sldNum" sz="quarter" idx="12"/>
          </p:nvPr>
        </p:nvSpPr>
        <p:spPr/>
        <p:txBody>
          <a:bodyPr/>
          <a:lstStyle/>
          <a:p>
            <a:fld id="{B0DC91D9-926E-44C4-BF32-F701D0E4B969}" type="slidenum">
              <a:rPr lang="en-US" smtClean="0"/>
              <a:t>16</a:t>
            </a:fld>
            <a:endParaRPr lang="en-US"/>
          </a:p>
        </p:txBody>
      </p:sp>
    </p:spTree>
    <p:extLst>
      <p:ext uri="{BB962C8B-B14F-4D97-AF65-F5344CB8AC3E}">
        <p14:creationId xmlns:p14="http://schemas.microsoft.com/office/powerpoint/2010/main" val="46574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00E7D-0D8A-4D52-878D-C37C67710553}"/>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First Steps to Interrupt Exploitation</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EFE1E10D-4A7E-43AC-A3F7-0CA68CADF256}"/>
              </a:ext>
            </a:extLst>
          </p:cNvPr>
          <p:cNvSpPr>
            <a:spLocks noGrp="1"/>
          </p:cNvSpPr>
          <p:nvPr>
            <p:ph type="body" sz="half" idx="2"/>
          </p:nvPr>
        </p:nvSpPr>
        <p:spPr>
          <a:xfrm>
            <a:off x="6141245" y="518400"/>
            <a:ext cx="5241127" cy="5837949"/>
          </a:xfrm>
        </p:spPr>
        <p:txBody>
          <a:bodyPr vert="horz" lIns="91440" tIns="45720" rIns="91440" bIns="45720" rtlCol="0" anchor="ctr">
            <a:normAutofit/>
          </a:bodyPr>
          <a:lstStyle/>
          <a:p>
            <a:pPr marL="342900" indent="-342900">
              <a:buFont typeface="Arial" panose="020B0604020202020204" pitchFamily="34" charset="0"/>
              <a:buChar char="•"/>
            </a:pPr>
            <a:r>
              <a:rPr lang="en-US" sz="2000" dirty="0">
                <a:solidFill>
                  <a:schemeClr val="tx1">
                    <a:alpha val="80000"/>
                  </a:schemeClr>
                </a:solidFill>
              </a:rPr>
              <a:t>Game of Chess</a:t>
            </a:r>
          </a:p>
          <a:p>
            <a:pPr marL="342900" indent="-342900">
              <a:buFont typeface="Arial" panose="020B0604020202020204" pitchFamily="34" charset="0"/>
              <a:buChar char="•"/>
            </a:pPr>
            <a:r>
              <a:rPr lang="en-US" sz="2000" dirty="0">
                <a:solidFill>
                  <a:schemeClr val="tx1">
                    <a:alpha val="80000"/>
                  </a:schemeClr>
                </a:solidFill>
              </a:rPr>
              <a:t>Do not react</a:t>
            </a:r>
          </a:p>
          <a:p>
            <a:pPr marL="514350" lvl="1" indent="-285750">
              <a:buFont typeface="Arial" panose="020B0604020202020204" pitchFamily="34" charset="0"/>
              <a:buChar char="•"/>
            </a:pPr>
            <a:r>
              <a:rPr lang="en-US" sz="1800" dirty="0">
                <a:solidFill>
                  <a:schemeClr val="tx1">
                    <a:alpha val="80000"/>
                  </a:schemeClr>
                </a:solidFill>
              </a:rPr>
              <a:t>There is dysfunction in all families.</a:t>
            </a:r>
          </a:p>
          <a:p>
            <a:pPr marL="514350" lvl="1" indent="-285750">
              <a:buFont typeface="Arial" panose="020B0604020202020204" pitchFamily="34" charset="0"/>
              <a:buChar char="•"/>
            </a:pPr>
            <a:r>
              <a:rPr lang="en-US" sz="1800" dirty="0">
                <a:solidFill>
                  <a:schemeClr val="tx1">
                    <a:alpha val="80000"/>
                  </a:schemeClr>
                </a:solidFill>
              </a:rPr>
              <a:t>The victim’s own judgment is at stake if trust has been placed in the wrong person.</a:t>
            </a:r>
          </a:p>
          <a:p>
            <a:pPr marL="514350" lvl="1" indent="-285750">
              <a:buFont typeface="Arial" panose="020B0604020202020204" pitchFamily="34" charset="0"/>
              <a:buChar char="•"/>
            </a:pPr>
            <a:r>
              <a:rPr lang="en-US" sz="1800" dirty="0">
                <a:solidFill>
                  <a:schemeClr val="tx1">
                    <a:alpha val="80000"/>
                  </a:schemeClr>
                </a:solidFill>
              </a:rPr>
              <a:t>The perpetrator will often engage in behavior to incite a response and then confirm to the victim that the family/intervenor is the problem.</a:t>
            </a:r>
          </a:p>
          <a:p>
            <a:pPr marL="514350" lvl="1" indent="-285750">
              <a:buFont typeface="Arial" panose="020B0604020202020204" pitchFamily="34" charset="0"/>
              <a:buChar char="•"/>
            </a:pPr>
            <a:r>
              <a:rPr lang="en-US" sz="1800" dirty="0">
                <a:solidFill>
                  <a:schemeClr val="tx1">
                    <a:alpha val="80000"/>
                  </a:schemeClr>
                </a:solidFill>
              </a:rPr>
              <a:t>Remember: alcoholism and substance abuse are a disease; bad behavior is a symptom.</a:t>
            </a:r>
          </a:p>
          <a:p>
            <a:pPr marL="342900" indent="-342900">
              <a:buFont typeface="Arial" panose="020B0604020202020204" pitchFamily="34" charset="0"/>
              <a:buChar char="•"/>
            </a:pPr>
            <a:r>
              <a:rPr lang="en-US" sz="2000" dirty="0">
                <a:solidFill>
                  <a:schemeClr val="tx1">
                    <a:alpha val="80000"/>
                  </a:schemeClr>
                </a:solidFill>
              </a:rPr>
              <a:t>Coordination among family and friends whenever possible</a:t>
            </a:r>
          </a:p>
          <a:p>
            <a:pPr marL="514350" lvl="1" indent="-285750">
              <a:buFont typeface="Arial" panose="020B0604020202020204" pitchFamily="34" charset="0"/>
              <a:buChar char="•"/>
            </a:pPr>
            <a:r>
              <a:rPr lang="en-US" sz="1800" dirty="0">
                <a:solidFill>
                  <a:schemeClr val="tx1">
                    <a:alpha val="80000"/>
                  </a:schemeClr>
                </a:solidFill>
              </a:rPr>
              <a:t>The perpetrator will try to divide and conquer.</a:t>
            </a:r>
          </a:p>
          <a:p>
            <a:pPr marL="342900" indent="-342900">
              <a:buFont typeface="Arial" panose="020B0604020202020204" pitchFamily="34" charset="0"/>
              <a:buChar char="•"/>
            </a:pPr>
            <a:r>
              <a:rPr lang="en-US" sz="2000" dirty="0">
                <a:solidFill>
                  <a:schemeClr val="tx1">
                    <a:alpha val="80000"/>
                  </a:schemeClr>
                </a:solidFill>
              </a:rPr>
              <a:t>Remember: the family may not be receptive to change</a:t>
            </a:r>
          </a:p>
          <a:p>
            <a:pPr marL="342900" indent="-342900">
              <a:buFont typeface="Arial" panose="020B0604020202020204" pitchFamily="34" charset="0"/>
              <a:buChar char="•"/>
            </a:pPr>
            <a:r>
              <a:rPr lang="en-US" sz="2000" dirty="0">
                <a:solidFill>
                  <a:schemeClr val="tx1">
                    <a:alpha val="80000"/>
                  </a:schemeClr>
                </a:solidFill>
              </a:rPr>
              <a:t>Not all problems and dysfunction can be corrected.</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702D1D-D631-4DA4-AC50-C2F1C1B0B2C9}"/>
              </a:ext>
            </a:extLst>
          </p:cNvPr>
          <p:cNvSpPr>
            <a:spLocks noGrp="1"/>
          </p:cNvSpPr>
          <p:nvPr>
            <p:ph type="sldNum" sz="quarter" idx="12"/>
          </p:nvPr>
        </p:nvSpPr>
        <p:spPr/>
        <p:txBody>
          <a:bodyPr/>
          <a:lstStyle/>
          <a:p>
            <a:fld id="{B0DC91D9-926E-44C4-BF32-F701D0E4B969}" type="slidenum">
              <a:rPr lang="en-US" smtClean="0"/>
              <a:t>17</a:t>
            </a:fld>
            <a:endParaRPr lang="en-US"/>
          </a:p>
        </p:txBody>
      </p:sp>
    </p:spTree>
    <p:extLst>
      <p:ext uri="{BB962C8B-B14F-4D97-AF65-F5344CB8AC3E}">
        <p14:creationId xmlns:p14="http://schemas.microsoft.com/office/powerpoint/2010/main" val="41339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B6E1F-B361-42C7-85ED-7F351934DB37}"/>
              </a:ext>
            </a:extLst>
          </p:cNvPr>
          <p:cNvSpPr>
            <a:spLocks noGrp="1"/>
          </p:cNvSpPr>
          <p:nvPr>
            <p:ph type="title"/>
          </p:nvPr>
        </p:nvSpPr>
        <p:spPr>
          <a:xfrm>
            <a:off x="1245072" y="1289765"/>
            <a:ext cx="3651101" cy="4270963"/>
          </a:xfrm>
        </p:spPr>
        <p:txBody>
          <a:bodyPr vert="horz" lIns="91440" tIns="45720" rIns="91440" bIns="45720" rtlCol="0" anchor="ctr">
            <a:normAutofit fontScale="90000"/>
          </a:bodyPr>
          <a:lstStyle/>
          <a:p>
            <a:pPr algn="ctr"/>
            <a:r>
              <a:rPr lang="en-US" sz="5600" dirty="0">
                <a:solidFill>
                  <a:srgbClr val="FFFFFF"/>
                </a:solidFill>
              </a:rPr>
              <a:t>Don’t Get Angry, Be Clear and Never Apologize For Intervening</a:t>
            </a:r>
            <a:endParaRPr lang="en-US" sz="5600" kern="1200" dirty="0">
              <a:solidFill>
                <a:srgbClr val="FFFFFF"/>
              </a:solidFill>
              <a:latin typeface="+mj-lt"/>
              <a:ea typeface="+mj-ea"/>
              <a:cs typeface="+mj-cs"/>
            </a:endParaRP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7A94A562-144C-429A-9B44-869ED417783B}"/>
              </a:ext>
            </a:extLst>
          </p:cNvPr>
          <p:cNvSpPr>
            <a:spLocks noGrp="1"/>
          </p:cNvSpPr>
          <p:nvPr>
            <p:ph type="body" sz="half" idx="2"/>
          </p:nvPr>
        </p:nvSpPr>
        <p:spPr>
          <a:xfrm>
            <a:off x="6297233" y="518400"/>
            <a:ext cx="4771607" cy="5837949"/>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chemeClr val="tx1">
                    <a:alpha val="80000"/>
                  </a:schemeClr>
                </a:solidFill>
              </a:rPr>
              <a:t>The Initial Confrontation</a:t>
            </a:r>
          </a:p>
          <a:p>
            <a:pPr lvl="1" indent="-228600">
              <a:buFont typeface="Arial" panose="020B0604020202020204" pitchFamily="34" charset="0"/>
              <a:buChar char="•"/>
            </a:pPr>
            <a:r>
              <a:rPr lang="en-US" sz="1800" dirty="0">
                <a:solidFill>
                  <a:schemeClr val="tx1">
                    <a:alpha val="80000"/>
                  </a:schemeClr>
                </a:solidFill>
              </a:rPr>
              <a:t>Don’t get angry, be polite.</a:t>
            </a:r>
          </a:p>
          <a:p>
            <a:pPr lvl="1" indent="-228600">
              <a:buFont typeface="Arial" panose="020B0604020202020204" pitchFamily="34" charset="0"/>
              <a:buChar char="•"/>
            </a:pPr>
            <a:r>
              <a:rPr lang="en-US" sz="1800" dirty="0">
                <a:solidFill>
                  <a:schemeClr val="tx1">
                    <a:alpha val="80000"/>
                  </a:schemeClr>
                </a:solidFill>
              </a:rPr>
              <a:t>Be clear and repeat as necessary.</a:t>
            </a:r>
          </a:p>
          <a:p>
            <a:pPr lvl="1" indent="-228600">
              <a:buFont typeface="Arial" panose="020B0604020202020204" pitchFamily="34" charset="0"/>
              <a:buChar char="•"/>
            </a:pPr>
            <a:r>
              <a:rPr lang="en-US" sz="1800" dirty="0">
                <a:solidFill>
                  <a:schemeClr val="tx1">
                    <a:alpha val="80000"/>
                  </a:schemeClr>
                </a:solidFill>
              </a:rPr>
              <a:t>The exploiter will do their best to stage a good interview/meeting and look for validation from a person in authority.</a:t>
            </a:r>
          </a:p>
          <a:p>
            <a:pPr lvl="1" indent="-228600">
              <a:buFont typeface="Arial" panose="020B0604020202020204" pitchFamily="34" charset="0"/>
              <a:buChar char="•"/>
            </a:pPr>
            <a:r>
              <a:rPr lang="en-US" sz="1800" dirty="0">
                <a:solidFill>
                  <a:schemeClr val="tx1">
                    <a:alpha val="80000"/>
                  </a:schemeClr>
                </a:solidFill>
              </a:rPr>
              <a:t>If exploitation is suspected and the perpetrator is “offended”, make clear that you regret the person feels badly about your inquiry, but you are only being asked to do what the victim entrusted you to do, or the law requires you to do.</a:t>
            </a:r>
          </a:p>
          <a:p>
            <a:pPr lvl="1" indent="-228600">
              <a:buFont typeface="Arial" panose="020B0604020202020204" pitchFamily="34" charset="0"/>
              <a:buChar char="•"/>
            </a:pPr>
            <a:r>
              <a:rPr lang="en-US" sz="1800" dirty="0">
                <a:solidFill>
                  <a:schemeClr val="tx1">
                    <a:alpha val="80000"/>
                  </a:schemeClr>
                </a:solidFill>
              </a:rPr>
              <a:t>Whether family, social worker or investigator, it is fine to say this is outside my jurisdiction.  However, if there is something amiss, a statement that there seem to be issues that should be addressed in a civil proceeding or other manner to avoid validating suspect behavior.</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CD766FB-FBC9-46E2-879F-E2B50AB0458A}"/>
              </a:ext>
            </a:extLst>
          </p:cNvPr>
          <p:cNvSpPr>
            <a:spLocks noGrp="1"/>
          </p:cNvSpPr>
          <p:nvPr>
            <p:ph type="sldNum" sz="quarter" idx="12"/>
          </p:nvPr>
        </p:nvSpPr>
        <p:spPr/>
        <p:txBody>
          <a:bodyPr/>
          <a:lstStyle/>
          <a:p>
            <a:fld id="{B0DC91D9-926E-44C4-BF32-F701D0E4B969}" type="slidenum">
              <a:rPr lang="en-US" smtClean="0"/>
              <a:t>18</a:t>
            </a:fld>
            <a:endParaRPr lang="en-US"/>
          </a:p>
        </p:txBody>
      </p:sp>
    </p:spTree>
    <p:extLst>
      <p:ext uri="{BB962C8B-B14F-4D97-AF65-F5344CB8AC3E}">
        <p14:creationId xmlns:p14="http://schemas.microsoft.com/office/powerpoint/2010/main" val="161107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B6E1F-B361-42C7-85ED-7F351934DB37}"/>
              </a:ext>
            </a:extLst>
          </p:cNvPr>
          <p:cNvSpPr>
            <a:spLocks noGrp="1"/>
          </p:cNvSpPr>
          <p:nvPr>
            <p:ph type="title"/>
          </p:nvPr>
        </p:nvSpPr>
        <p:spPr>
          <a:xfrm>
            <a:off x="885826" y="1289765"/>
            <a:ext cx="4010348" cy="4270963"/>
          </a:xfrm>
        </p:spPr>
        <p:txBody>
          <a:bodyPr vert="horz" lIns="91440" tIns="45720" rIns="91440" bIns="45720" rtlCol="0" anchor="ctr">
            <a:normAutofit/>
          </a:bodyPr>
          <a:lstStyle/>
          <a:p>
            <a:pPr algn="ctr"/>
            <a:r>
              <a:rPr lang="en-US" sz="5600" dirty="0">
                <a:solidFill>
                  <a:srgbClr val="FFFFFF"/>
                </a:solidFill>
              </a:rPr>
              <a:t>Alternatives to Guardianship</a:t>
            </a:r>
            <a:endParaRPr lang="en-US" sz="5600" kern="1200" dirty="0">
              <a:solidFill>
                <a:srgbClr val="FFFFFF"/>
              </a:solidFill>
              <a:latin typeface="+mj-lt"/>
              <a:ea typeface="+mj-ea"/>
              <a:cs typeface="+mj-cs"/>
            </a:endParaRP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7A94A562-144C-429A-9B44-869ED417783B}"/>
              </a:ext>
            </a:extLst>
          </p:cNvPr>
          <p:cNvSpPr>
            <a:spLocks noGrp="1"/>
          </p:cNvSpPr>
          <p:nvPr>
            <p:ph type="body" sz="half" idx="2"/>
          </p:nvPr>
        </p:nvSpPr>
        <p:spPr>
          <a:xfrm>
            <a:off x="6297233" y="518400"/>
            <a:ext cx="4771607" cy="5837949"/>
          </a:xfrm>
        </p:spPr>
        <p:txBody>
          <a:bodyPr vert="horz" lIns="91440" tIns="45720" rIns="91440" bIns="45720" rtlCol="0" anchor="ctr">
            <a:normAutofit/>
          </a:bodyPr>
          <a:lstStyle/>
          <a:p>
            <a:pPr marL="285750" indent="-285750">
              <a:buFont typeface="Arial" panose="020B0604020202020204" pitchFamily="34" charset="0"/>
              <a:buChar char="•"/>
            </a:pPr>
            <a:r>
              <a:rPr lang="en-US" sz="1800" dirty="0">
                <a:solidFill>
                  <a:schemeClr val="tx1">
                    <a:alpha val="80000"/>
                  </a:schemeClr>
                </a:solidFill>
              </a:rPr>
              <a:t>Coordination among family and friends whenever possible</a:t>
            </a:r>
          </a:p>
          <a:p>
            <a:pPr marL="514350" lvl="1" indent="-285750">
              <a:buFont typeface="Arial" panose="020B0604020202020204" pitchFamily="34" charset="0"/>
              <a:buChar char="•"/>
            </a:pPr>
            <a:r>
              <a:rPr lang="en-US" sz="1600" dirty="0">
                <a:solidFill>
                  <a:schemeClr val="tx1">
                    <a:alpha val="80000"/>
                  </a:schemeClr>
                </a:solidFill>
              </a:rPr>
              <a:t>Involvement with finances if prudent and safe</a:t>
            </a:r>
          </a:p>
          <a:p>
            <a:pPr marL="514350" lvl="1" indent="-285750">
              <a:buFont typeface="Arial" panose="020B0604020202020204" pitchFamily="34" charset="0"/>
              <a:buChar char="•"/>
            </a:pPr>
            <a:r>
              <a:rPr lang="en-US" sz="1600" dirty="0">
                <a:solidFill>
                  <a:schemeClr val="tx1">
                    <a:alpha val="80000"/>
                  </a:schemeClr>
                </a:solidFill>
              </a:rPr>
              <a:t>Regular visits</a:t>
            </a:r>
          </a:p>
          <a:p>
            <a:pPr marL="285750" indent="-285750">
              <a:buFont typeface="Arial" panose="020B0604020202020204" pitchFamily="34" charset="0"/>
              <a:buChar char="•"/>
            </a:pPr>
            <a:r>
              <a:rPr lang="en-US" sz="1800" dirty="0">
                <a:solidFill>
                  <a:schemeClr val="tx1">
                    <a:alpha val="80000"/>
                  </a:schemeClr>
                </a:solidFill>
              </a:rPr>
              <a:t>Durable (Financial) Power of Attorney so agent can help manage assets</a:t>
            </a:r>
          </a:p>
          <a:p>
            <a:pPr marL="285750" indent="-285750">
              <a:buFont typeface="Arial" panose="020B0604020202020204" pitchFamily="34" charset="0"/>
              <a:buChar char="•"/>
            </a:pPr>
            <a:r>
              <a:rPr lang="en-US" sz="1800" dirty="0">
                <a:solidFill>
                  <a:schemeClr val="tx1">
                    <a:alpha val="80000"/>
                  </a:schemeClr>
                </a:solidFill>
              </a:rPr>
              <a:t>Health Care Power of Attorney so agent can help with health care decisions</a:t>
            </a:r>
          </a:p>
          <a:p>
            <a:pPr marL="285750" indent="-285750">
              <a:buFont typeface="Arial" panose="020B0604020202020204" pitchFamily="34" charset="0"/>
              <a:buChar char="•"/>
            </a:pPr>
            <a:r>
              <a:rPr lang="en-US" sz="1800" dirty="0">
                <a:solidFill>
                  <a:schemeClr val="tx1">
                    <a:alpha val="80000"/>
                  </a:schemeClr>
                </a:solidFill>
              </a:rPr>
              <a:t>Revocable Trust so trustee can help manage assets</a:t>
            </a:r>
          </a:p>
          <a:p>
            <a:pPr marL="285750" indent="-285750">
              <a:buFont typeface="Arial" panose="020B0604020202020204" pitchFamily="34" charset="0"/>
              <a:buChar char="•"/>
            </a:pPr>
            <a:r>
              <a:rPr lang="en-US" sz="1800" dirty="0">
                <a:solidFill>
                  <a:schemeClr val="tx1">
                    <a:alpha val="80000"/>
                  </a:schemeClr>
                </a:solidFill>
              </a:rPr>
              <a:t>Special Needs Trust / ABLE Account</a:t>
            </a:r>
          </a:p>
          <a:p>
            <a:pPr marL="285750" indent="-285750">
              <a:buFont typeface="Arial" panose="020B0604020202020204" pitchFamily="34" charset="0"/>
              <a:buChar char="•"/>
            </a:pPr>
            <a:r>
              <a:rPr lang="en-US" sz="1800" dirty="0">
                <a:solidFill>
                  <a:schemeClr val="tx1">
                    <a:alpha val="80000"/>
                  </a:schemeClr>
                </a:solidFill>
              </a:rPr>
              <a:t>Representative Payee for Social Security Benefits</a:t>
            </a:r>
          </a:p>
          <a:p>
            <a:pPr indent="-228600">
              <a:buFont typeface="Arial" panose="020B0604020202020204" pitchFamily="34" charset="0"/>
              <a:buChar char="•"/>
            </a:pPr>
            <a:endParaRPr lang="en-US" sz="1800" dirty="0">
              <a:solidFill>
                <a:schemeClr val="tx1">
                  <a:alpha val="80000"/>
                </a:schemeClr>
              </a:solidFill>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6E7D04E-8D69-4782-8027-9AEF7E1A539A}"/>
              </a:ext>
            </a:extLst>
          </p:cNvPr>
          <p:cNvSpPr>
            <a:spLocks noGrp="1"/>
          </p:cNvSpPr>
          <p:nvPr>
            <p:ph type="sldNum" sz="quarter" idx="12"/>
          </p:nvPr>
        </p:nvSpPr>
        <p:spPr/>
        <p:txBody>
          <a:bodyPr/>
          <a:lstStyle/>
          <a:p>
            <a:fld id="{B0DC91D9-926E-44C4-BF32-F701D0E4B969}" type="slidenum">
              <a:rPr lang="en-US" smtClean="0"/>
              <a:t>19</a:t>
            </a:fld>
            <a:endParaRPr lang="en-US"/>
          </a:p>
        </p:txBody>
      </p:sp>
    </p:spTree>
    <p:extLst>
      <p:ext uri="{BB962C8B-B14F-4D97-AF65-F5344CB8AC3E}">
        <p14:creationId xmlns:p14="http://schemas.microsoft.com/office/powerpoint/2010/main" val="317239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CAA32E0-CE89-406E-863A-A4BCD0E1327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dirty="0"/>
              <a:t>Dr. Bob</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557BBFA-2ED8-4A58-A100-09C3388034D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Heavy drinker and smoker</a:t>
            </a:r>
          </a:p>
          <a:p>
            <a:r>
              <a:rPr lang="en-US" sz="2000" dirty="0"/>
              <a:t>Widower </a:t>
            </a:r>
          </a:p>
          <a:p>
            <a:r>
              <a:rPr lang="en-US" sz="2000" dirty="0"/>
              <a:t>Began making unusual investments and financial decisions</a:t>
            </a:r>
          </a:p>
          <a:p>
            <a:r>
              <a:rPr lang="en-US" sz="2000" dirty="0"/>
              <a:t>Began entrusting new people with no experience</a:t>
            </a:r>
          </a:p>
          <a:p>
            <a:r>
              <a:rPr lang="en-US" sz="2000" dirty="0"/>
              <a:t>Children intervened with “soft tools” to move him from isolated location to a residence with round-the-clock caregivers</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6" descr="A person and person sitting on a couch&#10;&#10;Description automatically generated with low confidence">
            <a:extLst>
              <a:ext uri="{FF2B5EF4-FFF2-40B4-BE49-F238E27FC236}">
                <a16:creationId xmlns:a16="http://schemas.microsoft.com/office/drawing/2014/main" id="{90A2FE26-ABFF-40A2-B7E7-AA352A9A9E53}"/>
              </a:ext>
            </a:extLst>
          </p:cNvPr>
          <p:cNvPicPr>
            <a:picLocks noChangeAspect="1"/>
          </p:cNvPicPr>
          <p:nvPr/>
        </p:nvPicPr>
        <p:blipFill rotWithShape="1">
          <a:blip r:embed="rId2">
            <a:extLst>
              <a:ext uri="{28A0092B-C50C-407E-A947-70E740481C1C}">
                <a14:useLocalDpi xmlns:a14="http://schemas.microsoft.com/office/drawing/2010/main" val="0"/>
              </a:ext>
            </a:extLst>
          </a:blip>
          <a:srcRect l="3768" r="-2" b="-2"/>
          <a:stretch/>
        </p:blipFill>
        <p:spPr>
          <a:xfrm>
            <a:off x="5773173" y="693808"/>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Slide Number Placeholder 1">
            <a:extLst>
              <a:ext uri="{FF2B5EF4-FFF2-40B4-BE49-F238E27FC236}">
                <a16:creationId xmlns:a16="http://schemas.microsoft.com/office/drawing/2014/main" id="{4869C7E0-3022-4CC2-B291-FF0C47F65B55}"/>
              </a:ext>
            </a:extLst>
          </p:cNvPr>
          <p:cNvSpPr>
            <a:spLocks noGrp="1"/>
          </p:cNvSpPr>
          <p:nvPr>
            <p:ph type="sldNum" sz="quarter" idx="12"/>
          </p:nvPr>
        </p:nvSpPr>
        <p:spPr/>
        <p:txBody>
          <a:bodyPr/>
          <a:lstStyle/>
          <a:p>
            <a:fld id="{B0DC91D9-926E-44C4-BF32-F701D0E4B969}" type="slidenum">
              <a:rPr lang="en-US" smtClean="0"/>
              <a:t>2</a:t>
            </a:fld>
            <a:endParaRPr lang="en-US"/>
          </a:p>
        </p:txBody>
      </p:sp>
    </p:spTree>
    <p:extLst>
      <p:ext uri="{BB962C8B-B14F-4D97-AF65-F5344CB8AC3E}">
        <p14:creationId xmlns:p14="http://schemas.microsoft.com/office/powerpoint/2010/main" val="77197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00E7D-0D8A-4D52-878D-C37C67710553}"/>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Final Thoughts</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EFE1E10D-4A7E-43AC-A3F7-0CA68CADF256}"/>
              </a:ext>
            </a:extLst>
          </p:cNvPr>
          <p:cNvSpPr>
            <a:spLocks noGrp="1"/>
          </p:cNvSpPr>
          <p:nvPr>
            <p:ph type="body" sz="half" idx="2"/>
          </p:nvPr>
        </p:nvSpPr>
        <p:spPr>
          <a:xfrm>
            <a:off x="6141245" y="518400"/>
            <a:ext cx="5241127" cy="5837949"/>
          </a:xfrm>
        </p:spPr>
        <p:txBody>
          <a:bodyPr vert="horz" lIns="91440" tIns="45720" rIns="91440" bIns="45720" rtlCol="0" anchor="ctr">
            <a:normAutofit/>
          </a:bodyPr>
          <a:lstStyle/>
          <a:p>
            <a:pPr marL="342900" indent="-342900">
              <a:buFont typeface="Arial" panose="020B0604020202020204" pitchFamily="34" charset="0"/>
              <a:buChar char="•"/>
            </a:pPr>
            <a:r>
              <a:rPr lang="en-US" sz="2000" dirty="0">
                <a:solidFill>
                  <a:schemeClr val="tx1">
                    <a:alpha val="80000"/>
                  </a:schemeClr>
                </a:solidFill>
              </a:rPr>
              <a:t>Engage counsel early if possible</a:t>
            </a:r>
          </a:p>
          <a:p>
            <a:pPr marL="514350" lvl="1" indent="-285750">
              <a:buFont typeface="Arial" panose="020B0604020202020204" pitchFamily="34" charset="0"/>
              <a:buChar char="•"/>
            </a:pPr>
            <a:r>
              <a:rPr lang="en-US" sz="1800" dirty="0">
                <a:solidFill>
                  <a:schemeClr val="tx1">
                    <a:alpha val="80000"/>
                  </a:schemeClr>
                </a:solidFill>
              </a:rPr>
              <a:t>Can help create non-judicial courses of action to minimize and stop exploitation</a:t>
            </a:r>
          </a:p>
          <a:p>
            <a:pPr indent="-228600">
              <a:buFont typeface="Arial" panose="020B0604020202020204" pitchFamily="34" charset="0"/>
              <a:buChar char="•"/>
            </a:pPr>
            <a:r>
              <a:rPr lang="en-US" sz="2000" dirty="0">
                <a:solidFill>
                  <a:schemeClr val="tx1">
                    <a:alpha val="80000"/>
                  </a:schemeClr>
                </a:solidFill>
              </a:rPr>
              <a:t>Other options</a:t>
            </a:r>
          </a:p>
          <a:p>
            <a:pPr lvl="1" indent="-228600">
              <a:buFont typeface="Arial" panose="020B0604020202020204" pitchFamily="34" charset="0"/>
              <a:buChar char="•"/>
            </a:pPr>
            <a:r>
              <a:rPr lang="en-US" sz="1600" dirty="0">
                <a:solidFill>
                  <a:schemeClr val="tx1">
                    <a:alpha val="80000"/>
                  </a:schemeClr>
                </a:solidFill>
              </a:rPr>
              <a:t>DSS / APS</a:t>
            </a:r>
          </a:p>
          <a:p>
            <a:pPr lvl="1" indent="-228600">
              <a:buFont typeface="Arial" panose="020B0604020202020204" pitchFamily="34" charset="0"/>
              <a:buChar char="•"/>
            </a:pPr>
            <a:r>
              <a:rPr lang="en-US" sz="1600" dirty="0">
                <a:solidFill>
                  <a:schemeClr val="tx1">
                    <a:alpha val="80000"/>
                  </a:schemeClr>
                </a:solidFill>
              </a:rPr>
              <a:t>Law Enforcement</a:t>
            </a:r>
          </a:p>
          <a:p>
            <a:pPr lvl="1" indent="-228600">
              <a:buFont typeface="Arial" panose="020B0604020202020204" pitchFamily="34" charset="0"/>
              <a:buChar char="•"/>
            </a:pPr>
            <a:r>
              <a:rPr lang="en-US" sz="1600" dirty="0">
                <a:solidFill>
                  <a:schemeClr val="tx1">
                    <a:alpha val="80000"/>
                  </a:schemeClr>
                </a:solidFill>
              </a:rPr>
              <a:t>Legal Aid Senior Law Project</a:t>
            </a:r>
          </a:p>
          <a:p>
            <a:pPr lvl="1" indent="-228600">
              <a:buFont typeface="Arial" panose="020B0604020202020204" pitchFamily="34" charset="0"/>
              <a:buChar char="•"/>
            </a:pPr>
            <a:r>
              <a:rPr lang="en-US" sz="1600" dirty="0">
                <a:solidFill>
                  <a:schemeClr val="tx1">
                    <a:alpha val="80000"/>
                  </a:schemeClr>
                </a:solidFill>
              </a:rPr>
              <a:t>Campbell University Senior Law Clinic</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B742715-40F3-4083-BE56-6CF8ECBDC203}"/>
              </a:ext>
            </a:extLst>
          </p:cNvPr>
          <p:cNvSpPr>
            <a:spLocks noGrp="1"/>
          </p:cNvSpPr>
          <p:nvPr>
            <p:ph type="sldNum" sz="quarter" idx="12"/>
          </p:nvPr>
        </p:nvSpPr>
        <p:spPr/>
        <p:txBody>
          <a:bodyPr/>
          <a:lstStyle/>
          <a:p>
            <a:fld id="{B0DC91D9-926E-44C4-BF32-F701D0E4B969}" type="slidenum">
              <a:rPr lang="en-US" smtClean="0"/>
              <a:t>20</a:t>
            </a:fld>
            <a:endParaRPr lang="en-US"/>
          </a:p>
        </p:txBody>
      </p:sp>
    </p:spTree>
    <p:extLst>
      <p:ext uri="{BB962C8B-B14F-4D97-AF65-F5344CB8AC3E}">
        <p14:creationId xmlns:p14="http://schemas.microsoft.com/office/powerpoint/2010/main" val="335802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83216B-11A0-4208-B1AF-DE90257C1D8B}"/>
              </a:ext>
            </a:extLst>
          </p:cNvPr>
          <p:cNvSpPr/>
          <p:nvPr/>
        </p:nvSpPr>
        <p:spPr>
          <a:xfrm>
            <a:off x="4824412" y="390525"/>
            <a:ext cx="25431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Thank you!</a:t>
            </a:r>
          </a:p>
        </p:txBody>
      </p:sp>
      <p:sp>
        <p:nvSpPr>
          <p:cNvPr id="3" name="Rectangle 2">
            <a:extLst>
              <a:ext uri="{FF2B5EF4-FFF2-40B4-BE49-F238E27FC236}">
                <a16:creationId xmlns:a16="http://schemas.microsoft.com/office/drawing/2014/main" id="{93246580-75B4-477A-8976-D21E7D298F15}"/>
              </a:ext>
            </a:extLst>
          </p:cNvPr>
          <p:cNvSpPr/>
          <p:nvPr/>
        </p:nvSpPr>
        <p:spPr>
          <a:xfrm>
            <a:off x="2176462" y="2138768"/>
            <a:ext cx="2962275" cy="217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Paula A. Kohut, JD</a:t>
            </a:r>
          </a:p>
          <a:p>
            <a:pPr algn="ctr"/>
            <a:r>
              <a:rPr lang="en-US" dirty="0"/>
              <a:t>Kohut, Adams &amp; Randall, P.A.</a:t>
            </a:r>
          </a:p>
          <a:p>
            <a:pPr algn="ctr"/>
            <a:r>
              <a:rPr lang="en-US" dirty="0"/>
              <a:t>513 Market Street</a:t>
            </a:r>
          </a:p>
          <a:p>
            <a:pPr algn="ctr"/>
            <a:r>
              <a:rPr lang="en-US" dirty="0"/>
              <a:t>Wilmington, NC 28401</a:t>
            </a:r>
          </a:p>
          <a:p>
            <a:pPr algn="ctr"/>
            <a:r>
              <a:rPr lang="en-US" dirty="0"/>
              <a:t>910-815-4066</a:t>
            </a:r>
          </a:p>
          <a:p>
            <a:pPr algn="ctr"/>
            <a:r>
              <a:rPr lang="en-US" dirty="0"/>
              <a:t>pkohut@kohut.pro</a:t>
            </a:r>
          </a:p>
        </p:txBody>
      </p:sp>
      <p:sp>
        <p:nvSpPr>
          <p:cNvPr id="4" name="Rectangle 3">
            <a:extLst>
              <a:ext uri="{FF2B5EF4-FFF2-40B4-BE49-F238E27FC236}">
                <a16:creationId xmlns:a16="http://schemas.microsoft.com/office/drawing/2014/main" id="{2D05E990-B5D3-40EA-9B9F-D10D39C92DBD}"/>
              </a:ext>
            </a:extLst>
          </p:cNvPr>
          <p:cNvSpPr/>
          <p:nvPr/>
        </p:nvSpPr>
        <p:spPr>
          <a:xfrm>
            <a:off x="7053264" y="2138768"/>
            <a:ext cx="2962275" cy="217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Anne J. Randall, JD</a:t>
            </a:r>
          </a:p>
          <a:p>
            <a:pPr algn="ctr"/>
            <a:r>
              <a:rPr lang="en-US" dirty="0"/>
              <a:t>Kohut, Adams &amp; Randall, P.A.</a:t>
            </a:r>
          </a:p>
          <a:p>
            <a:pPr algn="ctr"/>
            <a:r>
              <a:rPr lang="en-US" dirty="0"/>
              <a:t>513 Market Street</a:t>
            </a:r>
          </a:p>
          <a:p>
            <a:pPr algn="ctr"/>
            <a:r>
              <a:rPr lang="en-US" dirty="0"/>
              <a:t>Wilmington, NC 28401</a:t>
            </a:r>
          </a:p>
          <a:p>
            <a:pPr algn="ctr"/>
            <a:r>
              <a:rPr lang="en-US" dirty="0"/>
              <a:t>910-815-4066</a:t>
            </a:r>
          </a:p>
          <a:p>
            <a:pPr algn="ctr"/>
            <a:r>
              <a:rPr lang="en-US" dirty="0"/>
              <a:t>arandall@kohut.pro</a:t>
            </a:r>
          </a:p>
        </p:txBody>
      </p:sp>
      <p:sp>
        <p:nvSpPr>
          <p:cNvPr id="7" name="Slide Number Placeholder 6">
            <a:extLst>
              <a:ext uri="{FF2B5EF4-FFF2-40B4-BE49-F238E27FC236}">
                <a16:creationId xmlns:a16="http://schemas.microsoft.com/office/drawing/2014/main" id="{2332FA6A-10A4-47BE-8A59-E4F7DE9C5E9F}"/>
              </a:ext>
            </a:extLst>
          </p:cNvPr>
          <p:cNvSpPr>
            <a:spLocks noGrp="1"/>
          </p:cNvSpPr>
          <p:nvPr>
            <p:ph type="sldNum" sz="quarter" idx="12"/>
          </p:nvPr>
        </p:nvSpPr>
        <p:spPr>
          <a:xfrm>
            <a:off x="4824412" y="6345766"/>
            <a:ext cx="1422400" cy="243417"/>
          </a:xfr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50779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CAA32E0-CE89-406E-863A-A4BCD0E1327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t>Fred</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557BBFA-2ED8-4A58-A100-09C3388034D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Heavy drinker and smoker</a:t>
            </a:r>
          </a:p>
          <a:p>
            <a:r>
              <a:rPr lang="en-US" sz="2000" dirty="0"/>
              <a:t>Widower </a:t>
            </a:r>
          </a:p>
          <a:p>
            <a:r>
              <a:rPr lang="en-US" sz="2000" dirty="0"/>
              <a:t>Entrusted property to a child</a:t>
            </a:r>
          </a:p>
          <a:p>
            <a:r>
              <a:rPr lang="en-US" sz="2000" dirty="0"/>
              <a:t>Exploiter: Child(ren)</a:t>
            </a:r>
          </a:p>
          <a:p>
            <a:r>
              <a:rPr lang="en-US" sz="2000" dirty="0"/>
              <a:t>Companion assisted him in getting legal assistance</a:t>
            </a:r>
          </a:p>
          <a:p>
            <a:pPr lvl="1"/>
            <a:r>
              <a:rPr lang="en-US" sz="2000" dirty="0"/>
              <a:t>Legal Aid</a:t>
            </a:r>
          </a:p>
          <a:p>
            <a:pPr lvl="1"/>
            <a:r>
              <a:rPr lang="en-US" sz="2000" dirty="0"/>
              <a:t>Referral to law firm</a:t>
            </a:r>
          </a:p>
          <a:p>
            <a:pPr marL="0" lvl="1" indent="457200"/>
            <a:r>
              <a:rPr lang="en-US" sz="2000" dirty="0"/>
              <a:t>Defended Against Guardianship</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moking a cigarette&#10;&#10;Description automatically generated">
            <a:extLst>
              <a:ext uri="{FF2B5EF4-FFF2-40B4-BE49-F238E27FC236}">
                <a16:creationId xmlns:a16="http://schemas.microsoft.com/office/drawing/2014/main" id="{1B131F3C-63AA-473D-B2B3-7C20102B1448}"/>
              </a:ext>
            </a:extLst>
          </p:cNvPr>
          <p:cNvPicPr>
            <a:picLocks noChangeAspect="1"/>
          </p:cNvPicPr>
          <p:nvPr/>
        </p:nvPicPr>
        <p:blipFill rotWithShape="1">
          <a:blip r:embed="rId2">
            <a:extLst>
              <a:ext uri="{28A0092B-C50C-407E-A947-70E740481C1C}">
                <a14:useLocalDpi xmlns:a14="http://schemas.microsoft.com/office/drawing/2010/main" val="0"/>
              </a:ext>
            </a:extLst>
          </a:blip>
          <a:srcRect l="102" r="24301" b="8135"/>
          <a:stretch/>
        </p:blipFill>
        <p:spPr>
          <a:xfrm>
            <a:off x="5977788" y="799352"/>
            <a:ext cx="5425410" cy="4831427"/>
          </a:xfrm>
          <a:prstGeom prst="rect">
            <a:avLst/>
          </a:prstGeom>
        </p:spPr>
      </p:pic>
      <p:sp>
        <p:nvSpPr>
          <p:cNvPr id="2" name="Slide Number Placeholder 1">
            <a:extLst>
              <a:ext uri="{FF2B5EF4-FFF2-40B4-BE49-F238E27FC236}">
                <a16:creationId xmlns:a16="http://schemas.microsoft.com/office/drawing/2014/main" id="{E12F414C-4CE6-4017-8B9C-11B93B449EA8}"/>
              </a:ext>
            </a:extLst>
          </p:cNvPr>
          <p:cNvSpPr>
            <a:spLocks noGrp="1"/>
          </p:cNvSpPr>
          <p:nvPr>
            <p:ph type="sldNum" sz="quarter" idx="12"/>
          </p:nvPr>
        </p:nvSpPr>
        <p:spPr/>
        <p:txBody>
          <a:bodyPr/>
          <a:lstStyle/>
          <a:p>
            <a:fld id="{B0DC91D9-926E-44C4-BF32-F701D0E4B969}" type="slidenum">
              <a:rPr lang="en-US" smtClean="0"/>
              <a:t>3</a:t>
            </a:fld>
            <a:endParaRPr lang="en-US"/>
          </a:p>
        </p:txBody>
      </p:sp>
    </p:spTree>
    <p:extLst>
      <p:ext uri="{BB962C8B-B14F-4D97-AF65-F5344CB8AC3E}">
        <p14:creationId xmlns:p14="http://schemas.microsoft.com/office/powerpoint/2010/main" val="60831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AA32E0-CE89-406E-863A-A4BCD0E1327C}"/>
              </a:ext>
            </a:extLst>
          </p:cNvPr>
          <p:cNvSpPr>
            <a:spLocks noGrp="1"/>
          </p:cNvSpPr>
          <p:nvPr>
            <p:ph type="title"/>
          </p:nvPr>
        </p:nvSpPr>
        <p:spPr>
          <a:xfrm>
            <a:off x="838200" y="365125"/>
            <a:ext cx="7744326" cy="1325563"/>
          </a:xfrm>
        </p:spPr>
        <p:txBody>
          <a:bodyPr vert="horz" lIns="91440" tIns="45720" rIns="91440" bIns="45720" rtlCol="0" anchor="ctr">
            <a:normAutofit/>
          </a:bodyPr>
          <a:lstStyle/>
          <a:p>
            <a:pPr algn="ctr"/>
            <a:r>
              <a:rPr lang="en-US" sz="4000" b="1" dirty="0"/>
              <a:t>Samantha (Sam)</a:t>
            </a:r>
          </a:p>
        </p:txBody>
      </p:sp>
      <p:sp>
        <p:nvSpPr>
          <p:cNvPr id="8" name="Content Placeholder 7">
            <a:extLst>
              <a:ext uri="{FF2B5EF4-FFF2-40B4-BE49-F238E27FC236}">
                <a16:creationId xmlns:a16="http://schemas.microsoft.com/office/drawing/2014/main" id="{8557BBFA-2ED8-4A58-A100-09C3388034D8}"/>
              </a:ext>
            </a:extLst>
          </p:cNvPr>
          <p:cNvSpPr>
            <a:spLocks noGrp="1"/>
          </p:cNvSpPr>
          <p:nvPr>
            <p:ph sz="half" idx="1"/>
          </p:nvPr>
        </p:nvSpPr>
        <p:spPr/>
        <p:txBody>
          <a:bodyPr>
            <a:normAutofit lnSpcReduction="10000"/>
          </a:bodyPr>
          <a:lstStyle/>
          <a:p>
            <a:r>
              <a:rPr lang="en-US"/>
              <a:t>Stroke victim</a:t>
            </a:r>
          </a:p>
          <a:p>
            <a:r>
              <a:rPr lang="en-US"/>
              <a:t>Husband became POA and gambled away inheritance.</a:t>
            </a:r>
          </a:p>
          <a:p>
            <a:r>
              <a:rPr lang="en-US"/>
              <a:t>On husband’s death, cousin was only available family to serve as POA.</a:t>
            </a:r>
          </a:p>
          <a:p>
            <a:r>
              <a:rPr lang="en-US"/>
              <a:t> Exploiters: Husband and Cousin</a:t>
            </a:r>
          </a:p>
          <a:p>
            <a:r>
              <a:rPr lang="en-US"/>
              <a:t>POA gave attorney the power to request accountings from cousin.</a:t>
            </a:r>
            <a:endParaRPr lang="en-US" dirty="0"/>
          </a:p>
        </p:txBody>
      </p:sp>
      <p:pic>
        <p:nvPicPr>
          <p:cNvPr id="4" name="Picture 3" descr="A person sitting in a wheelchair&#10;&#10;Description automatically generated with low confidence">
            <a:extLst>
              <a:ext uri="{FF2B5EF4-FFF2-40B4-BE49-F238E27FC236}">
                <a16:creationId xmlns:a16="http://schemas.microsoft.com/office/drawing/2014/main" id="{D699D159-6A22-4F48-A4C1-05B77F1FB837}"/>
              </a:ext>
            </a:extLst>
          </p:cNvPr>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7729701" y="663283"/>
            <a:ext cx="3747595" cy="5665328"/>
          </a:xfrm>
          <a:prstGeom prst="rect">
            <a:avLst/>
          </a:prstGeom>
          <a:ln w="12700">
            <a:solidFill>
              <a:schemeClr val="accent2"/>
            </a:solidFill>
          </a:ln>
        </p:spPr>
      </p:pic>
      <p:sp>
        <p:nvSpPr>
          <p:cNvPr id="2" name="Slide Number Placeholder 1">
            <a:extLst>
              <a:ext uri="{FF2B5EF4-FFF2-40B4-BE49-F238E27FC236}">
                <a16:creationId xmlns:a16="http://schemas.microsoft.com/office/drawing/2014/main" id="{056C7625-8F64-45B8-AAEF-AC94286E91AB}"/>
              </a:ext>
            </a:extLst>
          </p:cNvPr>
          <p:cNvSpPr>
            <a:spLocks noGrp="1"/>
          </p:cNvSpPr>
          <p:nvPr>
            <p:ph type="sldNum" sz="quarter" idx="12"/>
          </p:nvPr>
        </p:nvSpPr>
        <p:spPr/>
        <p:txBody>
          <a:bodyPr/>
          <a:lstStyle/>
          <a:p>
            <a:fld id="{B0DC91D9-926E-44C4-BF32-F701D0E4B969}" type="slidenum">
              <a:rPr lang="en-US" smtClean="0"/>
              <a:t>4</a:t>
            </a:fld>
            <a:endParaRPr lang="en-US"/>
          </a:p>
        </p:txBody>
      </p:sp>
    </p:spTree>
    <p:extLst>
      <p:ext uri="{BB962C8B-B14F-4D97-AF65-F5344CB8AC3E}">
        <p14:creationId xmlns:p14="http://schemas.microsoft.com/office/powerpoint/2010/main" val="181238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itle 1">
            <a:extLst>
              <a:ext uri="{FF2B5EF4-FFF2-40B4-BE49-F238E27FC236}">
                <a16:creationId xmlns:a16="http://schemas.microsoft.com/office/drawing/2014/main" id="{CCAA32E0-CE89-406E-863A-A4BCD0E1327C}"/>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b="1">
                <a:solidFill>
                  <a:srgbClr val="000000"/>
                </a:solidFill>
              </a:rPr>
              <a:t>Alice</a:t>
            </a:r>
          </a:p>
        </p:txBody>
      </p:sp>
      <p:sp>
        <p:nvSpPr>
          <p:cNvPr id="8" name="Content Placeholder 7">
            <a:extLst>
              <a:ext uri="{FF2B5EF4-FFF2-40B4-BE49-F238E27FC236}">
                <a16:creationId xmlns:a16="http://schemas.microsoft.com/office/drawing/2014/main" id="{8557BBFA-2ED8-4A58-A100-09C3388034D8}"/>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r>
              <a:rPr lang="en-US" sz="2000">
                <a:solidFill>
                  <a:srgbClr val="000000"/>
                </a:solidFill>
              </a:rPr>
              <a:t>Early onset dementia</a:t>
            </a:r>
          </a:p>
          <a:p>
            <a:r>
              <a:rPr lang="en-US" sz="2000">
                <a:solidFill>
                  <a:srgbClr val="000000"/>
                </a:solidFill>
              </a:rPr>
              <a:t>Left longtime friend network to move near only child</a:t>
            </a:r>
          </a:p>
          <a:p>
            <a:r>
              <a:rPr lang="en-US" sz="2000">
                <a:solidFill>
                  <a:srgbClr val="000000"/>
                </a:solidFill>
              </a:rPr>
              <a:t>Exploiter: Child</a:t>
            </a:r>
          </a:p>
          <a:p>
            <a:r>
              <a:rPr lang="en-US" sz="2000">
                <a:solidFill>
                  <a:srgbClr val="000000"/>
                </a:solidFill>
              </a:rPr>
              <a:t>Banker discovered exploitation and alerted other family member who engaged attorney</a:t>
            </a:r>
          </a:p>
        </p:txBody>
      </p:sp>
      <p:sp>
        <p:nvSpPr>
          <p:cNvPr id="1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34F9575D-C2C2-43F1-B49B-BAB17701FD3D}"/>
              </a:ext>
            </a:extLst>
          </p:cNvPr>
          <p:cNvPicPr>
            <a:picLocks noChangeAspect="1"/>
          </p:cNvPicPr>
          <p:nvPr/>
        </p:nvPicPr>
        <p:blipFill rotWithShape="1">
          <a:blip r:embed="rId3">
            <a:extLst>
              <a:ext uri="{28A0092B-C50C-407E-A947-70E740481C1C}">
                <a14:useLocalDpi xmlns:a14="http://schemas.microsoft.com/office/drawing/2010/main" val="0"/>
              </a:ext>
            </a:extLst>
          </a:blip>
          <a:srcRect b="6185"/>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2" name="Slide Number Placeholder 1">
            <a:extLst>
              <a:ext uri="{FF2B5EF4-FFF2-40B4-BE49-F238E27FC236}">
                <a16:creationId xmlns:a16="http://schemas.microsoft.com/office/drawing/2014/main" id="{1632ACB7-0B58-4012-B70D-EAA30547D24C}"/>
              </a:ext>
            </a:extLst>
          </p:cNvPr>
          <p:cNvSpPr>
            <a:spLocks noGrp="1"/>
          </p:cNvSpPr>
          <p:nvPr>
            <p:ph type="sldNum" sz="quarter" idx="12"/>
          </p:nvPr>
        </p:nvSpPr>
        <p:spPr/>
        <p:txBody>
          <a:bodyPr/>
          <a:lstStyle/>
          <a:p>
            <a:fld id="{B0DC91D9-926E-44C4-BF32-F701D0E4B969}" type="slidenum">
              <a:rPr lang="en-US" smtClean="0"/>
              <a:t>5</a:t>
            </a:fld>
            <a:endParaRPr lang="en-US"/>
          </a:p>
        </p:txBody>
      </p:sp>
    </p:spTree>
    <p:extLst>
      <p:ext uri="{BB962C8B-B14F-4D97-AF65-F5344CB8AC3E}">
        <p14:creationId xmlns:p14="http://schemas.microsoft.com/office/powerpoint/2010/main" val="154813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5540D-06B3-4492-B033-A191815C4F91}"/>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What Put My Dad (and your Mom or Dad) at Risk</a:t>
            </a: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ext Placeholder 3">
            <a:extLst>
              <a:ext uri="{FF2B5EF4-FFF2-40B4-BE49-F238E27FC236}">
                <a16:creationId xmlns:a16="http://schemas.microsoft.com/office/drawing/2014/main" id="{527AA731-D48D-474A-AB28-1D1357E538CC}"/>
              </a:ext>
            </a:extLst>
          </p:cNvPr>
          <p:cNvGraphicFramePr/>
          <p:nvPr>
            <p:extLst>
              <p:ext uri="{D42A27DB-BD31-4B8C-83A1-F6EECF244321}">
                <p14:modId xmlns:p14="http://schemas.microsoft.com/office/powerpoint/2010/main" val="210214952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51D7911-2C5A-4229-A335-444E79405B7C}"/>
              </a:ext>
            </a:extLst>
          </p:cNvPr>
          <p:cNvSpPr>
            <a:spLocks noGrp="1"/>
          </p:cNvSpPr>
          <p:nvPr>
            <p:ph type="sldNum" sz="quarter" idx="12"/>
          </p:nvPr>
        </p:nvSpPr>
        <p:spPr/>
        <p:txBody>
          <a:bodyPr/>
          <a:lstStyle/>
          <a:p>
            <a:fld id="{B0DC91D9-926E-44C4-BF32-F701D0E4B969}" type="slidenum">
              <a:rPr lang="en-US" smtClean="0"/>
              <a:t>6</a:t>
            </a:fld>
            <a:endParaRPr lang="en-US"/>
          </a:p>
        </p:txBody>
      </p:sp>
    </p:spTree>
    <p:extLst>
      <p:ext uri="{BB962C8B-B14F-4D97-AF65-F5344CB8AC3E}">
        <p14:creationId xmlns:p14="http://schemas.microsoft.com/office/powerpoint/2010/main" val="33755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C6FA5-2123-493F-A410-B7CC3D779F55}"/>
              </a:ext>
            </a:extLst>
          </p:cNvPr>
          <p:cNvSpPr>
            <a:spLocks noGrp="1"/>
          </p:cNvSpPr>
          <p:nvPr>
            <p:ph type="title"/>
          </p:nvPr>
        </p:nvSpPr>
        <p:spPr>
          <a:xfrm>
            <a:off x="659234" y="957447"/>
            <a:ext cx="3383280" cy="4943105"/>
          </a:xfrm>
        </p:spPr>
        <p:txBody>
          <a:bodyPr vert="horz" lIns="91440" tIns="45720" rIns="91440" bIns="45720" rtlCol="0" anchor="ctr">
            <a:normAutofit/>
          </a:bodyPr>
          <a:lstStyle/>
          <a:p>
            <a:r>
              <a:rPr lang="en-US" sz="4000" kern="1200" dirty="0">
                <a:solidFill>
                  <a:schemeClr val="tx1"/>
                </a:solidFill>
                <a:latin typeface="+mj-lt"/>
                <a:ea typeface="+mj-ea"/>
                <a:cs typeface="+mj-cs"/>
              </a:rPr>
              <a:t>Self Determination:  Risky Behaviors  and Habits</a:t>
            </a:r>
          </a:p>
        </p:txBody>
      </p:sp>
      <p:sp>
        <p:nvSpPr>
          <p:cNvPr id="19" name="Rectangle 18">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3" name="Text Placeholder 3">
            <a:extLst>
              <a:ext uri="{FF2B5EF4-FFF2-40B4-BE49-F238E27FC236}">
                <a16:creationId xmlns:a16="http://schemas.microsoft.com/office/drawing/2014/main" id="{D25FD6A8-881E-4834-AB64-5DC671F341D5}"/>
              </a:ext>
            </a:extLst>
          </p:cNvPr>
          <p:cNvGraphicFramePr/>
          <p:nvPr>
            <p:extLst>
              <p:ext uri="{D42A27DB-BD31-4B8C-83A1-F6EECF244321}">
                <p14:modId xmlns:p14="http://schemas.microsoft.com/office/powerpoint/2010/main" val="916696725"/>
              </p:ext>
            </p:extLst>
          </p:nvPr>
        </p:nvGraphicFramePr>
        <p:xfrm>
          <a:off x="4549514" y="621792"/>
          <a:ext cx="7166236"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54A17DF-3E6A-463E-A6BC-91C30B0EF8B3}"/>
              </a:ext>
            </a:extLst>
          </p:cNvPr>
          <p:cNvSpPr>
            <a:spLocks noGrp="1"/>
          </p:cNvSpPr>
          <p:nvPr>
            <p:ph type="sldNum" sz="quarter" idx="12"/>
          </p:nvPr>
        </p:nvSpPr>
        <p:spPr/>
        <p:txBody>
          <a:bodyPr/>
          <a:lstStyle/>
          <a:p>
            <a:fld id="{B0DC91D9-926E-44C4-BF32-F701D0E4B969}" type="slidenum">
              <a:rPr lang="en-US" smtClean="0"/>
              <a:t>7</a:t>
            </a:fld>
            <a:endParaRPr lang="en-US"/>
          </a:p>
        </p:txBody>
      </p:sp>
    </p:spTree>
    <p:extLst>
      <p:ext uri="{BB962C8B-B14F-4D97-AF65-F5344CB8AC3E}">
        <p14:creationId xmlns:p14="http://schemas.microsoft.com/office/powerpoint/2010/main" val="43695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3ED99-B11C-4357-A7B0-541BE962B21A}"/>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4300" kern="1200" dirty="0">
                <a:solidFill>
                  <a:srgbClr val="FFFFFF"/>
                </a:solidFill>
                <a:latin typeface="+mj-lt"/>
                <a:ea typeface="+mj-ea"/>
                <a:cs typeface="+mj-cs"/>
              </a:rPr>
              <a:t>Many Perpetrators of Exploitation or Abuse Start Off With Good Intentions</a:t>
            </a:r>
          </a:p>
        </p:txBody>
      </p:sp>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67E57C85-1D66-4E60-8C45-48C7B62A2C87}"/>
              </a:ext>
            </a:extLst>
          </p:cNvPr>
          <p:cNvSpPr>
            <a:spLocks noGrp="1"/>
          </p:cNvSpPr>
          <p:nvPr>
            <p:ph type="body" sz="half" idx="2"/>
          </p:nvPr>
        </p:nvSpPr>
        <p:spPr>
          <a:xfrm>
            <a:off x="6297233" y="518400"/>
            <a:ext cx="4771607" cy="5837949"/>
          </a:xfrm>
        </p:spPr>
        <p:txBody>
          <a:bodyPr vert="horz" lIns="91440" tIns="45720" rIns="91440" bIns="45720" rtlCol="0" anchor="ctr">
            <a:normAutofit/>
          </a:bodyPr>
          <a:lstStyle/>
          <a:p>
            <a:pPr algn="ctr"/>
            <a:r>
              <a:rPr lang="en-US" sz="3200" b="1" dirty="0">
                <a:solidFill>
                  <a:schemeClr val="tx1">
                    <a:alpha val="80000"/>
                  </a:schemeClr>
                </a:solidFill>
              </a:rPr>
              <a:t>US Baby Boomers</a:t>
            </a:r>
          </a:p>
          <a:p>
            <a:pPr algn="ctr"/>
            <a:endParaRPr lang="en-US" sz="3200" b="1" dirty="0">
              <a:solidFill>
                <a:schemeClr val="tx1">
                  <a:alpha val="80000"/>
                </a:schemeClr>
              </a:solidFill>
            </a:endParaRPr>
          </a:p>
          <a:p>
            <a:pPr marL="342900" indent="-342900">
              <a:buFont typeface="Arial" panose="020B0604020202020204" pitchFamily="34" charset="0"/>
              <a:buChar char="•"/>
            </a:pPr>
            <a:r>
              <a:rPr lang="en-US" sz="2000" dirty="0">
                <a:solidFill>
                  <a:schemeClr val="tx1">
                    <a:alpha val="80000"/>
                  </a:schemeClr>
                </a:solidFill>
              </a:rPr>
              <a:t>Every day 10,000 people turn age 65.</a:t>
            </a:r>
          </a:p>
          <a:p>
            <a:pPr marL="342900" indent="-342900">
              <a:buFont typeface="Arial" panose="020B0604020202020204" pitchFamily="34" charset="0"/>
              <a:buChar char="•"/>
            </a:pPr>
            <a:r>
              <a:rPr lang="en-US" sz="2000" dirty="0">
                <a:solidFill>
                  <a:schemeClr val="tx1">
                    <a:alpha val="80000"/>
                  </a:schemeClr>
                </a:solidFill>
              </a:rPr>
              <a:t>By year 2030, all boomers will be at least age 65.</a:t>
            </a:r>
          </a:p>
          <a:p>
            <a:pPr marL="342900" indent="-342900">
              <a:buFont typeface="Arial" panose="020B0604020202020204" pitchFamily="34" charset="0"/>
              <a:buChar char="•"/>
            </a:pPr>
            <a:r>
              <a:rPr lang="en-US" sz="2000" dirty="0">
                <a:solidFill>
                  <a:schemeClr val="tx1">
                    <a:alpha val="80000"/>
                  </a:schemeClr>
                </a:solidFill>
              </a:rPr>
              <a:t>In 2023, Baby Boomers make up one-fifth of the U.S. population</a:t>
            </a:r>
          </a:p>
          <a:p>
            <a:pPr marL="342900" indent="-342900">
              <a:buFont typeface="Arial" panose="020B0604020202020204" pitchFamily="34" charset="0"/>
              <a:buChar char="•"/>
            </a:pPr>
            <a:r>
              <a:rPr lang="en-US" sz="2000" dirty="0">
                <a:solidFill>
                  <a:schemeClr val="tx1">
                    <a:alpha val="80000"/>
                  </a:schemeClr>
                </a:solidFill>
              </a:rPr>
              <a:t>Also, national population is growing because we are living longer - in part due to better health care.</a:t>
            </a:r>
          </a:p>
          <a:p>
            <a:pPr marL="0" lvl="1"/>
            <a:endParaRPr lang="en-US" sz="2000" dirty="0">
              <a:solidFill>
                <a:schemeClr val="tx1">
                  <a:alpha val="80000"/>
                </a:schemeClr>
              </a:solidFill>
            </a:endParaRPr>
          </a:p>
          <a:p>
            <a:pPr indent="-228600">
              <a:buFont typeface="Arial" panose="020B0604020202020204" pitchFamily="34" charset="0"/>
              <a:buChar char="•"/>
            </a:pPr>
            <a:endParaRPr lang="en-US" sz="2000" dirty="0">
              <a:solidFill>
                <a:schemeClr val="tx1">
                  <a:alpha val="80000"/>
                </a:schemeClr>
              </a:solidFill>
            </a:endParaRP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7E5637C-57AB-4F06-82A9-45BA4F235DEE}"/>
              </a:ext>
            </a:extLst>
          </p:cNvPr>
          <p:cNvGrpSpPr>
            <a:grpSpLocks noChangeAspect="1"/>
          </p:cNvGrpSpPr>
          <p:nvPr/>
        </p:nvGrpSpPr>
        <p:grpSpPr>
          <a:xfrm>
            <a:off x="951498" y="675528"/>
            <a:ext cx="4092305" cy="5499435"/>
            <a:chOff x="0" y="0"/>
            <a:chExt cx="3663950" cy="4923790"/>
          </a:xfrm>
        </p:grpSpPr>
        <p:sp>
          <p:nvSpPr>
            <p:cNvPr id="11" name="Freeform 4">
              <a:extLst>
                <a:ext uri="{FF2B5EF4-FFF2-40B4-BE49-F238E27FC236}">
                  <a16:creationId xmlns:a16="http://schemas.microsoft.com/office/drawing/2014/main" id="{4E05868B-0188-4770-8A93-2684C2962BC9}"/>
                </a:ext>
              </a:extLst>
            </p:cNvPr>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866" t="-4855" r="866" b="-4829"/>
              </a:stretch>
            </a:blipFill>
          </p:spPr>
          <p:txBody>
            <a:bodyPr/>
            <a:lstStyle/>
            <a:p>
              <a:endParaRPr lang="en-US"/>
            </a:p>
          </p:txBody>
        </p:sp>
        <p:sp>
          <p:nvSpPr>
            <p:cNvPr id="12" name="Freeform 5">
              <a:extLst>
                <a:ext uri="{FF2B5EF4-FFF2-40B4-BE49-F238E27FC236}">
                  <a16:creationId xmlns:a16="http://schemas.microsoft.com/office/drawing/2014/main" id="{D9CC1FFA-95F8-46D8-9339-3FC44B5EC6BE}"/>
                </a:ext>
              </a:extLst>
            </p:cNvPr>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4DA3DF"/>
            </a:solidFill>
          </p:spPr>
          <p:txBody>
            <a:bodyPr/>
            <a:lstStyle/>
            <a:p>
              <a:endParaRPr lang="en-US"/>
            </a:p>
          </p:txBody>
        </p:sp>
      </p:grpSp>
      <p:sp>
        <p:nvSpPr>
          <p:cNvPr id="3" name="Slide Number Placeholder 2">
            <a:extLst>
              <a:ext uri="{FF2B5EF4-FFF2-40B4-BE49-F238E27FC236}">
                <a16:creationId xmlns:a16="http://schemas.microsoft.com/office/drawing/2014/main" id="{B18B7AE5-A3B7-418A-A93E-B7C04054E564}"/>
              </a:ext>
            </a:extLst>
          </p:cNvPr>
          <p:cNvSpPr>
            <a:spLocks noGrp="1"/>
          </p:cNvSpPr>
          <p:nvPr>
            <p:ph type="sldNum" sz="quarter" idx="12"/>
          </p:nvPr>
        </p:nvSpPr>
        <p:spPr/>
        <p:txBody>
          <a:bodyPr/>
          <a:lstStyle/>
          <a:p>
            <a:fld id="{B0DC91D9-926E-44C4-BF32-F701D0E4B969}" type="slidenum">
              <a:rPr lang="en-US" smtClean="0"/>
              <a:t>8</a:t>
            </a:fld>
            <a:endParaRPr lang="en-US"/>
          </a:p>
        </p:txBody>
      </p:sp>
    </p:spTree>
    <p:extLst>
      <p:ext uri="{BB962C8B-B14F-4D97-AF65-F5344CB8AC3E}">
        <p14:creationId xmlns:p14="http://schemas.microsoft.com/office/powerpoint/2010/main" val="249506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8949" b="18949"/>
          <a:stretch>
            <a:fillRect/>
          </a:stretch>
        </p:blipFill>
        <p:spPr>
          <a:xfrm>
            <a:off x="1281514" y="1582066"/>
            <a:ext cx="4287395" cy="1775037"/>
          </a:xfrm>
          <a:prstGeom prst="rect">
            <a:avLst/>
          </a:prstGeom>
        </p:spPr>
      </p:pic>
      <p:pic>
        <p:nvPicPr>
          <p:cNvPr id="3" name="Picture 3"/>
          <p:cNvPicPr>
            <a:picLocks noChangeAspect="1"/>
          </p:cNvPicPr>
          <p:nvPr/>
        </p:nvPicPr>
        <p:blipFill>
          <a:blip r:embed="rId3"/>
          <a:srcRect t="19454" b="19454"/>
          <a:stretch>
            <a:fillRect/>
          </a:stretch>
        </p:blipFill>
        <p:spPr>
          <a:xfrm>
            <a:off x="1281514" y="4086006"/>
            <a:ext cx="4287395" cy="1781081"/>
          </a:xfrm>
          <a:prstGeom prst="rect">
            <a:avLst/>
          </a:prstGeom>
        </p:spPr>
      </p:pic>
      <p:grpSp>
        <p:nvGrpSpPr>
          <p:cNvPr id="4" name="Group 4"/>
          <p:cNvGrpSpPr/>
          <p:nvPr/>
        </p:nvGrpSpPr>
        <p:grpSpPr>
          <a:xfrm>
            <a:off x="11463853" y="0"/>
            <a:ext cx="42347" cy="6858000"/>
            <a:chOff x="0" y="0"/>
            <a:chExt cx="84693" cy="13716000"/>
          </a:xfrm>
        </p:grpSpPr>
        <p:sp>
          <p:nvSpPr>
            <p:cNvPr id="5" name="AutoShape 5"/>
            <p:cNvSpPr/>
            <p:nvPr/>
          </p:nvSpPr>
          <p:spPr>
            <a:xfrm>
              <a:off x="35961" y="1371600"/>
              <a:ext cx="12770" cy="12344400"/>
            </a:xfrm>
            <a:prstGeom prst="rect">
              <a:avLst/>
            </a:prstGeom>
            <a:solidFill>
              <a:srgbClr val="254E72"/>
            </a:solidFill>
          </p:spPr>
        </p:sp>
        <p:sp>
          <p:nvSpPr>
            <p:cNvPr id="6" name="AutoShape 6"/>
            <p:cNvSpPr/>
            <p:nvPr/>
          </p:nvSpPr>
          <p:spPr>
            <a:xfrm>
              <a:off x="0" y="0"/>
              <a:ext cx="84693" cy="1649458"/>
            </a:xfrm>
            <a:prstGeom prst="rect">
              <a:avLst/>
            </a:prstGeom>
            <a:solidFill>
              <a:srgbClr val="254E72"/>
            </a:solidFill>
          </p:spPr>
        </p:sp>
      </p:grpSp>
      <p:sp>
        <p:nvSpPr>
          <p:cNvPr id="7" name="TextBox 7"/>
          <p:cNvSpPr txBox="1"/>
          <p:nvPr/>
        </p:nvSpPr>
        <p:spPr>
          <a:xfrm>
            <a:off x="3281888" y="412364"/>
            <a:ext cx="5074802" cy="664413"/>
          </a:xfrm>
          <a:prstGeom prst="rect">
            <a:avLst/>
          </a:prstGeom>
        </p:spPr>
        <p:txBody>
          <a:bodyPr wrap="square" lIns="0" tIns="0" rIns="0" bIns="0" rtlCol="0" anchor="t">
            <a:spAutoFit/>
          </a:bodyPr>
          <a:lstStyle/>
          <a:p>
            <a:pPr defTabSz="609630">
              <a:lnSpc>
                <a:spcPts val="5500"/>
              </a:lnSpc>
            </a:pPr>
            <a:r>
              <a:rPr lang="en-US" sz="4000" spc="50" dirty="0">
                <a:solidFill>
                  <a:schemeClr val="accent1">
                    <a:lumMod val="50000"/>
                  </a:schemeClr>
                </a:solidFill>
                <a:latin typeface="+mj-lt"/>
              </a:rPr>
              <a:t>Stigma for Older Adults</a:t>
            </a:r>
          </a:p>
        </p:txBody>
      </p:sp>
      <p:sp>
        <p:nvSpPr>
          <p:cNvPr id="8" name="TextBox 8"/>
          <p:cNvSpPr txBox="1"/>
          <p:nvPr/>
        </p:nvSpPr>
        <p:spPr>
          <a:xfrm>
            <a:off x="5819289" y="1930975"/>
            <a:ext cx="5367853" cy="1077218"/>
          </a:xfrm>
          <a:prstGeom prst="rect">
            <a:avLst/>
          </a:prstGeom>
        </p:spPr>
        <p:txBody>
          <a:bodyPr lIns="0" tIns="0" rIns="0" bIns="0" rtlCol="0" anchor="t">
            <a:spAutoFit/>
          </a:bodyPr>
          <a:lstStyle/>
          <a:p>
            <a:pPr algn="ctr" defTabSz="609630">
              <a:lnSpc>
                <a:spcPts val="2753"/>
              </a:lnSpc>
            </a:pPr>
            <a:r>
              <a:rPr lang="en-US" sz="2400" dirty="0">
                <a:solidFill>
                  <a:schemeClr val="accent1">
                    <a:lumMod val="50000"/>
                  </a:schemeClr>
                </a:solidFill>
                <a:latin typeface="+mj-lt"/>
              </a:rPr>
              <a:t>Many believe mental health &amp; substance use is not preventable or worth treating in older adults.</a:t>
            </a:r>
            <a:endParaRPr lang="en-US" sz="1966" dirty="0">
              <a:solidFill>
                <a:schemeClr val="accent1">
                  <a:lumMod val="50000"/>
                </a:schemeClr>
              </a:solidFill>
              <a:latin typeface="Abril Fatface"/>
            </a:endParaRPr>
          </a:p>
        </p:txBody>
      </p:sp>
      <p:sp>
        <p:nvSpPr>
          <p:cNvPr id="9" name="TextBox 9"/>
          <p:cNvSpPr txBox="1"/>
          <p:nvPr/>
        </p:nvSpPr>
        <p:spPr>
          <a:xfrm>
            <a:off x="5876581" y="4650123"/>
            <a:ext cx="5457907" cy="1044901"/>
          </a:xfrm>
          <a:prstGeom prst="rect">
            <a:avLst/>
          </a:prstGeom>
        </p:spPr>
        <p:txBody>
          <a:bodyPr lIns="0" tIns="0" rIns="0" bIns="0" rtlCol="0" anchor="t">
            <a:spAutoFit/>
          </a:bodyPr>
          <a:lstStyle/>
          <a:p>
            <a:pPr algn="ctr" defTabSz="609630">
              <a:lnSpc>
                <a:spcPts val="2753"/>
              </a:lnSpc>
            </a:pPr>
            <a:r>
              <a:rPr lang="en-US" sz="2400" dirty="0">
                <a:solidFill>
                  <a:schemeClr val="accent1">
                    <a:lumMod val="50000"/>
                  </a:schemeClr>
                </a:solidFill>
                <a:latin typeface="+mj-lt"/>
              </a:rPr>
              <a:t>Many believe that mental health conditions are a natural part of the aging process.</a:t>
            </a:r>
          </a:p>
          <a:p>
            <a:pPr defTabSz="609630">
              <a:lnSpc>
                <a:spcPts val="2753"/>
              </a:lnSpc>
            </a:pPr>
            <a:endParaRPr lang="en-US" sz="1966" dirty="0">
              <a:solidFill>
                <a:srgbClr val="FEFFFF"/>
              </a:solidFill>
              <a:latin typeface="Abril Fatface"/>
            </a:endParaRPr>
          </a:p>
        </p:txBody>
      </p:sp>
      <p:sp>
        <p:nvSpPr>
          <p:cNvPr id="10" name="TextBox 10"/>
          <p:cNvSpPr txBox="1"/>
          <p:nvPr/>
        </p:nvSpPr>
        <p:spPr>
          <a:xfrm>
            <a:off x="0" y="6548460"/>
            <a:ext cx="4507149" cy="198581"/>
          </a:xfrm>
          <a:prstGeom prst="rect">
            <a:avLst/>
          </a:prstGeom>
        </p:spPr>
        <p:txBody>
          <a:bodyPr lIns="0" tIns="0" rIns="0" bIns="0" rtlCol="0" anchor="t">
            <a:spAutoFit/>
          </a:bodyPr>
          <a:lstStyle/>
          <a:p>
            <a:pPr algn="ctr" defTabSz="609630">
              <a:lnSpc>
                <a:spcPts val="1680"/>
              </a:lnSpc>
            </a:pPr>
            <a:r>
              <a:rPr lang="en-US" sz="1200">
                <a:solidFill>
                  <a:srgbClr val="FFFFFF"/>
                </a:solidFill>
                <a:latin typeface="Trocchi"/>
              </a:rPr>
              <a:t>By: Shevel Mavins</a:t>
            </a:r>
            <a:r>
              <a:rPr lang="en-US" sz="800">
                <a:solidFill>
                  <a:srgbClr val="FFFFFF"/>
                </a:solidFill>
                <a:latin typeface="Arimo"/>
              </a:rPr>
              <a:t> ADDICTION-PREVENTION.ORG</a:t>
            </a:r>
          </a:p>
        </p:txBody>
      </p:sp>
      <p:sp>
        <p:nvSpPr>
          <p:cNvPr id="11" name="Slide Number Placeholder 10">
            <a:extLst>
              <a:ext uri="{FF2B5EF4-FFF2-40B4-BE49-F238E27FC236}">
                <a16:creationId xmlns:a16="http://schemas.microsoft.com/office/drawing/2014/main" id="{48476FC9-944A-46A1-887F-1D578624A260}"/>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3655</TotalTime>
  <Words>1662</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Abril Fatface</vt:lpstr>
      <vt:lpstr>Arial</vt:lpstr>
      <vt:lpstr>Arimo</vt:lpstr>
      <vt:lpstr>Arimo Bold</vt:lpstr>
      <vt:lpstr>Calibri</vt:lpstr>
      <vt:lpstr>Calibri Light</vt:lpstr>
      <vt:lpstr>Telegraf</vt:lpstr>
      <vt:lpstr>Trocchi</vt:lpstr>
      <vt:lpstr>Office Theme</vt:lpstr>
      <vt:lpstr>1_Office Theme</vt:lpstr>
      <vt:lpstr>“Let Me Gamble, Drink, and Smoke in Peace”  A Case Study and Discussion of Self-Determination, Alcohol and Substance Abuse, and “Soft Tools” to Prevent and Address Elder Abuse.   </vt:lpstr>
      <vt:lpstr>Dr. Bob</vt:lpstr>
      <vt:lpstr>Fred</vt:lpstr>
      <vt:lpstr>Samantha (Sam)</vt:lpstr>
      <vt:lpstr>Alice</vt:lpstr>
      <vt:lpstr>What Put My Dad (and your Mom or Dad) at Risk</vt:lpstr>
      <vt:lpstr>Self Determination:  Risky Behaviors  and Habits</vt:lpstr>
      <vt:lpstr>Many Perpetrators of Exploitation or Abuse Start Off With Good Intentions</vt:lpstr>
      <vt:lpstr>PowerPoint Presentation</vt:lpstr>
      <vt:lpstr>PowerPoint Presentation</vt:lpstr>
      <vt:lpstr>PowerPoint Presentation</vt:lpstr>
      <vt:lpstr>Many Perpetrators of Exploitation or Abuse Start Off With Good Intentions</vt:lpstr>
      <vt:lpstr>PROTECTIVE ESTATE PLANNING </vt:lpstr>
      <vt:lpstr>Key Estate Planning Documents</vt:lpstr>
      <vt:lpstr>Key Estate Planning Documents</vt:lpstr>
      <vt:lpstr>Some Early Signs of Financial Exploitation</vt:lpstr>
      <vt:lpstr>First Steps to Interrupt Exploitation</vt:lpstr>
      <vt:lpstr>Don’t Get Angry, Be Clear and Never Apologize For Intervening</vt:lpstr>
      <vt:lpstr>Alternatives to Guardianship</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Kohut</dc:creator>
  <cp:lastModifiedBy>Anne Randall</cp:lastModifiedBy>
  <cp:revision>83</cp:revision>
  <cp:lastPrinted>2023-04-03T14:36:08Z</cp:lastPrinted>
  <dcterms:created xsi:type="dcterms:W3CDTF">2021-04-13T01:59:46Z</dcterms:created>
  <dcterms:modified xsi:type="dcterms:W3CDTF">2023-04-28T20:19:36Z</dcterms:modified>
</cp:coreProperties>
</file>