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HEIC" ContentType="image/jpeg"/>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Override1.xml" ContentType="application/vnd.openxmlformats-officedocument.themeOverr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4" r:id="rId1"/>
    <p:sldMasterId id="2147483776" r:id="rId2"/>
  </p:sldMasterIdLst>
  <p:notesMasterIdLst>
    <p:notesMasterId r:id="rId67"/>
  </p:notesMasterIdLst>
  <p:handoutMasterIdLst>
    <p:handoutMasterId r:id="rId68"/>
  </p:handoutMasterIdLst>
  <p:sldIdLst>
    <p:sldId id="256" r:id="rId3"/>
    <p:sldId id="432" r:id="rId4"/>
    <p:sldId id="438" r:id="rId5"/>
    <p:sldId id="439" r:id="rId6"/>
    <p:sldId id="440" r:id="rId7"/>
    <p:sldId id="435" r:id="rId8"/>
    <p:sldId id="441" r:id="rId9"/>
    <p:sldId id="750" r:id="rId10"/>
    <p:sldId id="751" r:id="rId11"/>
    <p:sldId id="752" r:id="rId12"/>
    <p:sldId id="482" r:id="rId13"/>
    <p:sldId id="508" r:id="rId14"/>
    <p:sldId id="511" r:id="rId15"/>
    <p:sldId id="512" r:id="rId16"/>
    <p:sldId id="513" r:id="rId17"/>
    <p:sldId id="701" r:id="rId18"/>
    <p:sldId id="702" r:id="rId19"/>
    <p:sldId id="800" r:id="rId20"/>
    <p:sldId id="801" r:id="rId21"/>
    <p:sldId id="802" r:id="rId22"/>
    <p:sldId id="803" r:id="rId23"/>
    <p:sldId id="804" r:id="rId24"/>
    <p:sldId id="805" r:id="rId25"/>
    <p:sldId id="806" r:id="rId26"/>
    <p:sldId id="807" r:id="rId27"/>
    <p:sldId id="808" r:id="rId28"/>
    <p:sldId id="809" r:id="rId29"/>
    <p:sldId id="810" r:id="rId30"/>
    <p:sldId id="811" r:id="rId31"/>
    <p:sldId id="812" r:id="rId32"/>
    <p:sldId id="813" r:id="rId33"/>
    <p:sldId id="814" r:id="rId34"/>
    <p:sldId id="815" r:id="rId35"/>
    <p:sldId id="816" r:id="rId36"/>
    <p:sldId id="817" r:id="rId37"/>
    <p:sldId id="818" r:id="rId38"/>
    <p:sldId id="819" r:id="rId39"/>
    <p:sldId id="756" r:id="rId40"/>
    <p:sldId id="798" r:id="rId41"/>
    <p:sldId id="757" r:id="rId42"/>
    <p:sldId id="759" r:id="rId43"/>
    <p:sldId id="796" r:id="rId44"/>
    <p:sldId id="760" r:id="rId45"/>
    <p:sldId id="820" r:id="rId46"/>
    <p:sldId id="821" r:id="rId47"/>
    <p:sldId id="797" r:id="rId48"/>
    <p:sldId id="762" r:id="rId49"/>
    <p:sldId id="763" r:id="rId50"/>
    <p:sldId id="764" r:id="rId51"/>
    <p:sldId id="769" r:id="rId52"/>
    <p:sldId id="770" r:id="rId53"/>
    <p:sldId id="771" r:id="rId54"/>
    <p:sldId id="772" r:id="rId55"/>
    <p:sldId id="773" r:id="rId56"/>
    <p:sldId id="774" r:id="rId57"/>
    <p:sldId id="776" r:id="rId58"/>
    <p:sldId id="777" r:id="rId59"/>
    <p:sldId id="778" r:id="rId60"/>
    <p:sldId id="779" r:id="rId61"/>
    <p:sldId id="780" r:id="rId62"/>
    <p:sldId id="781" r:id="rId63"/>
    <p:sldId id="790" r:id="rId64"/>
    <p:sldId id="791" r:id="rId65"/>
    <p:sldId id="799" r:id="rId66"/>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n-ea"/>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Arial" charset="0"/>
      </a:defRPr>
    </a:lvl2pPr>
    <a:lvl3pPr marL="914400" algn="l" defTabSz="457200" rtl="0" eaLnBrk="0" fontAlgn="base" hangingPunct="0">
      <a:spcBef>
        <a:spcPct val="0"/>
      </a:spcBef>
      <a:spcAft>
        <a:spcPct val="0"/>
      </a:spcAft>
      <a:defRPr kern="1200">
        <a:solidFill>
          <a:schemeClr val="tx1"/>
        </a:solidFill>
        <a:latin typeface="Arial" charset="0"/>
        <a:ea typeface="+mn-ea"/>
        <a:cs typeface="Arial" charset="0"/>
      </a:defRPr>
    </a:lvl3pPr>
    <a:lvl4pPr marL="1371600" algn="l" defTabSz="457200" rtl="0" eaLnBrk="0" fontAlgn="base" hangingPunct="0">
      <a:spcBef>
        <a:spcPct val="0"/>
      </a:spcBef>
      <a:spcAft>
        <a:spcPct val="0"/>
      </a:spcAft>
      <a:defRPr kern="1200">
        <a:solidFill>
          <a:schemeClr val="tx1"/>
        </a:solidFill>
        <a:latin typeface="Arial" charset="0"/>
        <a:ea typeface="+mn-ea"/>
        <a:cs typeface="Arial" charset="0"/>
      </a:defRPr>
    </a:lvl4pPr>
    <a:lvl5pPr marL="1828800" algn="l" defTabSz="457200"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00709"/>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4" autoAdjust="0"/>
    <p:restoredTop sz="86369" autoAdjust="0"/>
  </p:normalViewPr>
  <p:slideViewPr>
    <p:cSldViewPr snapToGrid="0" snapToObjects="1">
      <p:cViewPr varScale="1">
        <p:scale>
          <a:sx n="73" d="100"/>
          <a:sy n="73"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64A88AC0-DCF8-4BA0-ABF9-BDCE4280DC5D}" type="datetimeFigureOut">
              <a:rPr lang="en-US"/>
              <a:pPr>
                <a:defRPr/>
              </a:pPr>
              <a:t>4/26/2023</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itchFamily="34" charset="0"/>
              </a:defRPr>
            </a:lvl1pPr>
          </a:lstStyle>
          <a:p>
            <a:pPr>
              <a:defRPr/>
            </a:pPr>
            <a:fld id="{E50A0086-7701-4383-9670-47FEDA88B9A2}" type="slidenum">
              <a:rPr lang="en-US" altLang="en-US"/>
              <a:pPr>
                <a:defRPr/>
              </a:pPr>
              <a:t>‹#›</a:t>
            </a:fld>
            <a:endParaRPr lang="en-US" altLang="en-US" dirty="0"/>
          </a:p>
        </p:txBody>
      </p:sp>
    </p:spTree>
    <p:extLst>
      <p:ext uri="{BB962C8B-B14F-4D97-AF65-F5344CB8AC3E}">
        <p14:creationId xmlns:p14="http://schemas.microsoft.com/office/powerpoint/2010/main" val="29030054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6D1A341C-0D69-4BFC-A472-2A0E8C615149}" type="datetimeFigureOut">
              <a:rPr lang="en-US"/>
              <a:pPr>
                <a:defRPr/>
              </a:pPr>
              <a:t>4/26/2023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itchFamily="34" charset="0"/>
              </a:defRPr>
            </a:lvl1pPr>
          </a:lstStyle>
          <a:p>
            <a:pPr>
              <a:defRPr/>
            </a:pPr>
            <a:fld id="{FDE7E8E0-8ED2-46B3-8DE0-557D4A6CC1D6}" type="slidenum">
              <a:rPr lang="en-US" altLang="en-US"/>
              <a:pPr>
                <a:defRPr/>
              </a:pPr>
              <a:t>‹#›</a:t>
            </a:fld>
            <a:endParaRPr lang="en-US" altLang="en-US" dirty="0"/>
          </a:p>
        </p:txBody>
      </p:sp>
    </p:spTree>
    <p:extLst>
      <p:ext uri="{BB962C8B-B14F-4D97-AF65-F5344CB8AC3E}">
        <p14:creationId xmlns:p14="http://schemas.microsoft.com/office/powerpoint/2010/main" val="220787911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650" indent="-290513">
              <a:spcBef>
                <a:spcPct val="30000"/>
              </a:spcBef>
              <a:defRPr sz="1200">
                <a:solidFill>
                  <a:schemeClr val="tx1"/>
                </a:solidFill>
                <a:latin typeface="Calibri" pitchFamily="34" charset="0"/>
              </a:defRPr>
            </a:lvl2pPr>
            <a:lvl3pPr marL="1163638" indent="-231775">
              <a:spcBef>
                <a:spcPct val="30000"/>
              </a:spcBef>
              <a:defRPr sz="1200">
                <a:solidFill>
                  <a:schemeClr val="tx1"/>
                </a:solidFill>
                <a:latin typeface="Calibri" pitchFamily="34" charset="0"/>
              </a:defRPr>
            </a:lvl3pPr>
            <a:lvl4pPr marL="1630363" indent="-231775">
              <a:spcBef>
                <a:spcPct val="30000"/>
              </a:spcBef>
              <a:defRPr sz="1200">
                <a:solidFill>
                  <a:schemeClr val="tx1"/>
                </a:solidFill>
                <a:latin typeface="Calibri" pitchFamily="34" charset="0"/>
              </a:defRPr>
            </a:lvl4pPr>
            <a:lvl5pPr marL="2095500" indent="-231775">
              <a:spcBef>
                <a:spcPct val="30000"/>
              </a:spcBef>
              <a:defRPr sz="1200">
                <a:solidFill>
                  <a:schemeClr val="tx1"/>
                </a:solidFill>
                <a:latin typeface="Calibri" pitchFamily="34" charset="0"/>
              </a:defRPr>
            </a:lvl5pPr>
            <a:lvl6pPr marL="2552700" indent="-231775" defTabSz="457200" eaLnBrk="0" fontAlgn="base" hangingPunct="0">
              <a:spcBef>
                <a:spcPct val="30000"/>
              </a:spcBef>
              <a:spcAft>
                <a:spcPct val="0"/>
              </a:spcAft>
              <a:defRPr sz="1200">
                <a:solidFill>
                  <a:schemeClr val="tx1"/>
                </a:solidFill>
                <a:latin typeface="Calibri" pitchFamily="34" charset="0"/>
              </a:defRPr>
            </a:lvl6pPr>
            <a:lvl7pPr marL="3009900" indent="-231775" defTabSz="457200" eaLnBrk="0" fontAlgn="base" hangingPunct="0">
              <a:spcBef>
                <a:spcPct val="30000"/>
              </a:spcBef>
              <a:spcAft>
                <a:spcPct val="0"/>
              </a:spcAft>
              <a:defRPr sz="1200">
                <a:solidFill>
                  <a:schemeClr val="tx1"/>
                </a:solidFill>
                <a:latin typeface="Calibri" pitchFamily="34" charset="0"/>
              </a:defRPr>
            </a:lvl7pPr>
            <a:lvl8pPr marL="3467100" indent="-231775" defTabSz="457200" eaLnBrk="0" fontAlgn="base" hangingPunct="0">
              <a:spcBef>
                <a:spcPct val="30000"/>
              </a:spcBef>
              <a:spcAft>
                <a:spcPct val="0"/>
              </a:spcAft>
              <a:defRPr sz="1200">
                <a:solidFill>
                  <a:schemeClr val="tx1"/>
                </a:solidFill>
                <a:latin typeface="Calibri" pitchFamily="34" charset="0"/>
              </a:defRPr>
            </a:lvl8pPr>
            <a:lvl9pPr marL="3924300" indent="-231775" defTabSz="457200" eaLnBrk="0" fontAlgn="base" hangingPunct="0">
              <a:spcBef>
                <a:spcPct val="30000"/>
              </a:spcBef>
              <a:spcAft>
                <a:spcPct val="0"/>
              </a:spcAft>
              <a:defRPr sz="1200">
                <a:solidFill>
                  <a:schemeClr val="tx1"/>
                </a:solidFill>
                <a:latin typeface="Calibri" pitchFamily="34" charset="0"/>
              </a:defRPr>
            </a:lvl9pPr>
          </a:lstStyle>
          <a:p>
            <a:pPr>
              <a:spcBef>
                <a:spcPct val="0"/>
              </a:spcBef>
            </a:pPr>
            <a:fld id="{1F876357-F18C-4F65-A913-A3C8A9587A33}" type="slidenum">
              <a:rPr lang="en-US" altLang="en-US" smtClean="0"/>
              <a:pPr>
                <a:spcBef>
                  <a:spcPct val="0"/>
                </a:spcBef>
              </a:pPr>
              <a:t>1</a:t>
            </a:fld>
            <a:endParaRPr lang="en-US" altLang="en-US" dirty="0" smtClean="0"/>
          </a:p>
        </p:txBody>
      </p:sp>
    </p:spTree>
    <p:extLst>
      <p:ext uri="{BB962C8B-B14F-4D97-AF65-F5344CB8AC3E}">
        <p14:creationId xmlns:p14="http://schemas.microsoft.com/office/powerpoint/2010/main" val="1604616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p:nvPr/>
        </p:nvSpPr>
        <p:spPr>
          <a:xfrm>
            <a:off x="7010400" y="152400"/>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7"/>
          <p:cNvSpPr/>
          <p:nvPr/>
        </p:nvSpPr>
        <p:spPr>
          <a:xfrm>
            <a:off x="152400"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Subtitle 2"/>
          <p:cNvSpPr>
            <a:spLocks noGrp="1"/>
          </p:cNvSpPr>
          <p:nvPr>
            <p:ph type="subTitle" idx="1"/>
          </p:nvPr>
        </p:nvSpPr>
        <p:spPr>
          <a:xfrm>
            <a:off x="7010400" y="2052960"/>
            <a:ext cx="1981200" cy="1828800"/>
          </a:xfrm>
        </p:spPr>
        <p:txBody>
          <a:bodyPr anchor="ct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dirty="0" smtClean="0"/>
              <a:t>Click to edit Master title style</a:t>
            </a:r>
            <a:endParaRPr lang="en-US" dirty="0"/>
          </a:p>
        </p:txBody>
      </p:sp>
      <p:sp>
        <p:nvSpPr>
          <p:cNvPr id="6" name="Date Placeholder 9"/>
          <p:cNvSpPr>
            <a:spLocks noGrp="1"/>
          </p:cNvSpPr>
          <p:nvPr>
            <p:ph type="dt" sz="half" idx="10"/>
          </p:nvPr>
        </p:nvSpPr>
        <p:spPr>
          <a:xfrm>
            <a:off x="371475" y="6356350"/>
            <a:ext cx="2133600" cy="274638"/>
          </a:xfrm>
          <a:prstGeom prst="rect">
            <a:avLst/>
          </a:prstGeom>
        </p:spPr>
        <p:txBody>
          <a:bodyPr/>
          <a:lstStyle>
            <a:lvl1pPr eaLnBrk="1" fontAlgn="auto" hangingPunct="1">
              <a:spcBef>
                <a:spcPts val="0"/>
              </a:spcBef>
              <a:spcAft>
                <a:spcPts val="0"/>
              </a:spcAft>
              <a:defRPr>
                <a:solidFill>
                  <a:schemeClr val="bg2"/>
                </a:solidFill>
                <a:latin typeface="+mn-lt"/>
                <a:cs typeface="+mn-cs"/>
              </a:defRPr>
            </a:lvl1pPr>
          </a:lstStyle>
          <a:p>
            <a:pPr>
              <a:defRPr/>
            </a:pPr>
            <a:fld id="{084AE4A9-65FA-472E-BBE3-CB5EFF503052}" type="datetime1">
              <a:rPr lang="en-US"/>
              <a:pPr>
                <a:defRPr/>
              </a:pPr>
              <a:t>4/26/2023</a:t>
            </a:fld>
            <a:endParaRPr lang="en-US" dirty="0"/>
          </a:p>
        </p:txBody>
      </p:sp>
      <p:sp>
        <p:nvSpPr>
          <p:cNvPr id="7" name="Footer Placeholder 11"/>
          <p:cNvSpPr>
            <a:spLocks noGrp="1"/>
          </p:cNvSpPr>
          <p:nvPr>
            <p:ph type="ftr" sz="quarter" idx="11"/>
          </p:nvPr>
        </p:nvSpPr>
        <p:spPr>
          <a:xfrm>
            <a:off x="1476375" y="6354763"/>
            <a:ext cx="5889625" cy="274637"/>
          </a:xfrm>
        </p:spPr>
        <p:txBody>
          <a:bodyPr/>
          <a:lstStyle>
            <a:lvl1pPr>
              <a:defRPr>
                <a:solidFill>
                  <a:schemeClr val="bg2"/>
                </a:solidFill>
              </a:defRPr>
            </a:lvl1pPr>
          </a:lstStyle>
          <a:p>
            <a:pPr>
              <a:defRPr/>
            </a:pPr>
            <a:endParaRPr lang="en-US" altLang="en-US" dirty="0"/>
          </a:p>
        </p:txBody>
      </p:sp>
    </p:spTree>
    <p:extLst>
      <p:ext uri="{BB962C8B-B14F-4D97-AF65-F5344CB8AC3E}">
        <p14:creationId xmlns:p14="http://schemas.microsoft.com/office/powerpoint/2010/main" val="3356259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355600"/>
            <a:ext cx="8435975" cy="10541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81000" y="1719263"/>
            <a:ext cx="8407400" cy="4406900"/>
          </a:xfrm>
        </p:spPr>
        <p:txBody>
          <a:bodyPr/>
          <a:lstStyle/>
          <a:p>
            <a:pPr lvl="0"/>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ltLang="en-US" dirty="0"/>
              <a:t>National Resource Center for Supported Decision-Making  </a:t>
            </a:r>
            <a:br>
              <a:rPr lang="en-US" altLang="en-US" dirty="0"/>
            </a:br>
            <a:r>
              <a:rPr lang="en-US" altLang="en-US" sz="1600" dirty="0"/>
              <a:t>EVERYONE has the Right to Make Choices </a:t>
            </a:r>
          </a:p>
        </p:txBody>
      </p:sp>
      <p:sp>
        <p:nvSpPr>
          <p:cNvPr id="5" name="Slide Number Placeholder 5"/>
          <p:cNvSpPr>
            <a:spLocks noGrp="1"/>
          </p:cNvSpPr>
          <p:nvPr>
            <p:ph type="sldNum" sz="quarter" idx="11"/>
          </p:nvPr>
        </p:nvSpPr>
        <p:spPr>
          <a:ln/>
        </p:spPr>
        <p:txBody>
          <a:bodyPr/>
          <a:lstStyle>
            <a:lvl1pPr>
              <a:defRPr/>
            </a:lvl1pPr>
          </a:lstStyle>
          <a:p>
            <a:pPr>
              <a:defRPr/>
            </a:pPr>
            <a:fld id="{EB38764D-D6A2-415F-A1F7-F2FE4442CF59}" type="slidenum">
              <a:rPr lang="en-US" altLang="en-US"/>
              <a:pPr>
                <a:defRPr/>
              </a:pPr>
              <a:t>‹#›</a:t>
            </a:fld>
            <a:endParaRPr lang="en-US" altLang="en-US" dirty="0"/>
          </a:p>
        </p:txBody>
      </p:sp>
    </p:spTree>
    <p:extLst>
      <p:ext uri="{BB962C8B-B14F-4D97-AF65-F5344CB8AC3E}">
        <p14:creationId xmlns:p14="http://schemas.microsoft.com/office/powerpoint/2010/main" val="3278572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6"/>
          <p:cNvSpPr>
            <a:spLocks noGrp="1"/>
          </p:cNvSpPr>
          <p:nvPr>
            <p:ph type="dt" sz="half" idx="10"/>
          </p:nvPr>
        </p:nvSpPr>
        <p:spPr/>
        <p:txBody>
          <a:bodyPr/>
          <a:lstStyle>
            <a:lvl1pPr>
              <a:defRPr/>
            </a:lvl1pPr>
          </a:lstStyle>
          <a:p>
            <a:pPr>
              <a:defRPr/>
            </a:pPr>
            <a:fld id="{217AE570-8756-4092-BFF0-092F1F41DCC9}" type="datetime1">
              <a:rPr lang="en-US"/>
              <a:pPr>
                <a:defRPr/>
              </a:pPr>
              <a:t>4/26/2023</a:t>
            </a:fld>
            <a:endParaRPr lang="en-US" dirty="0"/>
          </a:p>
        </p:txBody>
      </p:sp>
      <p:sp>
        <p:nvSpPr>
          <p:cNvPr id="5" name="Footer Placeholder 7"/>
          <p:cNvSpPr>
            <a:spLocks noGrp="1"/>
          </p:cNvSpPr>
          <p:nvPr>
            <p:ph type="ftr" sz="quarter" idx="11"/>
          </p:nvPr>
        </p:nvSpPr>
        <p:spPr/>
        <p:txBody>
          <a:bodyPr/>
          <a:lstStyle>
            <a:lvl1pPr>
              <a:defRPr/>
            </a:lvl1pPr>
          </a:lstStyle>
          <a:p>
            <a:pPr>
              <a:defRPr/>
            </a:pPr>
            <a:endParaRPr lang="en-US" altLang="en-US" dirty="0"/>
          </a:p>
        </p:txBody>
      </p:sp>
      <p:sp>
        <p:nvSpPr>
          <p:cNvPr id="6" name="Slide Number Placeholder 8"/>
          <p:cNvSpPr>
            <a:spLocks noGrp="1"/>
          </p:cNvSpPr>
          <p:nvPr>
            <p:ph type="sldNum" sz="quarter" idx="12"/>
          </p:nvPr>
        </p:nvSpPr>
        <p:spPr>
          <a:ln/>
        </p:spPr>
        <p:txBody>
          <a:bodyPr/>
          <a:lstStyle>
            <a:lvl1pPr>
              <a:defRPr/>
            </a:lvl1pPr>
          </a:lstStyle>
          <a:p>
            <a:pPr>
              <a:defRPr/>
            </a:pPr>
            <a:fld id="{87652BE0-76B7-4195-9929-CB529E102B65}" type="slidenum">
              <a:rPr lang="en-US" altLang="en-US"/>
              <a:pPr>
                <a:defRPr/>
              </a:pPr>
              <a:t>‹#›</a:t>
            </a:fld>
            <a:endParaRPr lang="en-US" altLang="en-US" dirty="0"/>
          </a:p>
        </p:txBody>
      </p:sp>
    </p:spTree>
    <p:extLst>
      <p:ext uri="{BB962C8B-B14F-4D97-AF65-F5344CB8AC3E}">
        <p14:creationId xmlns:p14="http://schemas.microsoft.com/office/powerpoint/2010/main" val="2458406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p:txBody>
          <a:bodyPr/>
          <a:lstStyle>
            <a:lvl1pPr>
              <a:defRPr/>
            </a:lvl1pPr>
          </a:lstStyle>
          <a:p>
            <a:pPr>
              <a:defRPr/>
            </a:pPr>
            <a:fld id="{BC4341CC-D604-421B-B60D-EE2D40C9E42D}" type="datetime1">
              <a:rPr lang="en-US"/>
              <a:pPr>
                <a:defRPr/>
              </a:pPr>
              <a:t>4/26/2023</a:t>
            </a:fld>
            <a:endParaRPr lang="en-US" dirty="0"/>
          </a:p>
        </p:txBody>
      </p:sp>
      <p:sp>
        <p:nvSpPr>
          <p:cNvPr id="5" name="Footer Placeholder 7"/>
          <p:cNvSpPr>
            <a:spLocks noGrp="1"/>
          </p:cNvSpPr>
          <p:nvPr>
            <p:ph type="ftr" sz="quarter" idx="11"/>
          </p:nvPr>
        </p:nvSpPr>
        <p:spPr/>
        <p:txBody>
          <a:bodyPr/>
          <a:lstStyle>
            <a:lvl1pPr>
              <a:defRPr/>
            </a:lvl1pPr>
          </a:lstStyle>
          <a:p>
            <a:pPr>
              <a:defRPr/>
            </a:pPr>
            <a:endParaRPr lang="en-US" altLang="en-US" dirty="0"/>
          </a:p>
        </p:txBody>
      </p:sp>
      <p:sp>
        <p:nvSpPr>
          <p:cNvPr id="6" name="Slide Number Placeholder 8"/>
          <p:cNvSpPr>
            <a:spLocks noGrp="1"/>
          </p:cNvSpPr>
          <p:nvPr>
            <p:ph type="sldNum" sz="quarter" idx="12"/>
          </p:nvPr>
        </p:nvSpPr>
        <p:spPr>
          <a:ln/>
        </p:spPr>
        <p:txBody>
          <a:bodyPr/>
          <a:lstStyle>
            <a:lvl1pPr>
              <a:defRPr/>
            </a:lvl1pPr>
          </a:lstStyle>
          <a:p>
            <a:pPr>
              <a:defRPr/>
            </a:pPr>
            <a:fld id="{BE76D608-6A14-45FD-B604-B8DB18497363}" type="slidenum">
              <a:rPr lang="en-US" altLang="en-US"/>
              <a:pPr>
                <a:defRPr/>
              </a:pPr>
              <a:t>‹#›</a:t>
            </a:fld>
            <a:endParaRPr lang="en-US" altLang="en-US" dirty="0"/>
          </a:p>
        </p:txBody>
      </p:sp>
    </p:spTree>
    <p:extLst>
      <p:ext uri="{BB962C8B-B14F-4D97-AF65-F5344CB8AC3E}">
        <p14:creationId xmlns:p14="http://schemas.microsoft.com/office/powerpoint/2010/main" val="255665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6"/>
          <p:cNvSpPr>
            <a:spLocks noGrp="1"/>
          </p:cNvSpPr>
          <p:nvPr>
            <p:ph type="dt" sz="half" idx="10"/>
          </p:nvPr>
        </p:nvSpPr>
        <p:spPr/>
        <p:txBody>
          <a:bodyPr/>
          <a:lstStyle>
            <a:lvl1pPr>
              <a:defRPr/>
            </a:lvl1pPr>
          </a:lstStyle>
          <a:p>
            <a:pPr>
              <a:defRPr/>
            </a:pPr>
            <a:fld id="{82DF53A3-AE08-43DF-B8A6-7E5C0431E0A1}" type="datetime1">
              <a:rPr lang="en-US"/>
              <a:pPr>
                <a:defRPr/>
              </a:pPr>
              <a:t>4/26/2023</a:t>
            </a:fld>
            <a:endParaRPr lang="en-US" dirty="0"/>
          </a:p>
        </p:txBody>
      </p:sp>
      <p:sp>
        <p:nvSpPr>
          <p:cNvPr id="5" name="Footer Placeholder 7"/>
          <p:cNvSpPr>
            <a:spLocks noGrp="1"/>
          </p:cNvSpPr>
          <p:nvPr>
            <p:ph type="ftr" sz="quarter" idx="11"/>
          </p:nvPr>
        </p:nvSpPr>
        <p:spPr/>
        <p:txBody>
          <a:bodyPr/>
          <a:lstStyle>
            <a:lvl1pPr>
              <a:defRPr/>
            </a:lvl1pPr>
          </a:lstStyle>
          <a:p>
            <a:pPr>
              <a:defRPr/>
            </a:pPr>
            <a:endParaRPr lang="en-US" altLang="en-US" dirty="0"/>
          </a:p>
        </p:txBody>
      </p:sp>
      <p:sp>
        <p:nvSpPr>
          <p:cNvPr id="6" name="Slide Number Placeholder 8"/>
          <p:cNvSpPr>
            <a:spLocks noGrp="1"/>
          </p:cNvSpPr>
          <p:nvPr>
            <p:ph type="sldNum" sz="quarter" idx="12"/>
          </p:nvPr>
        </p:nvSpPr>
        <p:spPr>
          <a:ln/>
        </p:spPr>
        <p:txBody>
          <a:bodyPr/>
          <a:lstStyle>
            <a:lvl1pPr>
              <a:defRPr/>
            </a:lvl1pPr>
          </a:lstStyle>
          <a:p>
            <a:pPr>
              <a:defRPr/>
            </a:pPr>
            <a:fld id="{CB8D7E07-82A0-47E8-8577-B87D4F5672E3}" type="slidenum">
              <a:rPr lang="en-US" altLang="en-US"/>
              <a:pPr>
                <a:defRPr/>
              </a:pPr>
              <a:t>‹#›</a:t>
            </a:fld>
            <a:endParaRPr lang="en-US" altLang="en-US" dirty="0"/>
          </a:p>
        </p:txBody>
      </p:sp>
    </p:spTree>
    <p:extLst>
      <p:ext uri="{BB962C8B-B14F-4D97-AF65-F5344CB8AC3E}">
        <p14:creationId xmlns:p14="http://schemas.microsoft.com/office/powerpoint/2010/main" val="53235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719263"/>
            <a:ext cx="4127500"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719263"/>
            <a:ext cx="4127500"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6"/>
          <p:cNvSpPr>
            <a:spLocks noGrp="1"/>
          </p:cNvSpPr>
          <p:nvPr>
            <p:ph type="dt" sz="half" idx="10"/>
          </p:nvPr>
        </p:nvSpPr>
        <p:spPr/>
        <p:txBody>
          <a:bodyPr/>
          <a:lstStyle>
            <a:lvl1pPr>
              <a:defRPr/>
            </a:lvl1pPr>
          </a:lstStyle>
          <a:p>
            <a:pPr>
              <a:defRPr/>
            </a:pPr>
            <a:fld id="{933A14DF-EA49-44FB-BCBE-D1BF54957AB8}" type="datetime1">
              <a:rPr lang="en-US"/>
              <a:pPr>
                <a:defRPr/>
              </a:pPr>
              <a:t>4/26/2023</a:t>
            </a:fld>
            <a:endParaRPr lang="en-US" dirty="0"/>
          </a:p>
        </p:txBody>
      </p:sp>
      <p:sp>
        <p:nvSpPr>
          <p:cNvPr id="6" name="Footer Placeholder 7"/>
          <p:cNvSpPr>
            <a:spLocks noGrp="1"/>
          </p:cNvSpPr>
          <p:nvPr>
            <p:ph type="ftr" sz="quarter" idx="11"/>
          </p:nvPr>
        </p:nvSpPr>
        <p:spPr/>
        <p:txBody>
          <a:bodyPr/>
          <a:lstStyle>
            <a:lvl1pPr>
              <a:defRPr/>
            </a:lvl1pPr>
          </a:lstStyle>
          <a:p>
            <a:pPr>
              <a:defRPr/>
            </a:pPr>
            <a:endParaRPr lang="en-US" altLang="en-US" dirty="0"/>
          </a:p>
        </p:txBody>
      </p:sp>
      <p:sp>
        <p:nvSpPr>
          <p:cNvPr id="7" name="Slide Number Placeholder 8"/>
          <p:cNvSpPr>
            <a:spLocks noGrp="1"/>
          </p:cNvSpPr>
          <p:nvPr>
            <p:ph type="sldNum" sz="quarter" idx="12"/>
          </p:nvPr>
        </p:nvSpPr>
        <p:spPr>
          <a:ln/>
        </p:spPr>
        <p:txBody>
          <a:bodyPr/>
          <a:lstStyle>
            <a:lvl1pPr>
              <a:defRPr/>
            </a:lvl1pPr>
          </a:lstStyle>
          <a:p>
            <a:pPr>
              <a:defRPr/>
            </a:pPr>
            <a:fld id="{C5BFBF84-3F94-451F-B533-838AE145D20B}" type="slidenum">
              <a:rPr lang="en-US" altLang="en-US"/>
              <a:pPr>
                <a:defRPr/>
              </a:pPr>
              <a:t>‹#›</a:t>
            </a:fld>
            <a:endParaRPr lang="en-US" altLang="en-US" dirty="0"/>
          </a:p>
        </p:txBody>
      </p:sp>
    </p:spTree>
    <p:extLst>
      <p:ext uri="{BB962C8B-B14F-4D97-AF65-F5344CB8AC3E}">
        <p14:creationId xmlns:p14="http://schemas.microsoft.com/office/powerpoint/2010/main" val="3502181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9A3E40FA-1A6D-4A35-9665-9BB701BC8FD2}" type="datetime1">
              <a:rPr lang="en-US"/>
              <a:pPr>
                <a:defRPr/>
              </a:pPr>
              <a:t>4/26/2023</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altLang="en-US" dirty="0"/>
          </a:p>
        </p:txBody>
      </p:sp>
      <p:sp>
        <p:nvSpPr>
          <p:cNvPr id="9" name="Slide Number Placeholder 8"/>
          <p:cNvSpPr>
            <a:spLocks noGrp="1"/>
          </p:cNvSpPr>
          <p:nvPr>
            <p:ph type="sldNum" sz="quarter" idx="12"/>
          </p:nvPr>
        </p:nvSpPr>
        <p:spPr>
          <a:ln/>
        </p:spPr>
        <p:txBody>
          <a:bodyPr/>
          <a:lstStyle>
            <a:lvl1pPr>
              <a:defRPr/>
            </a:lvl1pPr>
          </a:lstStyle>
          <a:p>
            <a:pPr>
              <a:defRPr/>
            </a:pPr>
            <a:fld id="{991D38C5-1736-4700-929B-997C9ECB31E0}" type="slidenum">
              <a:rPr lang="en-US" altLang="en-US"/>
              <a:pPr>
                <a:defRPr/>
              </a:pPr>
              <a:t>‹#›</a:t>
            </a:fld>
            <a:endParaRPr lang="en-US" altLang="en-US" dirty="0"/>
          </a:p>
        </p:txBody>
      </p:sp>
    </p:spTree>
    <p:extLst>
      <p:ext uri="{BB962C8B-B14F-4D97-AF65-F5344CB8AC3E}">
        <p14:creationId xmlns:p14="http://schemas.microsoft.com/office/powerpoint/2010/main" val="584181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6"/>
          <p:cNvSpPr>
            <a:spLocks noGrp="1"/>
          </p:cNvSpPr>
          <p:nvPr>
            <p:ph type="dt" sz="half" idx="10"/>
          </p:nvPr>
        </p:nvSpPr>
        <p:spPr/>
        <p:txBody>
          <a:bodyPr/>
          <a:lstStyle>
            <a:lvl1pPr>
              <a:defRPr/>
            </a:lvl1pPr>
          </a:lstStyle>
          <a:p>
            <a:pPr>
              <a:defRPr/>
            </a:pPr>
            <a:fld id="{F6377305-6EB2-434B-A025-4C435E265AA6}" type="datetime1">
              <a:rPr lang="en-US"/>
              <a:pPr>
                <a:defRPr/>
              </a:pPr>
              <a:t>4/26/2023</a:t>
            </a:fld>
            <a:endParaRPr lang="en-US" dirty="0"/>
          </a:p>
        </p:txBody>
      </p:sp>
      <p:sp>
        <p:nvSpPr>
          <p:cNvPr id="4" name="Footer Placeholder 7"/>
          <p:cNvSpPr>
            <a:spLocks noGrp="1"/>
          </p:cNvSpPr>
          <p:nvPr>
            <p:ph type="ftr" sz="quarter" idx="11"/>
          </p:nvPr>
        </p:nvSpPr>
        <p:spPr/>
        <p:txBody>
          <a:bodyPr/>
          <a:lstStyle>
            <a:lvl1pPr>
              <a:defRPr/>
            </a:lvl1pPr>
          </a:lstStyle>
          <a:p>
            <a:pPr>
              <a:defRPr/>
            </a:pPr>
            <a:endParaRPr lang="en-US" altLang="en-US" dirty="0"/>
          </a:p>
        </p:txBody>
      </p:sp>
      <p:sp>
        <p:nvSpPr>
          <p:cNvPr id="5" name="Slide Number Placeholder 8"/>
          <p:cNvSpPr>
            <a:spLocks noGrp="1"/>
          </p:cNvSpPr>
          <p:nvPr>
            <p:ph type="sldNum" sz="quarter" idx="12"/>
          </p:nvPr>
        </p:nvSpPr>
        <p:spPr>
          <a:ln/>
        </p:spPr>
        <p:txBody>
          <a:bodyPr/>
          <a:lstStyle>
            <a:lvl1pPr>
              <a:defRPr/>
            </a:lvl1pPr>
          </a:lstStyle>
          <a:p>
            <a:pPr>
              <a:defRPr/>
            </a:pPr>
            <a:fld id="{22A8E423-9288-4E16-AEC9-F82EB9B038CE}" type="slidenum">
              <a:rPr lang="en-US" altLang="en-US"/>
              <a:pPr>
                <a:defRPr/>
              </a:pPr>
              <a:t>‹#›</a:t>
            </a:fld>
            <a:endParaRPr lang="en-US" altLang="en-US" dirty="0"/>
          </a:p>
        </p:txBody>
      </p:sp>
    </p:spTree>
    <p:extLst>
      <p:ext uri="{BB962C8B-B14F-4D97-AF65-F5344CB8AC3E}">
        <p14:creationId xmlns:p14="http://schemas.microsoft.com/office/powerpoint/2010/main" val="1628869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6"/>
          <p:cNvSpPr>
            <a:spLocks noGrp="1"/>
          </p:cNvSpPr>
          <p:nvPr>
            <p:ph type="dt" sz="half" idx="10"/>
          </p:nvPr>
        </p:nvSpPr>
        <p:spPr/>
        <p:txBody>
          <a:bodyPr/>
          <a:lstStyle>
            <a:lvl1pPr>
              <a:defRPr/>
            </a:lvl1pPr>
          </a:lstStyle>
          <a:p>
            <a:pPr>
              <a:defRPr/>
            </a:pPr>
            <a:fld id="{D5FB0A98-7C07-4A47-BABC-EC81B7710E4E}" type="datetime1">
              <a:rPr lang="en-US"/>
              <a:pPr>
                <a:defRPr/>
              </a:pPr>
              <a:t>4/26/2023</a:t>
            </a:fld>
            <a:endParaRPr lang="en-US" dirty="0"/>
          </a:p>
        </p:txBody>
      </p:sp>
      <p:sp>
        <p:nvSpPr>
          <p:cNvPr id="3" name="Footer Placeholder 7"/>
          <p:cNvSpPr>
            <a:spLocks noGrp="1"/>
          </p:cNvSpPr>
          <p:nvPr>
            <p:ph type="ftr" sz="quarter" idx="11"/>
          </p:nvPr>
        </p:nvSpPr>
        <p:spPr/>
        <p:txBody>
          <a:bodyPr/>
          <a:lstStyle>
            <a:lvl1pPr>
              <a:defRPr/>
            </a:lvl1pPr>
          </a:lstStyle>
          <a:p>
            <a:pPr>
              <a:defRPr/>
            </a:pPr>
            <a:endParaRPr lang="en-US" altLang="en-US" dirty="0"/>
          </a:p>
        </p:txBody>
      </p:sp>
      <p:sp>
        <p:nvSpPr>
          <p:cNvPr id="4" name="Slide Number Placeholder 8"/>
          <p:cNvSpPr>
            <a:spLocks noGrp="1"/>
          </p:cNvSpPr>
          <p:nvPr>
            <p:ph type="sldNum" sz="quarter" idx="12"/>
          </p:nvPr>
        </p:nvSpPr>
        <p:spPr>
          <a:ln/>
        </p:spPr>
        <p:txBody>
          <a:bodyPr/>
          <a:lstStyle>
            <a:lvl1pPr>
              <a:defRPr/>
            </a:lvl1pPr>
          </a:lstStyle>
          <a:p>
            <a:pPr>
              <a:defRPr/>
            </a:pPr>
            <a:fld id="{F3B22F5D-C277-4B73-8234-4678CD1D8F1C}" type="slidenum">
              <a:rPr lang="en-US" altLang="en-US"/>
              <a:pPr>
                <a:defRPr/>
              </a:pPr>
              <a:t>‹#›</a:t>
            </a:fld>
            <a:endParaRPr lang="en-US" altLang="en-US" dirty="0"/>
          </a:p>
        </p:txBody>
      </p:sp>
    </p:spTree>
    <p:extLst>
      <p:ext uri="{BB962C8B-B14F-4D97-AF65-F5344CB8AC3E}">
        <p14:creationId xmlns:p14="http://schemas.microsoft.com/office/powerpoint/2010/main" val="3171117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fld id="{FD9572DB-AA0C-4CD8-8F79-B9A9CCD664A5}" type="datetime1">
              <a:rPr lang="en-US"/>
              <a:pPr>
                <a:defRPr/>
              </a:pPr>
              <a:t>4/26/2023</a:t>
            </a:fld>
            <a:endParaRPr lang="en-US" dirty="0"/>
          </a:p>
        </p:txBody>
      </p:sp>
      <p:sp>
        <p:nvSpPr>
          <p:cNvPr id="6" name="Footer Placeholder 7"/>
          <p:cNvSpPr>
            <a:spLocks noGrp="1"/>
          </p:cNvSpPr>
          <p:nvPr>
            <p:ph type="ftr" sz="quarter" idx="11"/>
          </p:nvPr>
        </p:nvSpPr>
        <p:spPr/>
        <p:txBody>
          <a:bodyPr/>
          <a:lstStyle>
            <a:lvl1pPr>
              <a:defRPr/>
            </a:lvl1pPr>
          </a:lstStyle>
          <a:p>
            <a:pPr>
              <a:defRPr/>
            </a:pPr>
            <a:endParaRPr lang="en-US" altLang="en-US" dirty="0"/>
          </a:p>
        </p:txBody>
      </p:sp>
      <p:sp>
        <p:nvSpPr>
          <p:cNvPr id="7" name="Slide Number Placeholder 8"/>
          <p:cNvSpPr>
            <a:spLocks noGrp="1"/>
          </p:cNvSpPr>
          <p:nvPr>
            <p:ph type="sldNum" sz="quarter" idx="12"/>
          </p:nvPr>
        </p:nvSpPr>
        <p:spPr>
          <a:ln/>
        </p:spPr>
        <p:txBody>
          <a:bodyPr/>
          <a:lstStyle>
            <a:lvl1pPr>
              <a:defRPr/>
            </a:lvl1pPr>
          </a:lstStyle>
          <a:p>
            <a:pPr>
              <a:defRPr/>
            </a:pPr>
            <a:fld id="{124B13CD-48E9-4192-84A7-22D960BB6965}" type="slidenum">
              <a:rPr lang="en-US" altLang="en-US"/>
              <a:pPr>
                <a:defRPr/>
              </a:pPr>
              <a:t>‹#›</a:t>
            </a:fld>
            <a:endParaRPr lang="en-US" altLang="en-US" dirty="0"/>
          </a:p>
        </p:txBody>
      </p:sp>
    </p:spTree>
    <p:extLst>
      <p:ext uri="{BB962C8B-B14F-4D97-AF65-F5344CB8AC3E}">
        <p14:creationId xmlns:p14="http://schemas.microsoft.com/office/powerpoint/2010/main" val="2999649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6"/>
          <p:cNvSpPr>
            <a:spLocks noGrp="1"/>
          </p:cNvSpPr>
          <p:nvPr>
            <p:ph type="dt" sz="half" idx="10"/>
          </p:nvPr>
        </p:nvSpPr>
        <p:spPr/>
        <p:txBody>
          <a:bodyPr/>
          <a:lstStyle>
            <a:lvl1pPr>
              <a:defRPr/>
            </a:lvl1pPr>
          </a:lstStyle>
          <a:p>
            <a:pPr>
              <a:defRPr/>
            </a:pPr>
            <a:fld id="{F1F79636-551D-4CF0-9538-4B5B8AA132C0}" type="datetime1">
              <a:rPr lang="en-US"/>
              <a:pPr>
                <a:defRPr/>
              </a:pPr>
              <a:t>4/26/2023</a:t>
            </a:fld>
            <a:endParaRPr lang="en-US" dirty="0"/>
          </a:p>
        </p:txBody>
      </p:sp>
      <p:sp>
        <p:nvSpPr>
          <p:cNvPr id="6" name="Footer Placeholder 7"/>
          <p:cNvSpPr>
            <a:spLocks noGrp="1"/>
          </p:cNvSpPr>
          <p:nvPr>
            <p:ph type="ftr" sz="quarter" idx="11"/>
          </p:nvPr>
        </p:nvSpPr>
        <p:spPr/>
        <p:txBody>
          <a:bodyPr/>
          <a:lstStyle>
            <a:lvl1pPr>
              <a:defRPr/>
            </a:lvl1pPr>
          </a:lstStyle>
          <a:p>
            <a:pPr>
              <a:defRPr/>
            </a:pPr>
            <a:endParaRPr lang="en-US" altLang="en-US" dirty="0"/>
          </a:p>
        </p:txBody>
      </p:sp>
      <p:sp>
        <p:nvSpPr>
          <p:cNvPr id="7" name="Slide Number Placeholder 8"/>
          <p:cNvSpPr>
            <a:spLocks noGrp="1"/>
          </p:cNvSpPr>
          <p:nvPr>
            <p:ph type="sldNum" sz="quarter" idx="12"/>
          </p:nvPr>
        </p:nvSpPr>
        <p:spPr>
          <a:ln/>
        </p:spPr>
        <p:txBody>
          <a:bodyPr/>
          <a:lstStyle>
            <a:lvl1pPr>
              <a:defRPr/>
            </a:lvl1pPr>
          </a:lstStyle>
          <a:p>
            <a:pPr>
              <a:defRPr/>
            </a:pPr>
            <a:fld id="{A770F322-98F2-4224-A2A0-1567CA495BFA}" type="slidenum">
              <a:rPr lang="en-US" altLang="en-US"/>
              <a:pPr>
                <a:defRPr/>
              </a:pPr>
              <a:t>‹#›</a:t>
            </a:fld>
            <a:endParaRPr lang="en-US" altLang="en-US" dirty="0"/>
          </a:p>
        </p:txBody>
      </p:sp>
    </p:spTree>
    <p:extLst>
      <p:ext uri="{BB962C8B-B14F-4D97-AF65-F5344CB8AC3E}">
        <p14:creationId xmlns:p14="http://schemas.microsoft.com/office/powerpoint/2010/main" val="1994741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userDrawn="1"/>
        </p:nvSpPr>
        <p:spPr>
          <a:xfrm>
            <a:off x="152400"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p:cNvSpPr/>
          <p:nvPr/>
        </p:nvSpPr>
        <p:spPr>
          <a:xfrm>
            <a:off x="152400" y="152400"/>
            <a:ext cx="8813800" cy="13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42138" y="6219825"/>
            <a:ext cx="22018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1" name="Date Placeholder 6"/>
          <p:cNvSpPr>
            <a:spLocks noGrp="1"/>
          </p:cNvSpPr>
          <p:nvPr>
            <p:ph type="dt" sz="half" idx="10"/>
          </p:nvPr>
        </p:nvSpPr>
        <p:spPr>
          <a:xfrm>
            <a:off x="371475" y="6356350"/>
            <a:ext cx="2133600" cy="274638"/>
          </a:xfrm>
          <a:prstGeom prst="rect">
            <a:avLst/>
          </a:prstGeom>
        </p:spPr>
        <p:txBody>
          <a:bodyPr/>
          <a:lstStyle>
            <a:lvl1pPr eaLnBrk="1" fontAlgn="auto" hangingPunct="1">
              <a:spcBef>
                <a:spcPts val="0"/>
              </a:spcBef>
              <a:spcAft>
                <a:spcPts val="0"/>
              </a:spcAft>
              <a:defRPr>
                <a:latin typeface="+mn-lt"/>
                <a:cs typeface="+mn-cs"/>
              </a:defRPr>
            </a:lvl1pPr>
          </a:lstStyle>
          <a:p>
            <a:pPr>
              <a:defRPr/>
            </a:pPr>
            <a:fld id="{AEB33658-56D5-4886-AB39-E18B281C3F2F}" type="datetime1">
              <a:rPr lang="en-US"/>
              <a:pPr>
                <a:defRPr/>
              </a:pPr>
              <a:t>4/26/2023</a:t>
            </a:fld>
            <a:endParaRPr lang="en-US" dirty="0"/>
          </a:p>
        </p:txBody>
      </p:sp>
      <p:sp>
        <p:nvSpPr>
          <p:cNvPr id="12" name="Footer Placeholder 7"/>
          <p:cNvSpPr>
            <a:spLocks noGrp="1"/>
          </p:cNvSpPr>
          <p:nvPr>
            <p:ph type="ftr" sz="quarter" idx="11"/>
          </p:nvPr>
        </p:nvSpPr>
        <p:spPr>
          <a:xfrm>
            <a:off x="1476375" y="6354763"/>
            <a:ext cx="5889625" cy="274637"/>
          </a:xfrm>
        </p:spPr>
        <p:txBody>
          <a:bodyPr/>
          <a:lstStyle>
            <a:lvl1pPr>
              <a:defRPr>
                <a:solidFill>
                  <a:schemeClr val="tx2"/>
                </a:solidFill>
              </a:defRPr>
            </a:lvl1pPr>
          </a:lstStyle>
          <a:p>
            <a:pPr>
              <a:defRPr/>
            </a:pPr>
            <a:endParaRPr lang="en-US" altLang="en-US" dirty="0"/>
          </a:p>
        </p:txBody>
      </p:sp>
      <p:sp>
        <p:nvSpPr>
          <p:cNvPr id="13" name="Slide Number Placeholder 8"/>
          <p:cNvSpPr>
            <a:spLocks noGrp="1"/>
          </p:cNvSpPr>
          <p:nvPr>
            <p:ph type="sldNum" sz="quarter" idx="12"/>
          </p:nvPr>
        </p:nvSpPr>
        <p:spPr>
          <a:xfrm>
            <a:off x="152400" y="6194425"/>
            <a:ext cx="744538" cy="434975"/>
          </a:xfrm>
        </p:spPr>
        <p:txBody>
          <a:bodyPr/>
          <a:lstStyle>
            <a:lvl1pPr>
              <a:defRPr sz="1100">
                <a:solidFill>
                  <a:schemeClr val="tx2"/>
                </a:solidFill>
              </a:defRPr>
            </a:lvl1pPr>
          </a:lstStyle>
          <a:p>
            <a:pPr>
              <a:defRPr/>
            </a:pPr>
            <a:fld id="{8B444C5D-40CC-408A-ABFE-C4B6375279D2}" type="slidenum">
              <a:rPr lang="en-US" altLang="en-US"/>
              <a:pPr>
                <a:defRPr/>
              </a:pPr>
              <a:t>‹#›</a:t>
            </a:fld>
            <a:endParaRPr lang="en-US" altLang="en-US" dirty="0"/>
          </a:p>
        </p:txBody>
      </p:sp>
    </p:spTree>
    <p:extLst>
      <p:ext uri="{BB962C8B-B14F-4D97-AF65-F5344CB8AC3E}">
        <p14:creationId xmlns:p14="http://schemas.microsoft.com/office/powerpoint/2010/main" val="1486664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p:txBody>
          <a:bodyPr/>
          <a:lstStyle>
            <a:lvl1pPr>
              <a:defRPr/>
            </a:lvl1pPr>
          </a:lstStyle>
          <a:p>
            <a:pPr>
              <a:defRPr/>
            </a:pPr>
            <a:fld id="{24BAC3CC-4354-4349-B9BB-A8C1EDC72626}" type="datetime1">
              <a:rPr lang="en-US"/>
              <a:pPr>
                <a:defRPr/>
              </a:pPr>
              <a:t>4/26/2023</a:t>
            </a:fld>
            <a:endParaRPr lang="en-US" dirty="0"/>
          </a:p>
        </p:txBody>
      </p:sp>
      <p:sp>
        <p:nvSpPr>
          <p:cNvPr id="5" name="Footer Placeholder 7"/>
          <p:cNvSpPr>
            <a:spLocks noGrp="1"/>
          </p:cNvSpPr>
          <p:nvPr>
            <p:ph type="ftr" sz="quarter" idx="11"/>
          </p:nvPr>
        </p:nvSpPr>
        <p:spPr/>
        <p:txBody>
          <a:bodyPr/>
          <a:lstStyle>
            <a:lvl1pPr>
              <a:defRPr/>
            </a:lvl1pPr>
          </a:lstStyle>
          <a:p>
            <a:pPr>
              <a:defRPr/>
            </a:pPr>
            <a:endParaRPr lang="en-US" altLang="en-US" dirty="0"/>
          </a:p>
        </p:txBody>
      </p:sp>
      <p:sp>
        <p:nvSpPr>
          <p:cNvPr id="6" name="Slide Number Placeholder 8"/>
          <p:cNvSpPr>
            <a:spLocks noGrp="1"/>
          </p:cNvSpPr>
          <p:nvPr>
            <p:ph type="sldNum" sz="quarter" idx="12"/>
          </p:nvPr>
        </p:nvSpPr>
        <p:spPr>
          <a:ln/>
        </p:spPr>
        <p:txBody>
          <a:bodyPr/>
          <a:lstStyle>
            <a:lvl1pPr>
              <a:defRPr/>
            </a:lvl1pPr>
          </a:lstStyle>
          <a:p>
            <a:pPr>
              <a:defRPr/>
            </a:pPr>
            <a:fld id="{3A421897-2A33-4D4C-87E5-83DA078C7BB9}" type="slidenum">
              <a:rPr lang="en-US" altLang="en-US"/>
              <a:pPr>
                <a:defRPr/>
              </a:pPr>
              <a:t>‹#›</a:t>
            </a:fld>
            <a:endParaRPr lang="en-US" altLang="en-US" dirty="0"/>
          </a:p>
        </p:txBody>
      </p:sp>
    </p:spTree>
    <p:extLst>
      <p:ext uri="{BB962C8B-B14F-4D97-AF65-F5344CB8AC3E}">
        <p14:creationId xmlns:p14="http://schemas.microsoft.com/office/powerpoint/2010/main" val="3787406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8775" y="355600"/>
            <a:ext cx="2108200" cy="5770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55600"/>
            <a:ext cx="6175375" cy="5770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p:txBody>
          <a:bodyPr/>
          <a:lstStyle>
            <a:lvl1pPr>
              <a:defRPr/>
            </a:lvl1pPr>
          </a:lstStyle>
          <a:p>
            <a:pPr>
              <a:defRPr/>
            </a:pPr>
            <a:fld id="{C1C14D5A-5E87-44D4-B172-067F8704B4E8}" type="datetime1">
              <a:rPr lang="en-US"/>
              <a:pPr>
                <a:defRPr/>
              </a:pPr>
              <a:t>4/26/2023</a:t>
            </a:fld>
            <a:endParaRPr lang="en-US" dirty="0"/>
          </a:p>
        </p:txBody>
      </p:sp>
      <p:sp>
        <p:nvSpPr>
          <p:cNvPr id="5" name="Footer Placeholder 7"/>
          <p:cNvSpPr>
            <a:spLocks noGrp="1"/>
          </p:cNvSpPr>
          <p:nvPr>
            <p:ph type="ftr" sz="quarter" idx="11"/>
          </p:nvPr>
        </p:nvSpPr>
        <p:spPr/>
        <p:txBody>
          <a:bodyPr/>
          <a:lstStyle>
            <a:lvl1pPr>
              <a:defRPr/>
            </a:lvl1pPr>
          </a:lstStyle>
          <a:p>
            <a:pPr>
              <a:defRPr/>
            </a:pPr>
            <a:endParaRPr lang="en-US" altLang="en-US" dirty="0"/>
          </a:p>
        </p:txBody>
      </p:sp>
      <p:sp>
        <p:nvSpPr>
          <p:cNvPr id="6" name="Slide Number Placeholder 8"/>
          <p:cNvSpPr>
            <a:spLocks noGrp="1"/>
          </p:cNvSpPr>
          <p:nvPr>
            <p:ph type="sldNum" sz="quarter" idx="12"/>
          </p:nvPr>
        </p:nvSpPr>
        <p:spPr>
          <a:ln/>
        </p:spPr>
        <p:txBody>
          <a:bodyPr/>
          <a:lstStyle>
            <a:lvl1pPr>
              <a:defRPr/>
            </a:lvl1pPr>
          </a:lstStyle>
          <a:p>
            <a:pPr>
              <a:defRPr/>
            </a:pPr>
            <a:fld id="{6BAFD092-4700-462A-B8D7-E0D6257C1633}" type="slidenum">
              <a:rPr lang="en-US" altLang="en-US"/>
              <a:pPr>
                <a:defRPr/>
              </a:pPr>
              <a:t>‹#›</a:t>
            </a:fld>
            <a:endParaRPr lang="en-US" altLang="en-US" dirty="0"/>
          </a:p>
        </p:txBody>
      </p:sp>
    </p:spTree>
    <p:extLst>
      <p:ext uri="{BB962C8B-B14F-4D97-AF65-F5344CB8AC3E}">
        <p14:creationId xmlns:p14="http://schemas.microsoft.com/office/powerpoint/2010/main" val="3101652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p:nvPr/>
        </p:nvSpPr>
        <p:spPr>
          <a:xfrm>
            <a:off x="152400" y="150813"/>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Date Placeholder 1"/>
          <p:cNvSpPr>
            <a:spLocks noGrp="1"/>
          </p:cNvSpPr>
          <p:nvPr>
            <p:ph type="dt" sz="half" idx="10"/>
          </p:nvPr>
        </p:nvSpPr>
        <p:spPr>
          <a:xfrm>
            <a:off x="371475" y="6356350"/>
            <a:ext cx="2133600" cy="274638"/>
          </a:xfrm>
          <a:prstGeom prst="rect">
            <a:avLst/>
          </a:prstGeom>
        </p:spPr>
        <p:txBody>
          <a:bodyPr/>
          <a:lstStyle>
            <a:lvl1pPr eaLnBrk="1" fontAlgn="auto" hangingPunct="1">
              <a:spcBef>
                <a:spcPts val="0"/>
              </a:spcBef>
              <a:spcAft>
                <a:spcPts val="0"/>
              </a:spcAft>
              <a:defRPr>
                <a:latin typeface="+mn-lt"/>
                <a:cs typeface="+mn-cs"/>
              </a:defRPr>
            </a:lvl1pPr>
          </a:lstStyle>
          <a:p>
            <a:pPr>
              <a:defRPr/>
            </a:pPr>
            <a:fld id="{6B3A3630-B638-4294-BB91-4F423E0DE277}" type="datetime1">
              <a:rPr lang="en-US"/>
              <a:pPr>
                <a:defRPr/>
              </a:pPr>
              <a:t>4/26/2023</a:t>
            </a:fld>
            <a:endParaRPr lang="en-US" dirty="0"/>
          </a:p>
        </p:txBody>
      </p:sp>
      <p:sp>
        <p:nvSpPr>
          <p:cNvPr id="4" name="Footer Placeholder 2"/>
          <p:cNvSpPr>
            <a:spLocks noGrp="1"/>
          </p:cNvSpPr>
          <p:nvPr>
            <p:ph type="ftr" sz="quarter" idx="11"/>
          </p:nvPr>
        </p:nvSpPr>
        <p:spPr>
          <a:xfrm>
            <a:off x="1476375" y="6354763"/>
            <a:ext cx="5889625" cy="274637"/>
          </a:xfrm>
        </p:spPr>
        <p:txBody>
          <a:bodyPr/>
          <a:lstStyle>
            <a:lvl1pPr>
              <a:defRPr>
                <a:solidFill>
                  <a:schemeClr val="tx2"/>
                </a:solidFill>
              </a:defRPr>
            </a:lvl1pPr>
          </a:lstStyle>
          <a:p>
            <a:pPr>
              <a:defRPr/>
            </a:pPr>
            <a:endParaRPr lang="en-US" altLang="en-US" dirty="0"/>
          </a:p>
        </p:txBody>
      </p:sp>
      <p:sp>
        <p:nvSpPr>
          <p:cNvPr id="5" name="Slide Number Placeholder 3"/>
          <p:cNvSpPr>
            <a:spLocks noGrp="1"/>
          </p:cNvSpPr>
          <p:nvPr>
            <p:ph type="sldNum" sz="quarter" idx="12"/>
          </p:nvPr>
        </p:nvSpPr>
        <p:spPr>
          <a:xfrm>
            <a:off x="152400" y="6194425"/>
            <a:ext cx="744538" cy="434975"/>
          </a:xfrm>
        </p:spPr>
        <p:txBody>
          <a:bodyPr/>
          <a:lstStyle>
            <a:lvl1pPr>
              <a:defRPr sz="1100">
                <a:solidFill>
                  <a:schemeClr val="tx2"/>
                </a:solidFill>
              </a:defRPr>
            </a:lvl1pPr>
          </a:lstStyle>
          <a:p>
            <a:pPr>
              <a:defRPr/>
            </a:pPr>
            <a:fld id="{C7975DAF-6191-48A4-BE8F-03F147697808}" type="slidenum">
              <a:rPr lang="en-US" altLang="en-US"/>
              <a:pPr>
                <a:defRPr/>
              </a:pPr>
              <a:t>‹#›</a:t>
            </a:fld>
            <a:endParaRPr lang="en-US" altLang="en-US" dirty="0"/>
          </a:p>
        </p:txBody>
      </p:sp>
    </p:spTree>
    <p:extLst>
      <p:ext uri="{BB962C8B-B14F-4D97-AF65-F5344CB8AC3E}">
        <p14:creationId xmlns:p14="http://schemas.microsoft.com/office/powerpoint/2010/main" val="176362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7"/>
          <p:cNvSpPr/>
          <p:nvPr/>
        </p:nvSpPr>
        <p:spPr>
          <a:xfrm>
            <a:off x="7010400" y="150813"/>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useBgFill="1">
        <p:nvSpPr>
          <p:cNvPr id="7"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
        <p:nvSpPr>
          <p:cNvPr id="8" name="Date Placeholder 4"/>
          <p:cNvSpPr>
            <a:spLocks noGrp="1"/>
          </p:cNvSpPr>
          <p:nvPr>
            <p:ph type="dt" sz="half" idx="10"/>
          </p:nvPr>
        </p:nvSpPr>
        <p:spPr>
          <a:xfrm>
            <a:off x="371475" y="6356350"/>
            <a:ext cx="2133600" cy="274638"/>
          </a:xfrm>
          <a:prstGeom prst="rect">
            <a:avLst/>
          </a:prstGeom>
        </p:spPr>
        <p:txBody>
          <a:bodyPr/>
          <a:lstStyle>
            <a:lvl1pPr eaLnBrk="1" fontAlgn="auto" hangingPunct="1">
              <a:spcBef>
                <a:spcPts val="0"/>
              </a:spcBef>
              <a:spcAft>
                <a:spcPts val="0"/>
              </a:spcAft>
              <a:defRPr>
                <a:latin typeface="+mn-lt"/>
                <a:cs typeface="+mn-cs"/>
              </a:defRPr>
            </a:lvl1pPr>
          </a:lstStyle>
          <a:p>
            <a:pPr>
              <a:defRPr/>
            </a:pPr>
            <a:fld id="{09EC49F5-FC51-4A9C-A1E5-C5B076CCB9C4}" type="datetime1">
              <a:rPr lang="en-US"/>
              <a:pPr>
                <a:defRPr/>
              </a:pPr>
              <a:t>4/26/2023</a:t>
            </a:fld>
            <a:endParaRPr lang="en-US" dirty="0"/>
          </a:p>
        </p:txBody>
      </p:sp>
      <p:sp>
        <p:nvSpPr>
          <p:cNvPr id="9" name="Footer Placeholder 5"/>
          <p:cNvSpPr>
            <a:spLocks noGrp="1"/>
          </p:cNvSpPr>
          <p:nvPr>
            <p:ph type="ftr" sz="quarter" idx="11"/>
          </p:nvPr>
        </p:nvSpPr>
        <p:spPr>
          <a:xfrm>
            <a:off x="1476375" y="6354763"/>
            <a:ext cx="5889625" cy="274637"/>
          </a:xfrm>
        </p:spPr>
        <p:txBody>
          <a:bodyPr/>
          <a:lstStyle>
            <a:lvl1pPr>
              <a:defRPr>
                <a:solidFill>
                  <a:schemeClr val="tx2"/>
                </a:solidFill>
              </a:defRPr>
            </a:lvl1pPr>
          </a:lstStyle>
          <a:p>
            <a:pPr>
              <a:defRPr/>
            </a:pPr>
            <a:endParaRPr lang="en-US" altLang="en-US" dirty="0"/>
          </a:p>
        </p:txBody>
      </p:sp>
      <p:sp>
        <p:nvSpPr>
          <p:cNvPr id="10" name="Slide Number Placeholder 6"/>
          <p:cNvSpPr>
            <a:spLocks noGrp="1"/>
          </p:cNvSpPr>
          <p:nvPr>
            <p:ph type="sldNum" sz="quarter" idx="12"/>
          </p:nvPr>
        </p:nvSpPr>
        <p:spPr>
          <a:xfrm>
            <a:off x="152400" y="6194425"/>
            <a:ext cx="744538" cy="434975"/>
          </a:xfrm>
        </p:spPr>
        <p:txBody>
          <a:bodyPr/>
          <a:lstStyle>
            <a:lvl1pPr>
              <a:defRPr sz="1100">
                <a:solidFill>
                  <a:srgbClr val="FFFFFF"/>
                </a:solidFill>
              </a:defRPr>
            </a:lvl1pPr>
          </a:lstStyle>
          <a:p>
            <a:pPr>
              <a:defRPr/>
            </a:pPr>
            <a:fld id="{EE1881FE-C2D7-4130-996D-F10A3E26FCF5}" type="slidenum">
              <a:rPr lang="en-US" altLang="en-US"/>
              <a:pPr>
                <a:defRPr/>
              </a:pPr>
              <a:t>‹#›</a:t>
            </a:fld>
            <a:endParaRPr lang="en-US" altLang="en-US" dirty="0"/>
          </a:p>
        </p:txBody>
      </p:sp>
    </p:spTree>
    <p:extLst>
      <p:ext uri="{BB962C8B-B14F-4D97-AF65-F5344CB8AC3E}">
        <p14:creationId xmlns:p14="http://schemas.microsoft.com/office/powerpoint/2010/main" val="413077028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useBgFill="1">
        <p:nvSpPr>
          <p:cNvPr id="6" name="Rectangle 8"/>
          <p:cNvSpPr/>
          <p:nvPr/>
        </p:nvSpPr>
        <p:spPr>
          <a:xfrm>
            <a:off x="7010400" y="150813"/>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
        <p:nvSpPr>
          <p:cNvPr id="7" name="Date Placeholder 4"/>
          <p:cNvSpPr>
            <a:spLocks noGrp="1"/>
          </p:cNvSpPr>
          <p:nvPr>
            <p:ph type="dt" sz="half" idx="10"/>
          </p:nvPr>
        </p:nvSpPr>
        <p:spPr>
          <a:xfrm>
            <a:off x="371475" y="6356350"/>
            <a:ext cx="2133600" cy="274638"/>
          </a:xfrm>
          <a:prstGeom prst="rect">
            <a:avLst/>
          </a:prstGeom>
        </p:spPr>
        <p:txBody>
          <a:bodyPr/>
          <a:lstStyle>
            <a:lvl1pPr eaLnBrk="1" fontAlgn="auto" hangingPunct="1">
              <a:spcBef>
                <a:spcPts val="0"/>
              </a:spcBef>
              <a:spcAft>
                <a:spcPts val="0"/>
              </a:spcAft>
              <a:defRPr>
                <a:latin typeface="+mn-lt"/>
                <a:cs typeface="+mn-cs"/>
              </a:defRPr>
            </a:lvl1pPr>
          </a:lstStyle>
          <a:p>
            <a:pPr>
              <a:defRPr/>
            </a:pPr>
            <a:fld id="{602EAF2E-8E60-4400-8C49-D5B206E66935}" type="datetime1">
              <a:rPr lang="en-US"/>
              <a:pPr>
                <a:defRPr/>
              </a:pPr>
              <a:t>4/26/2023</a:t>
            </a:fld>
            <a:endParaRPr lang="en-US" dirty="0"/>
          </a:p>
        </p:txBody>
      </p:sp>
      <p:sp>
        <p:nvSpPr>
          <p:cNvPr id="8" name="Footer Placeholder 5"/>
          <p:cNvSpPr>
            <a:spLocks noGrp="1"/>
          </p:cNvSpPr>
          <p:nvPr>
            <p:ph type="ftr" sz="quarter" idx="11"/>
          </p:nvPr>
        </p:nvSpPr>
        <p:spPr>
          <a:xfrm>
            <a:off x="1476375" y="6354763"/>
            <a:ext cx="5889625" cy="274637"/>
          </a:xfrm>
        </p:spPr>
        <p:txBody>
          <a:bodyPr/>
          <a:lstStyle>
            <a:lvl1pPr>
              <a:defRPr>
                <a:solidFill>
                  <a:schemeClr val="tx2"/>
                </a:solidFill>
              </a:defRPr>
            </a:lvl1pPr>
          </a:lstStyle>
          <a:p>
            <a:pPr>
              <a:defRPr/>
            </a:pPr>
            <a:endParaRPr lang="en-US" altLang="en-US" dirty="0"/>
          </a:p>
        </p:txBody>
      </p:sp>
      <p:sp>
        <p:nvSpPr>
          <p:cNvPr id="9" name="Slide Number Placeholder 6"/>
          <p:cNvSpPr>
            <a:spLocks noGrp="1"/>
          </p:cNvSpPr>
          <p:nvPr>
            <p:ph type="sldNum" sz="quarter" idx="12"/>
          </p:nvPr>
        </p:nvSpPr>
        <p:spPr>
          <a:xfrm>
            <a:off x="152400" y="6194425"/>
            <a:ext cx="744538" cy="434975"/>
          </a:xfrm>
        </p:spPr>
        <p:txBody>
          <a:bodyPr/>
          <a:lstStyle>
            <a:lvl1pPr>
              <a:defRPr sz="1100">
                <a:solidFill>
                  <a:schemeClr val="tx2"/>
                </a:solidFill>
              </a:defRPr>
            </a:lvl1pPr>
          </a:lstStyle>
          <a:p>
            <a:pPr>
              <a:defRPr/>
            </a:pPr>
            <a:fld id="{733BFD44-8EB1-4D7E-9522-0434F1C88E7A}" type="slidenum">
              <a:rPr lang="en-US" altLang="en-US"/>
              <a:pPr>
                <a:defRPr/>
              </a:pPr>
              <a:t>‹#›</a:t>
            </a:fld>
            <a:endParaRPr lang="en-US" altLang="en-US" dirty="0"/>
          </a:p>
        </p:txBody>
      </p:sp>
    </p:spTree>
    <p:extLst>
      <p:ext uri="{BB962C8B-B14F-4D97-AF65-F5344CB8AC3E}">
        <p14:creationId xmlns:p14="http://schemas.microsoft.com/office/powerpoint/2010/main" val="1497926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p:cNvSpPr/>
          <p:nvPr/>
        </p:nvSpPr>
        <p:spPr>
          <a:xfrm>
            <a:off x="152400" y="147638"/>
            <a:ext cx="67056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7"/>
          <p:cNvSpPr/>
          <p:nvPr/>
        </p:nvSpPr>
        <p:spPr>
          <a:xfrm>
            <a:off x="7010400" y="147638"/>
            <a:ext cx="19558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a:xfrm>
            <a:off x="371475" y="6356350"/>
            <a:ext cx="2133600" cy="274638"/>
          </a:xfrm>
          <a:prstGeom prst="rect">
            <a:avLst/>
          </a:prstGeom>
        </p:spPr>
        <p:txBody>
          <a:bodyPr/>
          <a:lstStyle>
            <a:lvl1pPr eaLnBrk="1" fontAlgn="auto" hangingPunct="1">
              <a:spcBef>
                <a:spcPts val="0"/>
              </a:spcBef>
              <a:spcAft>
                <a:spcPts val="0"/>
              </a:spcAft>
              <a:defRPr>
                <a:latin typeface="+mn-lt"/>
                <a:cs typeface="+mn-cs"/>
              </a:defRPr>
            </a:lvl1pPr>
          </a:lstStyle>
          <a:p>
            <a:pPr>
              <a:defRPr/>
            </a:pPr>
            <a:fld id="{925EE04F-4E8A-44F8-8CE2-8A735FD26C2A}" type="datetime1">
              <a:rPr lang="en-US"/>
              <a:pPr>
                <a:defRPr/>
              </a:pPr>
              <a:t>4/26/2023</a:t>
            </a:fld>
            <a:endParaRPr lang="en-US" dirty="0"/>
          </a:p>
        </p:txBody>
      </p:sp>
      <p:sp>
        <p:nvSpPr>
          <p:cNvPr id="7" name="Footer Placeholder 4"/>
          <p:cNvSpPr>
            <a:spLocks noGrp="1"/>
          </p:cNvSpPr>
          <p:nvPr>
            <p:ph type="ftr" sz="quarter" idx="11"/>
          </p:nvPr>
        </p:nvSpPr>
        <p:spPr>
          <a:xfrm>
            <a:off x="1476375" y="6354763"/>
            <a:ext cx="5889625" cy="274637"/>
          </a:xfrm>
        </p:spPr>
        <p:txBody>
          <a:bodyPr/>
          <a:lstStyle>
            <a:lvl1pPr>
              <a:defRPr>
                <a:solidFill>
                  <a:schemeClr val="tx2"/>
                </a:solidFill>
              </a:defRPr>
            </a:lvl1pPr>
          </a:lstStyle>
          <a:p>
            <a:pPr>
              <a:defRPr/>
            </a:pPr>
            <a:endParaRPr lang="en-US" altLang="en-US" dirty="0"/>
          </a:p>
        </p:txBody>
      </p:sp>
      <p:sp>
        <p:nvSpPr>
          <p:cNvPr id="8" name="Slide Number Placeholder 5"/>
          <p:cNvSpPr>
            <a:spLocks noGrp="1"/>
          </p:cNvSpPr>
          <p:nvPr>
            <p:ph type="sldNum" sz="quarter" idx="12"/>
          </p:nvPr>
        </p:nvSpPr>
        <p:spPr>
          <a:xfrm>
            <a:off x="152400" y="6194425"/>
            <a:ext cx="744538" cy="434975"/>
          </a:xfrm>
        </p:spPr>
        <p:txBody>
          <a:bodyPr/>
          <a:lstStyle>
            <a:lvl1pPr>
              <a:defRPr sz="1100">
                <a:solidFill>
                  <a:schemeClr val="bg2"/>
                </a:solidFill>
              </a:defRPr>
            </a:lvl1pPr>
          </a:lstStyle>
          <a:p>
            <a:pPr>
              <a:defRPr/>
            </a:pPr>
            <a:fld id="{B69294AF-AA72-4D21-BACE-C505D5B383DD}" type="slidenum">
              <a:rPr lang="en-US" altLang="en-US"/>
              <a:pPr>
                <a:defRPr/>
              </a:pPr>
              <a:t>‹#›</a:t>
            </a:fld>
            <a:endParaRPr lang="en-US" altLang="en-US" dirty="0"/>
          </a:p>
        </p:txBody>
      </p:sp>
    </p:spTree>
    <p:extLst>
      <p:ext uri="{BB962C8B-B14F-4D97-AF65-F5344CB8AC3E}">
        <p14:creationId xmlns:p14="http://schemas.microsoft.com/office/powerpoint/2010/main" val="857383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55600"/>
            <a:ext cx="8435975" cy="1054100"/>
          </a:xfrm>
        </p:spPr>
        <p:txBody>
          <a:bodyPr/>
          <a:lstStyle/>
          <a:p>
            <a:r>
              <a:rPr lang="en-US" smtClean="0"/>
              <a:t>Click to edit Master title style</a:t>
            </a:r>
            <a:endParaRPr lang="en-US"/>
          </a:p>
        </p:txBody>
      </p:sp>
      <p:sp>
        <p:nvSpPr>
          <p:cNvPr id="3" name="Content Placeholder 2"/>
          <p:cNvSpPr>
            <a:spLocks noGrp="1"/>
          </p:cNvSpPr>
          <p:nvPr>
            <p:ph idx="1"/>
          </p:nvPr>
        </p:nvSpPr>
        <p:spPr>
          <a:xfrm>
            <a:off x="381000" y="1719263"/>
            <a:ext cx="8407400" cy="440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altLang="en-US" dirty="0"/>
              <a:t>National Resource Center for Supported Decision-Making  </a:t>
            </a:r>
            <a:br>
              <a:rPr lang="en-US" altLang="en-US" dirty="0"/>
            </a:br>
            <a:r>
              <a:rPr lang="en-US" altLang="en-US" sz="1600" dirty="0"/>
              <a:t>EVERYONE has the Right to Make Choices </a:t>
            </a:r>
          </a:p>
        </p:txBody>
      </p:sp>
      <p:sp>
        <p:nvSpPr>
          <p:cNvPr id="5" name="Slide Number Placeholder 5"/>
          <p:cNvSpPr>
            <a:spLocks noGrp="1"/>
          </p:cNvSpPr>
          <p:nvPr>
            <p:ph type="sldNum" sz="quarter" idx="11"/>
          </p:nvPr>
        </p:nvSpPr>
        <p:spPr>
          <a:ln/>
        </p:spPr>
        <p:txBody>
          <a:bodyPr/>
          <a:lstStyle>
            <a:lvl1pPr>
              <a:defRPr/>
            </a:lvl1pPr>
          </a:lstStyle>
          <a:p>
            <a:pPr>
              <a:defRPr/>
            </a:pPr>
            <a:fld id="{9E299ADB-ADF9-4C5E-8A7C-2B5723408946}" type="slidenum">
              <a:rPr lang="en-US" altLang="en-US"/>
              <a:pPr>
                <a:defRPr/>
              </a:pPr>
              <a:t>‹#›</a:t>
            </a:fld>
            <a:endParaRPr lang="en-US" altLang="en-US" dirty="0"/>
          </a:p>
        </p:txBody>
      </p:sp>
    </p:spTree>
    <p:extLst>
      <p:ext uri="{BB962C8B-B14F-4D97-AF65-F5344CB8AC3E}">
        <p14:creationId xmlns:p14="http://schemas.microsoft.com/office/powerpoint/2010/main" val="1718723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55600"/>
            <a:ext cx="8435975" cy="10541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719263"/>
            <a:ext cx="4127500"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719263"/>
            <a:ext cx="4127500"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r>
              <a:rPr lang="en-US" altLang="en-US" dirty="0"/>
              <a:t>National Resource Center for Supported Decision-Making  </a:t>
            </a:r>
            <a:br>
              <a:rPr lang="en-US" altLang="en-US" dirty="0"/>
            </a:br>
            <a:r>
              <a:rPr lang="en-US" altLang="en-US" sz="1600" dirty="0"/>
              <a:t>EVERYONE has the Right to Make Choices </a:t>
            </a:r>
          </a:p>
        </p:txBody>
      </p:sp>
      <p:sp>
        <p:nvSpPr>
          <p:cNvPr id="6" name="Slide Number Placeholder 5"/>
          <p:cNvSpPr>
            <a:spLocks noGrp="1"/>
          </p:cNvSpPr>
          <p:nvPr>
            <p:ph type="sldNum" sz="quarter" idx="11"/>
          </p:nvPr>
        </p:nvSpPr>
        <p:spPr>
          <a:ln/>
        </p:spPr>
        <p:txBody>
          <a:bodyPr/>
          <a:lstStyle>
            <a:lvl1pPr>
              <a:defRPr/>
            </a:lvl1pPr>
          </a:lstStyle>
          <a:p>
            <a:pPr>
              <a:defRPr/>
            </a:pPr>
            <a:fld id="{03FC1CE6-4C5F-4492-8C2D-1CD2838EA9A5}" type="slidenum">
              <a:rPr lang="en-US" altLang="en-US"/>
              <a:pPr>
                <a:defRPr/>
              </a:pPr>
              <a:t>‹#›</a:t>
            </a:fld>
            <a:endParaRPr lang="en-US" altLang="en-US" dirty="0"/>
          </a:p>
        </p:txBody>
      </p:sp>
    </p:spTree>
    <p:extLst>
      <p:ext uri="{BB962C8B-B14F-4D97-AF65-F5344CB8AC3E}">
        <p14:creationId xmlns:p14="http://schemas.microsoft.com/office/powerpoint/2010/main" val="118818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ltLang="en-US" dirty="0"/>
              <a:t>National Resource Center for Supported Decision-Making  </a:t>
            </a:r>
            <a:br>
              <a:rPr lang="en-US" altLang="en-US" dirty="0"/>
            </a:br>
            <a:r>
              <a:rPr lang="en-US" altLang="en-US" sz="1600" dirty="0"/>
              <a:t>EVERYONE has the Right to Make Choices </a:t>
            </a:r>
          </a:p>
        </p:txBody>
      </p:sp>
      <p:sp>
        <p:nvSpPr>
          <p:cNvPr id="3" name="Slide Number Placeholder 5"/>
          <p:cNvSpPr>
            <a:spLocks noGrp="1"/>
          </p:cNvSpPr>
          <p:nvPr>
            <p:ph type="sldNum" sz="quarter" idx="11"/>
          </p:nvPr>
        </p:nvSpPr>
        <p:spPr>
          <a:ln/>
        </p:spPr>
        <p:txBody>
          <a:bodyPr/>
          <a:lstStyle>
            <a:lvl1pPr>
              <a:defRPr/>
            </a:lvl1pPr>
          </a:lstStyle>
          <a:p>
            <a:pPr>
              <a:defRPr/>
            </a:pPr>
            <a:fld id="{9AD129A0-86BE-4006-8D0D-F2AF09AE0E94}" type="slidenum">
              <a:rPr lang="en-US" altLang="en-US"/>
              <a:pPr>
                <a:defRPr/>
              </a:pPr>
              <a:t>‹#›</a:t>
            </a:fld>
            <a:endParaRPr lang="en-US" altLang="en-US" dirty="0"/>
          </a:p>
        </p:txBody>
      </p:sp>
    </p:spTree>
    <p:extLst>
      <p:ext uri="{BB962C8B-B14F-4D97-AF65-F5344CB8AC3E}">
        <p14:creationId xmlns:p14="http://schemas.microsoft.com/office/powerpoint/2010/main" val="3575494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0"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p:cNvSpPr/>
          <p:nvPr/>
        </p:nvSpPr>
        <p:spPr>
          <a:xfrm>
            <a:off x="152400" y="152400"/>
            <a:ext cx="8813800" cy="13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Placeholder 1"/>
          <p:cNvSpPr>
            <a:spLocks noGrp="1"/>
          </p:cNvSpPr>
          <p:nvPr>
            <p:ph type="title"/>
          </p:nvPr>
        </p:nvSpPr>
        <p:spPr>
          <a:xfrm>
            <a:off x="381000" y="355600"/>
            <a:ext cx="8435975" cy="1054100"/>
          </a:xfrm>
          <a:prstGeom prst="rect">
            <a:avLst/>
          </a:prstGeom>
        </p:spPr>
        <p:txBody>
          <a:bodyPr vert="horz" wrap="square" lIns="91440" tIns="45720" rIns="91440" bIns="45720" numCol="1" anchor="ctr" anchorCtr="0" compatLnSpc="1">
            <a:prstTxWarp prst="textNoShape">
              <a:avLst/>
            </a:prstTxWarp>
            <a:noAutofit/>
          </a:bodyPr>
          <a:lstStyle/>
          <a:p>
            <a:pPr lvl="0"/>
            <a:r>
              <a:rPr lang="en-US" altLang="en-US" smtClean="0"/>
              <a:t>Click to edit Master title style</a:t>
            </a:r>
          </a:p>
        </p:txBody>
      </p:sp>
      <p:sp>
        <p:nvSpPr>
          <p:cNvPr id="3" name="Text Placeholder 2"/>
          <p:cNvSpPr>
            <a:spLocks noGrp="1"/>
          </p:cNvSpPr>
          <p:nvPr>
            <p:ph type="body" idx="1"/>
          </p:nvPr>
        </p:nvSpPr>
        <p:spPr>
          <a:xfrm>
            <a:off x="381000" y="1719263"/>
            <a:ext cx="8407400" cy="44069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30" name="Rectangle 10"/>
          <p:cNvSpPr>
            <a:spLocks noChangeArrowheads="1"/>
          </p:cNvSpPr>
          <p:nvPr/>
        </p:nvSpPr>
        <p:spPr bwMode="auto">
          <a:xfrm>
            <a:off x="0" y="6354763"/>
            <a:ext cx="9144000" cy="50323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dirty="0" smtClean="0"/>
          </a:p>
        </p:txBody>
      </p:sp>
      <p:sp>
        <p:nvSpPr>
          <p:cNvPr id="5" name="Footer Placeholder 4"/>
          <p:cNvSpPr>
            <a:spLocks noGrp="1"/>
          </p:cNvSpPr>
          <p:nvPr>
            <p:ph type="ftr" sz="quarter" idx="3"/>
          </p:nvPr>
        </p:nvSpPr>
        <p:spPr>
          <a:xfrm>
            <a:off x="1476375" y="6399213"/>
            <a:ext cx="5889625" cy="37465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latin typeface="Franklin Gothic Medium" pitchFamily="34" charset="0"/>
              </a:defRPr>
            </a:lvl1pPr>
          </a:lstStyle>
          <a:p>
            <a:pPr>
              <a:defRPr/>
            </a:pPr>
            <a:r>
              <a:rPr lang="en-US" altLang="en-US" dirty="0"/>
              <a:t>National Resource Center for Supported Decision-Making  </a:t>
            </a:r>
            <a:br>
              <a:rPr lang="en-US" altLang="en-US" dirty="0"/>
            </a:br>
            <a:r>
              <a:rPr lang="en-US" altLang="en-US" sz="1600" dirty="0"/>
              <a:t>EVERYONE has the Right to Make Choices </a:t>
            </a:r>
          </a:p>
        </p:txBody>
      </p:sp>
      <p:sp>
        <p:nvSpPr>
          <p:cNvPr id="6" name="Slide Number Placeholder 5"/>
          <p:cNvSpPr>
            <a:spLocks noGrp="1"/>
          </p:cNvSpPr>
          <p:nvPr>
            <p:ph type="sldNum" sz="quarter" idx="4"/>
          </p:nvPr>
        </p:nvSpPr>
        <p:spPr>
          <a:xfrm>
            <a:off x="8272463" y="6383338"/>
            <a:ext cx="744537" cy="434975"/>
          </a:xfrm>
          <a:prstGeom prst="rect">
            <a:avLst/>
          </a:prstGeom>
          <a:ln w="19050">
            <a:noFill/>
          </a:ln>
        </p:spPr>
        <p:txBody>
          <a:bodyPr vert="horz" wrap="square" lIns="91440" tIns="45720" rIns="91440" bIns="45720" numCol="1" anchor="ctr" anchorCtr="0" compatLnSpc="1">
            <a:prstTxWarp prst="textNoShape">
              <a:avLst/>
            </a:prstTxWarp>
          </a:bodyPr>
          <a:lstStyle>
            <a:lvl1pPr algn="ctr" eaLnBrk="1" hangingPunct="1">
              <a:defRPr sz="2000">
                <a:solidFill>
                  <a:schemeClr val="bg1"/>
                </a:solidFill>
                <a:latin typeface="Franklin Gothic Medium" pitchFamily="34" charset="0"/>
              </a:defRPr>
            </a:lvl1pPr>
          </a:lstStyle>
          <a:p>
            <a:pPr>
              <a:defRPr/>
            </a:pPr>
            <a:fld id="{F1887001-4B13-4B80-8CB1-2762FEAEDF1A}"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67" r:id="rId7"/>
    <p:sldLayoutId id="2147483968" r:id="rId8"/>
    <p:sldLayoutId id="2147483969" r:id="rId9"/>
    <p:sldLayoutId id="2147483970" r:id="rId10"/>
  </p:sldLayoutIdLst>
  <p:hf hdr="0" dt="0"/>
  <p:txStyles>
    <p:titleStyle>
      <a:lvl1pPr algn="ctr" rtl="0" eaLnBrk="0" fontAlgn="base" hangingPunct="0">
        <a:spcBef>
          <a:spcPct val="0"/>
        </a:spcBef>
        <a:spcAft>
          <a:spcPct val="0"/>
        </a:spcAft>
        <a:defRPr sz="4000" b="1" kern="1200" cap="small" spc="200">
          <a:solidFill>
            <a:schemeClr val="bg1"/>
          </a:solidFill>
          <a:latin typeface="Calibri"/>
          <a:ea typeface="Calibri" panose="020F0502020204030204" pitchFamily="34" charset="0"/>
          <a:cs typeface="Calibri"/>
        </a:defRPr>
      </a:lvl1pPr>
      <a:lvl2pPr algn="ctr" rtl="0" eaLnBrk="0" fontAlgn="base" hangingPunct="0">
        <a:spcBef>
          <a:spcPct val="0"/>
        </a:spcBef>
        <a:spcAft>
          <a:spcPct val="0"/>
        </a:spcAft>
        <a:defRPr sz="4000" b="1">
          <a:solidFill>
            <a:schemeClr val="bg1"/>
          </a:solidFill>
          <a:latin typeface="Calibri" pitchFamily="34" charset="0"/>
          <a:ea typeface="Calibri" panose="020F0502020204030204" pitchFamily="34" charset="0"/>
          <a:cs typeface="Calibri" pitchFamily="34" charset="0"/>
        </a:defRPr>
      </a:lvl2pPr>
      <a:lvl3pPr algn="ctr" rtl="0" eaLnBrk="0" fontAlgn="base" hangingPunct="0">
        <a:spcBef>
          <a:spcPct val="0"/>
        </a:spcBef>
        <a:spcAft>
          <a:spcPct val="0"/>
        </a:spcAft>
        <a:defRPr sz="4000" b="1">
          <a:solidFill>
            <a:schemeClr val="bg1"/>
          </a:solidFill>
          <a:latin typeface="Calibri" pitchFamily="34" charset="0"/>
          <a:ea typeface="Calibri" panose="020F0502020204030204" pitchFamily="34" charset="0"/>
          <a:cs typeface="Calibri" pitchFamily="34" charset="0"/>
        </a:defRPr>
      </a:lvl3pPr>
      <a:lvl4pPr algn="ctr" rtl="0" eaLnBrk="0" fontAlgn="base" hangingPunct="0">
        <a:spcBef>
          <a:spcPct val="0"/>
        </a:spcBef>
        <a:spcAft>
          <a:spcPct val="0"/>
        </a:spcAft>
        <a:defRPr sz="4000" b="1">
          <a:solidFill>
            <a:schemeClr val="bg1"/>
          </a:solidFill>
          <a:latin typeface="Calibri" pitchFamily="34" charset="0"/>
          <a:ea typeface="Calibri" panose="020F0502020204030204" pitchFamily="34" charset="0"/>
          <a:cs typeface="Calibri" pitchFamily="34" charset="0"/>
        </a:defRPr>
      </a:lvl4pPr>
      <a:lvl5pPr algn="ctr" rtl="0" eaLnBrk="0" fontAlgn="base" hangingPunct="0">
        <a:spcBef>
          <a:spcPct val="0"/>
        </a:spcBef>
        <a:spcAft>
          <a:spcPct val="0"/>
        </a:spcAft>
        <a:defRPr sz="4000" b="1">
          <a:solidFill>
            <a:schemeClr val="bg1"/>
          </a:solidFill>
          <a:latin typeface="Calibri" pitchFamily="34" charset="0"/>
          <a:ea typeface="Calibri" panose="020F0502020204030204" pitchFamily="34" charset="0"/>
          <a:cs typeface="Calibri" pitchFamily="34" charset="0"/>
        </a:defRPr>
      </a:lvl5pPr>
      <a:lvl6pPr marL="457200" algn="ctr" rtl="0" fontAlgn="base">
        <a:spcBef>
          <a:spcPct val="0"/>
        </a:spcBef>
        <a:spcAft>
          <a:spcPct val="0"/>
        </a:spcAft>
        <a:defRPr sz="3600" b="1">
          <a:solidFill>
            <a:schemeClr val="bg1"/>
          </a:solidFill>
          <a:latin typeface="Calibri" pitchFamily="34" charset="0"/>
          <a:cs typeface="Calibri" pitchFamily="34" charset="0"/>
        </a:defRPr>
      </a:lvl6pPr>
      <a:lvl7pPr marL="914400" algn="ctr" rtl="0" fontAlgn="base">
        <a:spcBef>
          <a:spcPct val="0"/>
        </a:spcBef>
        <a:spcAft>
          <a:spcPct val="0"/>
        </a:spcAft>
        <a:defRPr sz="3600" b="1">
          <a:solidFill>
            <a:schemeClr val="bg1"/>
          </a:solidFill>
          <a:latin typeface="Calibri" pitchFamily="34" charset="0"/>
          <a:cs typeface="Calibri" pitchFamily="34" charset="0"/>
        </a:defRPr>
      </a:lvl7pPr>
      <a:lvl8pPr marL="1371600" algn="ctr" rtl="0" fontAlgn="base">
        <a:spcBef>
          <a:spcPct val="0"/>
        </a:spcBef>
        <a:spcAft>
          <a:spcPct val="0"/>
        </a:spcAft>
        <a:defRPr sz="3600" b="1">
          <a:solidFill>
            <a:schemeClr val="bg1"/>
          </a:solidFill>
          <a:latin typeface="Calibri" pitchFamily="34" charset="0"/>
          <a:cs typeface="Calibri" pitchFamily="34" charset="0"/>
        </a:defRPr>
      </a:lvl8pPr>
      <a:lvl9pPr marL="1828800" algn="ctr" rtl="0" fontAlgn="base">
        <a:spcBef>
          <a:spcPct val="0"/>
        </a:spcBef>
        <a:spcAft>
          <a:spcPct val="0"/>
        </a:spcAft>
        <a:defRPr sz="3600" b="1">
          <a:solidFill>
            <a:schemeClr val="bg1"/>
          </a:solidFill>
          <a:latin typeface="Calibri" pitchFamily="34" charset="0"/>
          <a:cs typeface="Calibri" pitchFamily="34" charset="0"/>
        </a:defRPr>
      </a:lvl9pPr>
    </p:titleStyle>
    <p:bodyStyle>
      <a:lvl1pPr marL="273050" indent="-228600" algn="l" rtl="0" eaLnBrk="0" fontAlgn="base" hangingPunct="0">
        <a:spcBef>
          <a:spcPct val="20000"/>
        </a:spcBef>
        <a:spcAft>
          <a:spcPct val="0"/>
        </a:spcAft>
        <a:buClr>
          <a:schemeClr val="accent1"/>
        </a:buClr>
        <a:buFont typeface="Wingdings 2" pitchFamily="18" charset="2"/>
        <a:buChar char=""/>
        <a:defRPr sz="3200" kern="1200" spc="150">
          <a:solidFill>
            <a:schemeClr val="tx2"/>
          </a:solidFill>
          <a:latin typeface="Calibri"/>
          <a:ea typeface="Calibri" panose="020F0502020204030204" pitchFamily="34" charset="0"/>
          <a:cs typeface="Calibri"/>
        </a:defRPr>
      </a:lvl1pPr>
      <a:lvl2pPr marL="547688" indent="-182563" algn="l" rtl="0" eaLnBrk="0" fontAlgn="base" hangingPunct="0">
        <a:spcBef>
          <a:spcPct val="20000"/>
        </a:spcBef>
        <a:spcAft>
          <a:spcPct val="0"/>
        </a:spcAft>
        <a:buClr>
          <a:schemeClr val="accent2"/>
        </a:buClr>
        <a:buFont typeface="Wingdings" pitchFamily="2" charset="2"/>
        <a:buChar char="§"/>
        <a:defRPr sz="2800" kern="1200" spc="100">
          <a:solidFill>
            <a:schemeClr val="tx2"/>
          </a:solidFill>
          <a:latin typeface="Calibri"/>
          <a:ea typeface="Calibri" panose="020F0502020204030204" pitchFamily="34" charset="0"/>
          <a:cs typeface="Calibri"/>
        </a:defRPr>
      </a:lvl2pPr>
      <a:lvl3pPr marL="822325" indent="-182563" algn="l" rtl="0" eaLnBrk="0" fontAlgn="base" hangingPunct="0">
        <a:spcBef>
          <a:spcPct val="20000"/>
        </a:spcBef>
        <a:spcAft>
          <a:spcPct val="0"/>
        </a:spcAft>
        <a:buClr>
          <a:srgbClr val="AC956E"/>
        </a:buClr>
        <a:buFont typeface="Wingdings" pitchFamily="2" charset="2"/>
        <a:buChar char="§"/>
        <a:defRPr sz="2400" kern="1200" spc="100">
          <a:solidFill>
            <a:schemeClr val="tx2"/>
          </a:solidFill>
          <a:latin typeface="Calibri"/>
          <a:ea typeface="Calibri" panose="020F0502020204030204" pitchFamily="34" charset="0"/>
          <a:cs typeface="Calibri"/>
        </a:defRPr>
      </a:lvl3pPr>
      <a:lvl4pPr marL="1096963" indent="-182563" algn="l" rtl="0" eaLnBrk="0" fontAlgn="base" hangingPunct="0">
        <a:spcBef>
          <a:spcPct val="20000"/>
        </a:spcBef>
        <a:spcAft>
          <a:spcPct val="0"/>
        </a:spcAft>
        <a:buClr>
          <a:srgbClr val="808DA9"/>
        </a:buClr>
        <a:buFont typeface="Wingdings" pitchFamily="2" charset="2"/>
        <a:buChar char="§"/>
        <a:defRPr sz="2000" kern="1200">
          <a:solidFill>
            <a:schemeClr val="tx2"/>
          </a:solidFill>
          <a:latin typeface="Calibri"/>
          <a:ea typeface="Calibri" panose="020F0502020204030204" pitchFamily="34" charset="0"/>
          <a:cs typeface="Calibri"/>
        </a:defRPr>
      </a:lvl4pPr>
      <a:lvl5pPr marL="1279525" indent="-182563" algn="l" rtl="0" eaLnBrk="0" fontAlgn="base" hangingPunct="0">
        <a:spcBef>
          <a:spcPct val="20000"/>
        </a:spcBef>
        <a:spcAft>
          <a:spcPct val="0"/>
        </a:spcAft>
        <a:buClr>
          <a:srgbClr val="730E00"/>
        </a:buClr>
        <a:buFont typeface="Wingdings" pitchFamily="2" charset="2"/>
        <a:buChar char="§"/>
        <a:defRPr kern="1200" spc="100">
          <a:solidFill>
            <a:schemeClr val="tx2"/>
          </a:solidFill>
          <a:latin typeface="Calibri"/>
          <a:ea typeface="Calibri" panose="020F0502020204030204" pitchFamily="34" charset="0"/>
          <a:cs typeface="Calibri"/>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0"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ectangle 7"/>
          <p:cNvSpPr/>
          <p:nvPr/>
        </p:nvSpPr>
        <p:spPr>
          <a:xfrm>
            <a:off x="152400" y="152400"/>
            <a:ext cx="8813800" cy="13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052" name="Title Placeholder 1"/>
          <p:cNvSpPr>
            <a:spLocks noGrp="1"/>
          </p:cNvSpPr>
          <p:nvPr>
            <p:ph type="title"/>
          </p:nvPr>
        </p:nvSpPr>
        <p:spPr bwMode="auto">
          <a:xfrm>
            <a:off x="381000" y="355600"/>
            <a:ext cx="84359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3" name="Text Placeholder 2"/>
          <p:cNvSpPr>
            <a:spLocks noGrp="1"/>
          </p:cNvSpPr>
          <p:nvPr>
            <p:ph type="body" idx="1"/>
          </p:nvPr>
        </p:nvSpPr>
        <p:spPr bwMode="auto">
          <a:xfrm>
            <a:off x="381000" y="1719263"/>
            <a:ext cx="84074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6"/>
          <p:cNvSpPr>
            <a:spLocks noGrp="1"/>
          </p:cNvSpPr>
          <p:nvPr>
            <p:ph type="dt" sz="half" idx="2"/>
          </p:nvPr>
        </p:nvSpPr>
        <p:spPr>
          <a:xfrm>
            <a:off x="371475" y="6356350"/>
            <a:ext cx="2133600" cy="274638"/>
          </a:xfrm>
          <a:prstGeom prst="rect">
            <a:avLst/>
          </a:prstGeom>
        </p:spPr>
        <p:txBody>
          <a:bodyPr/>
          <a:lstStyle>
            <a:lvl1pPr eaLnBrk="1" fontAlgn="auto" hangingPunct="1">
              <a:spcBef>
                <a:spcPts val="0"/>
              </a:spcBef>
              <a:spcAft>
                <a:spcPts val="0"/>
              </a:spcAft>
              <a:defRPr>
                <a:latin typeface="+mn-lt"/>
                <a:cs typeface="+mn-cs"/>
              </a:defRPr>
            </a:lvl1pPr>
          </a:lstStyle>
          <a:p>
            <a:pPr>
              <a:defRPr/>
            </a:pPr>
            <a:fld id="{E748A544-7686-4004-80B8-876A3D920A92}" type="datetime1">
              <a:rPr lang="en-US"/>
              <a:pPr>
                <a:defRPr/>
              </a:pPr>
              <a:t>4/26/2023</a:t>
            </a:fld>
            <a:endParaRPr lang="en-US" dirty="0"/>
          </a:p>
        </p:txBody>
      </p:sp>
      <p:sp>
        <p:nvSpPr>
          <p:cNvPr id="12" name="Footer Placeholder 7"/>
          <p:cNvSpPr>
            <a:spLocks noGrp="1"/>
          </p:cNvSpPr>
          <p:nvPr>
            <p:ph type="ftr" sz="quarter" idx="3"/>
          </p:nvPr>
        </p:nvSpPr>
        <p:spPr>
          <a:xfrm>
            <a:off x="1476375" y="6354763"/>
            <a:ext cx="5889625" cy="274637"/>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chemeClr val="tx2"/>
                </a:solidFill>
                <a:latin typeface="Franklin Gothic Medium" pitchFamily="34" charset="0"/>
              </a:defRPr>
            </a:lvl1pPr>
          </a:lstStyle>
          <a:p>
            <a:pPr>
              <a:defRPr/>
            </a:pPr>
            <a:endParaRPr lang="en-US" altLang="en-US" dirty="0"/>
          </a:p>
        </p:txBody>
      </p:sp>
      <p:sp>
        <p:nvSpPr>
          <p:cNvPr id="13" name="Slide Number Placeholder 8"/>
          <p:cNvSpPr>
            <a:spLocks noGrp="1"/>
          </p:cNvSpPr>
          <p:nvPr>
            <p:ph type="sldNum" sz="quarter" idx="4"/>
          </p:nvPr>
        </p:nvSpPr>
        <p:spPr>
          <a:xfrm>
            <a:off x="152400" y="6194425"/>
            <a:ext cx="744538" cy="434975"/>
          </a:xfrm>
          <a:prstGeom prst="rect">
            <a:avLst/>
          </a:prstGeom>
          <a:ln w="19050"/>
        </p:spPr>
        <p:txBody>
          <a:bodyPr vert="horz" wrap="square" lIns="91440" tIns="45720" rIns="91440" bIns="45720" numCol="1" anchor="ctr" anchorCtr="0" compatLnSpc="1">
            <a:prstTxWarp prst="textNoShape">
              <a:avLst/>
            </a:prstTxWarp>
          </a:bodyPr>
          <a:lstStyle>
            <a:lvl1pPr algn="ctr" eaLnBrk="1" hangingPunct="1">
              <a:defRPr sz="1100">
                <a:solidFill>
                  <a:schemeClr val="tx2"/>
                </a:solidFill>
                <a:latin typeface="Calibri" pitchFamily="34" charset="0"/>
              </a:defRPr>
            </a:lvl1pPr>
          </a:lstStyle>
          <a:p>
            <a:pPr>
              <a:defRPr/>
            </a:pPr>
            <a:fld id="{6A7DD156-751D-41CE-A214-9D9CAFC7C66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hf hdr="0" ftr="0" dt="0"/>
  <p:txStyles>
    <p:titleStyle>
      <a:lvl1pPr algn="ctr" rtl="0" eaLnBrk="0" fontAlgn="base" hangingPunct="0">
        <a:spcBef>
          <a:spcPct val="0"/>
        </a:spcBef>
        <a:spcAft>
          <a:spcPct val="0"/>
        </a:spcAft>
        <a:defRPr sz="4000" b="1">
          <a:solidFill>
            <a:schemeClr val="bg1"/>
          </a:solidFill>
          <a:latin typeface="+mj-lt"/>
          <a:ea typeface="Calibri" panose="020F0502020204030204" pitchFamily="34" charset="0"/>
          <a:cs typeface="+mj-cs"/>
        </a:defRPr>
      </a:lvl1pPr>
      <a:lvl2pPr algn="ctr" rtl="0" eaLnBrk="0" fontAlgn="base" hangingPunct="0">
        <a:spcBef>
          <a:spcPct val="0"/>
        </a:spcBef>
        <a:spcAft>
          <a:spcPct val="0"/>
        </a:spcAft>
        <a:defRPr sz="4000" b="1">
          <a:solidFill>
            <a:schemeClr val="bg1"/>
          </a:solidFill>
          <a:latin typeface="Calibri" pitchFamily="34" charset="0"/>
          <a:ea typeface="Calibri" panose="020F0502020204030204" pitchFamily="34" charset="0"/>
          <a:cs typeface="Calibri" pitchFamily="34" charset="0"/>
        </a:defRPr>
      </a:lvl2pPr>
      <a:lvl3pPr algn="ctr" rtl="0" eaLnBrk="0" fontAlgn="base" hangingPunct="0">
        <a:spcBef>
          <a:spcPct val="0"/>
        </a:spcBef>
        <a:spcAft>
          <a:spcPct val="0"/>
        </a:spcAft>
        <a:defRPr sz="4000" b="1">
          <a:solidFill>
            <a:schemeClr val="bg1"/>
          </a:solidFill>
          <a:latin typeface="Calibri" pitchFamily="34" charset="0"/>
          <a:ea typeface="Calibri" panose="020F0502020204030204" pitchFamily="34" charset="0"/>
          <a:cs typeface="Calibri" pitchFamily="34" charset="0"/>
        </a:defRPr>
      </a:lvl3pPr>
      <a:lvl4pPr algn="ctr" rtl="0" eaLnBrk="0" fontAlgn="base" hangingPunct="0">
        <a:spcBef>
          <a:spcPct val="0"/>
        </a:spcBef>
        <a:spcAft>
          <a:spcPct val="0"/>
        </a:spcAft>
        <a:defRPr sz="4000" b="1">
          <a:solidFill>
            <a:schemeClr val="bg1"/>
          </a:solidFill>
          <a:latin typeface="Calibri" pitchFamily="34" charset="0"/>
          <a:ea typeface="Calibri" panose="020F0502020204030204" pitchFamily="34" charset="0"/>
          <a:cs typeface="Calibri" pitchFamily="34" charset="0"/>
        </a:defRPr>
      </a:lvl4pPr>
      <a:lvl5pPr algn="ctr" rtl="0" eaLnBrk="0" fontAlgn="base" hangingPunct="0">
        <a:spcBef>
          <a:spcPct val="0"/>
        </a:spcBef>
        <a:spcAft>
          <a:spcPct val="0"/>
        </a:spcAft>
        <a:defRPr sz="4000" b="1">
          <a:solidFill>
            <a:schemeClr val="bg1"/>
          </a:solidFill>
          <a:latin typeface="Calibri" pitchFamily="34" charset="0"/>
          <a:ea typeface="Calibri" panose="020F0502020204030204" pitchFamily="34" charset="0"/>
          <a:cs typeface="Calibri" pitchFamily="34" charset="0"/>
        </a:defRPr>
      </a:lvl5pPr>
      <a:lvl6pPr marL="457200" algn="ctr" rtl="0" fontAlgn="base">
        <a:spcBef>
          <a:spcPct val="0"/>
        </a:spcBef>
        <a:spcAft>
          <a:spcPct val="0"/>
        </a:spcAft>
        <a:defRPr sz="3600" b="1">
          <a:solidFill>
            <a:schemeClr val="bg1"/>
          </a:solidFill>
          <a:latin typeface="Calibri" pitchFamily="34" charset="0"/>
          <a:cs typeface="Calibri" pitchFamily="34" charset="0"/>
        </a:defRPr>
      </a:lvl6pPr>
      <a:lvl7pPr marL="914400" algn="ctr" rtl="0" fontAlgn="base">
        <a:spcBef>
          <a:spcPct val="0"/>
        </a:spcBef>
        <a:spcAft>
          <a:spcPct val="0"/>
        </a:spcAft>
        <a:defRPr sz="3600" b="1">
          <a:solidFill>
            <a:schemeClr val="bg1"/>
          </a:solidFill>
          <a:latin typeface="Calibri" pitchFamily="34" charset="0"/>
          <a:cs typeface="Calibri" pitchFamily="34" charset="0"/>
        </a:defRPr>
      </a:lvl7pPr>
      <a:lvl8pPr marL="1371600" algn="ctr" rtl="0" fontAlgn="base">
        <a:spcBef>
          <a:spcPct val="0"/>
        </a:spcBef>
        <a:spcAft>
          <a:spcPct val="0"/>
        </a:spcAft>
        <a:defRPr sz="3600" b="1">
          <a:solidFill>
            <a:schemeClr val="bg1"/>
          </a:solidFill>
          <a:latin typeface="Calibri" pitchFamily="34" charset="0"/>
          <a:cs typeface="Calibri" pitchFamily="34" charset="0"/>
        </a:defRPr>
      </a:lvl8pPr>
      <a:lvl9pPr marL="1828800" algn="ctr" rtl="0" fontAlgn="base">
        <a:spcBef>
          <a:spcPct val="0"/>
        </a:spcBef>
        <a:spcAft>
          <a:spcPct val="0"/>
        </a:spcAft>
        <a:defRPr sz="3600" b="1">
          <a:solidFill>
            <a:schemeClr val="bg1"/>
          </a:solidFill>
          <a:latin typeface="Calibri" pitchFamily="34" charset="0"/>
          <a:cs typeface="Calibri" pitchFamily="34" charset="0"/>
        </a:defRPr>
      </a:lvl9pPr>
    </p:titleStyle>
    <p:bodyStyle>
      <a:lvl1pPr marL="273050" indent="-228600" algn="l" rtl="0" eaLnBrk="0" fontAlgn="base" hangingPunct="0">
        <a:spcBef>
          <a:spcPct val="20000"/>
        </a:spcBef>
        <a:spcAft>
          <a:spcPct val="0"/>
        </a:spcAft>
        <a:buClr>
          <a:schemeClr val="accent1"/>
        </a:buClr>
        <a:buFont typeface="Wingdings 2" pitchFamily="18" charset="2"/>
        <a:buChar char=""/>
        <a:defRPr sz="3200">
          <a:solidFill>
            <a:schemeClr val="tx2"/>
          </a:solidFill>
          <a:latin typeface="+mn-lt"/>
          <a:ea typeface="Calibri" panose="020F0502020204030204" pitchFamily="34" charset="0"/>
          <a:cs typeface="+mn-cs"/>
        </a:defRPr>
      </a:lvl1pPr>
      <a:lvl2pPr marL="547688" indent="-182563" algn="l" rtl="0" eaLnBrk="0" fontAlgn="base" hangingPunct="0">
        <a:spcBef>
          <a:spcPct val="20000"/>
        </a:spcBef>
        <a:spcAft>
          <a:spcPct val="0"/>
        </a:spcAft>
        <a:buClr>
          <a:schemeClr val="accent2"/>
        </a:buClr>
        <a:buFont typeface="Wingdings" pitchFamily="2" charset="2"/>
        <a:buChar char="§"/>
        <a:defRPr sz="2800">
          <a:solidFill>
            <a:schemeClr val="tx2"/>
          </a:solidFill>
          <a:latin typeface="+mn-lt"/>
          <a:ea typeface="Calibri" panose="020F0502020204030204" pitchFamily="34" charset="0"/>
          <a:cs typeface="+mn-cs"/>
        </a:defRPr>
      </a:lvl2pPr>
      <a:lvl3pPr marL="822325" indent="-182563" algn="l" rtl="0" eaLnBrk="0" fontAlgn="base" hangingPunct="0">
        <a:spcBef>
          <a:spcPct val="20000"/>
        </a:spcBef>
        <a:spcAft>
          <a:spcPct val="0"/>
        </a:spcAft>
        <a:buClr>
          <a:srgbClr val="AC956E"/>
        </a:buClr>
        <a:buFont typeface="Wingdings" pitchFamily="2" charset="2"/>
        <a:buChar char="§"/>
        <a:defRPr sz="2400">
          <a:solidFill>
            <a:schemeClr val="tx2"/>
          </a:solidFill>
          <a:latin typeface="+mn-lt"/>
          <a:ea typeface="Calibri" panose="020F0502020204030204" pitchFamily="34" charset="0"/>
          <a:cs typeface="+mn-cs"/>
        </a:defRPr>
      </a:lvl3pPr>
      <a:lvl4pPr marL="1096963" indent="-182563" algn="l" rtl="0" eaLnBrk="0" fontAlgn="base" hangingPunct="0">
        <a:spcBef>
          <a:spcPct val="20000"/>
        </a:spcBef>
        <a:spcAft>
          <a:spcPct val="0"/>
        </a:spcAft>
        <a:buClr>
          <a:srgbClr val="808DA9"/>
        </a:buClr>
        <a:buFont typeface="Wingdings" pitchFamily="2" charset="2"/>
        <a:buChar char="§"/>
        <a:defRPr sz="2000">
          <a:solidFill>
            <a:schemeClr val="tx2"/>
          </a:solidFill>
          <a:latin typeface="+mn-lt"/>
          <a:ea typeface="Calibri" panose="020F0502020204030204" pitchFamily="34" charset="0"/>
          <a:cs typeface="+mn-cs"/>
        </a:defRPr>
      </a:lvl4pPr>
      <a:lvl5pPr marL="1279525" indent="-182563" algn="l" rtl="0" eaLnBrk="0" fontAlgn="base" hangingPunct="0">
        <a:spcBef>
          <a:spcPct val="20000"/>
        </a:spcBef>
        <a:spcAft>
          <a:spcPct val="0"/>
        </a:spcAft>
        <a:buClr>
          <a:srgbClr val="730E00"/>
        </a:buClr>
        <a:buFont typeface="Wingdings" pitchFamily="2" charset="2"/>
        <a:buChar char="§"/>
        <a:defRPr>
          <a:solidFill>
            <a:schemeClr val="tx2"/>
          </a:solidFill>
          <a:latin typeface="+mn-lt"/>
          <a:ea typeface="Calibri" panose="020F0502020204030204" pitchFamily="34" charset="0"/>
          <a:cs typeface="+mn-cs"/>
        </a:defRPr>
      </a:lvl5pPr>
      <a:lvl6pPr marL="1736725" indent="-182563" algn="l" rtl="0" fontAlgn="base">
        <a:spcBef>
          <a:spcPct val="20000"/>
        </a:spcBef>
        <a:spcAft>
          <a:spcPct val="0"/>
        </a:spcAft>
        <a:buClr>
          <a:srgbClr val="730E00"/>
        </a:buClr>
        <a:buFont typeface="Wingdings" pitchFamily="2" charset="2"/>
        <a:buChar char="§"/>
        <a:defRPr>
          <a:solidFill>
            <a:schemeClr val="tx2"/>
          </a:solidFill>
          <a:latin typeface="+mn-lt"/>
          <a:cs typeface="+mn-cs"/>
        </a:defRPr>
      </a:lvl6pPr>
      <a:lvl7pPr marL="2193925" indent="-182563" algn="l" rtl="0" fontAlgn="base">
        <a:spcBef>
          <a:spcPct val="20000"/>
        </a:spcBef>
        <a:spcAft>
          <a:spcPct val="0"/>
        </a:spcAft>
        <a:buClr>
          <a:srgbClr val="730E00"/>
        </a:buClr>
        <a:buFont typeface="Wingdings" pitchFamily="2" charset="2"/>
        <a:buChar char="§"/>
        <a:defRPr>
          <a:solidFill>
            <a:schemeClr val="tx2"/>
          </a:solidFill>
          <a:latin typeface="+mn-lt"/>
          <a:cs typeface="+mn-cs"/>
        </a:defRPr>
      </a:lvl7pPr>
      <a:lvl8pPr marL="2651125" indent="-182563" algn="l" rtl="0" fontAlgn="base">
        <a:spcBef>
          <a:spcPct val="20000"/>
        </a:spcBef>
        <a:spcAft>
          <a:spcPct val="0"/>
        </a:spcAft>
        <a:buClr>
          <a:srgbClr val="730E00"/>
        </a:buClr>
        <a:buFont typeface="Wingdings" pitchFamily="2" charset="2"/>
        <a:buChar char="§"/>
        <a:defRPr>
          <a:solidFill>
            <a:schemeClr val="tx2"/>
          </a:solidFill>
          <a:latin typeface="+mn-lt"/>
          <a:cs typeface="+mn-cs"/>
        </a:defRPr>
      </a:lvl8pPr>
      <a:lvl9pPr marL="3108325" indent="-182563" algn="l" rtl="0" fontAlgn="base">
        <a:spcBef>
          <a:spcPct val="20000"/>
        </a:spcBef>
        <a:spcAft>
          <a:spcPct val="0"/>
        </a:spcAft>
        <a:buClr>
          <a:srgbClr val="730E00"/>
        </a:buClr>
        <a:buFont typeface="Wingdings" pitchFamily="2" charset="2"/>
        <a:buChar char="§"/>
        <a:defRPr>
          <a:solidFill>
            <a:schemeClr val="tx2"/>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HEIC"/><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3.jp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image" Target="../media/image11.wmf"/></Relationships>
</file>

<file path=ppt/slides/_rels/slide56.xml.rels><?xml version="1.0" encoding="UTF-8" standalone="yes"?>
<Relationships xmlns="http://schemas.openxmlformats.org/package/2006/relationships"><Relationship Id="rId2" Type="http://schemas.openxmlformats.org/officeDocument/2006/relationships/hyperlink" Target="http://www.supporteddecisionmaking.org/"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rethinkingguardianshipnc.org/"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http://supporteddecisionmaking.org/node/488"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rethinkingguardianshipnc.org/" TargetMode="External"/><Relationship Id="rId2" Type="http://schemas.openxmlformats.org/officeDocument/2006/relationships/hyperlink" Target="http://supporteddecisionmaking.org/" TargetMode="External"/><Relationship Id="rId1" Type="http://schemas.openxmlformats.org/officeDocument/2006/relationships/slideLayout" Target="../slideLayouts/slideLayout7.xml"/><Relationship Id="rId4" Type="http://schemas.openxmlformats.org/officeDocument/2006/relationships/hyperlink" Target="mailto:JGMartin@Syr.Edu"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bwMode="auto">
          <a:xfrm>
            <a:off x="7018338" y="3824868"/>
            <a:ext cx="1981200" cy="2650545"/>
          </a:xfrm>
        </p:spPr>
        <p:txBody>
          <a:bodyPr wrap="square" numCol="1" anchorCtr="0" compatLnSpc="1">
            <a:prstTxWarp prst="textNoShape">
              <a:avLst/>
            </a:prstTxWarp>
            <a:normAutofit fontScale="70000" lnSpcReduction="20000"/>
          </a:bodyPr>
          <a:lstStyle/>
          <a:p>
            <a:pPr algn="ctr" eaLnBrk="1" hangingPunct="1">
              <a:defRPr/>
            </a:pPr>
            <a:r>
              <a:rPr lang="en-US" altLang="en-US" sz="2400" dirty="0" smtClean="0">
                <a:solidFill>
                  <a:schemeClr val="bg1"/>
                </a:solidFill>
                <a:latin typeface="Calibri" pitchFamily="34" charset="0"/>
                <a:ea typeface="Gulim" pitchFamily="34" charset="-127"/>
              </a:rPr>
              <a:t>Jonathan Martinis</a:t>
            </a:r>
          </a:p>
          <a:p>
            <a:pPr algn="ctr" eaLnBrk="1" hangingPunct="1">
              <a:defRPr/>
            </a:pPr>
            <a:r>
              <a:rPr lang="en-US" altLang="en-US" dirty="0" smtClean="0">
                <a:solidFill>
                  <a:schemeClr val="bg1"/>
                </a:solidFill>
                <a:latin typeface="Calibri" pitchFamily="34" charset="0"/>
                <a:ea typeface="Gulim" pitchFamily="34" charset="-127"/>
              </a:rPr>
              <a:t>Senior Director for Law and Policy</a:t>
            </a:r>
          </a:p>
          <a:p>
            <a:pPr algn="ctr" eaLnBrk="1" hangingPunct="1">
              <a:defRPr/>
            </a:pPr>
            <a:r>
              <a:rPr lang="en-US" altLang="en-US" i="1" dirty="0" smtClean="0">
                <a:solidFill>
                  <a:schemeClr val="bg1"/>
                </a:solidFill>
                <a:latin typeface="Calibri" pitchFamily="34" charset="0"/>
                <a:ea typeface="Gulim" pitchFamily="34" charset="-127"/>
              </a:rPr>
              <a:t>The Burton Blatt Institute at Syracuse University</a:t>
            </a:r>
          </a:p>
          <a:p>
            <a:pPr algn="ctr" eaLnBrk="1" hangingPunct="1">
              <a:defRPr/>
            </a:pPr>
            <a:r>
              <a:rPr lang="en-US" altLang="en-US" dirty="0" smtClean="0">
                <a:solidFill>
                  <a:schemeClr val="bg1"/>
                </a:solidFill>
                <a:latin typeface="Calibri" pitchFamily="34" charset="0"/>
                <a:ea typeface="Gulim" pitchFamily="34" charset="-127"/>
              </a:rPr>
              <a:t>Project Director,</a:t>
            </a:r>
          </a:p>
          <a:p>
            <a:pPr algn="ctr" eaLnBrk="1" hangingPunct="1">
              <a:defRPr/>
            </a:pPr>
            <a:r>
              <a:rPr lang="en-US" altLang="en-US" i="1" dirty="0" smtClean="0">
                <a:solidFill>
                  <a:schemeClr val="bg1"/>
                </a:solidFill>
                <a:latin typeface="Calibri" pitchFamily="34" charset="0"/>
                <a:ea typeface="Gulim" pitchFamily="34" charset="-127"/>
              </a:rPr>
              <a:t>National Resource Center for Supported Decision-Making</a:t>
            </a:r>
          </a:p>
        </p:txBody>
      </p:sp>
      <p:sp>
        <p:nvSpPr>
          <p:cNvPr id="2" name="Title 1"/>
          <p:cNvSpPr>
            <a:spLocks noGrp="1"/>
          </p:cNvSpPr>
          <p:nvPr>
            <p:ph type="title"/>
          </p:nvPr>
        </p:nvSpPr>
        <p:spPr>
          <a:xfrm>
            <a:off x="376238" y="2270125"/>
            <a:ext cx="6419850" cy="3927475"/>
          </a:xfrm>
        </p:spPr>
        <p:txBody>
          <a:bodyPr/>
          <a:lstStyle/>
          <a:p>
            <a:pPr algn="ctr" eaLnBrk="1" hangingPunct="1">
              <a:spcBef>
                <a:spcPct val="200000"/>
              </a:spcBef>
              <a:defRPr/>
            </a:pPr>
            <a:r>
              <a:rPr lang="en-US" altLang="en-US" sz="4400" cap="none" dirty="0" smtClean="0">
                <a:latin typeface="Arial" charset="0"/>
              </a:rPr>
              <a:t>Introduction to</a:t>
            </a:r>
            <a:br>
              <a:rPr lang="en-US" altLang="en-US" sz="4400" cap="none" dirty="0" smtClean="0">
                <a:latin typeface="Arial" charset="0"/>
              </a:rPr>
            </a:br>
            <a:r>
              <a:rPr lang="en-US" altLang="en-US" sz="4400" cap="none" dirty="0" smtClean="0">
                <a:latin typeface="Arial" charset="0"/>
              </a:rPr>
              <a:t>Supported Decision-Making</a:t>
            </a:r>
            <a:endParaRPr lang="en-US" altLang="en-US" sz="2800" cap="none" dirty="0" smtClean="0">
              <a:latin typeface="Calibri" pitchFamily="34" charset="0"/>
              <a:ea typeface="Gulim" pitchFamily="34" charset="-127"/>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This Is</a:t>
            </a:r>
            <a:endParaRPr lang="en-US" dirty="0"/>
          </a:p>
        </p:txBody>
      </p:sp>
      <p:sp>
        <p:nvSpPr>
          <p:cNvPr id="3" name="Content Placeholder 2"/>
          <p:cNvSpPr>
            <a:spLocks noGrp="1"/>
          </p:cNvSpPr>
          <p:nvPr>
            <p:ph idx="1"/>
          </p:nvPr>
        </p:nvSpPr>
        <p:spPr/>
        <p:txBody>
          <a:bodyPr>
            <a:normAutofit fontScale="92500" lnSpcReduction="20000"/>
          </a:bodyPr>
          <a:lstStyle/>
          <a:p>
            <a:pPr marL="44450" indent="0">
              <a:buNone/>
              <a:defRPr/>
            </a:pPr>
            <a:r>
              <a:rPr lang="en-US" dirty="0"/>
              <a:t>“</a:t>
            </a:r>
            <a:r>
              <a:rPr lang="en-US" b="1" dirty="0"/>
              <a:t>The typical ward has fewer rights than the typical convicted felon </a:t>
            </a:r>
            <a:r>
              <a:rPr lang="en-US" dirty="0"/>
              <a:t>. . . . By appointing a guardian, the court entrusts to someone else the power to choose where they will live, </a:t>
            </a:r>
            <a:r>
              <a:rPr lang="en-US" b="1" dirty="0"/>
              <a:t>what medical treatment they will get and, in rare cases, when they will die. </a:t>
            </a:r>
            <a:r>
              <a:rPr lang="en-US" dirty="0"/>
              <a:t>It is, in one short sentence, the most punitive civil penalty that can be levied against an American citizen.”</a:t>
            </a:r>
          </a:p>
          <a:p>
            <a:pPr marL="44450" indent="0">
              <a:buNone/>
              <a:defRPr/>
            </a:pPr>
            <a:r>
              <a:rPr lang="en-US" dirty="0" smtClean="0"/>
              <a:t>- House </a:t>
            </a:r>
            <a:r>
              <a:rPr lang="en-US" dirty="0"/>
              <a:t>Select Committee on Aging, H.R. Rpt. 100-641 (opening statement of Chairman Claude Pepper</a:t>
            </a:r>
            <a:r>
              <a:rPr lang="en-US" dirty="0" smtClean="0"/>
              <a:t>)</a:t>
            </a:r>
            <a:endParaRPr lang="en-US" dirty="0"/>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smtClean="0"/>
              <a:t>National Resource Center for Supported Decision-Making  </a:t>
            </a:r>
            <a:br>
              <a:rPr lang="en-US" altLang="en-US" smtClean="0"/>
            </a:br>
            <a:r>
              <a:rPr lang="en-US" altLang="en-US" sz="160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10</a:t>
            </a:fld>
            <a:endParaRPr lang="en-US" altLang="en-US" dirty="0"/>
          </a:p>
        </p:txBody>
      </p:sp>
    </p:spTree>
    <p:extLst>
      <p:ext uri="{BB962C8B-B14F-4D97-AF65-F5344CB8AC3E}">
        <p14:creationId xmlns:p14="http://schemas.microsoft.com/office/powerpoint/2010/main" val="2175120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We’ve Known For Forty Years</a:t>
            </a:r>
            <a:endParaRPr lang="en-US" dirty="0"/>
          </a:p>
        </p:txBody>
      </p:sp>
      <p:sp>
        <p:nvSpPr>
          <p:cNvPr id="3" name="Content Placeholder 2"/>
          <p:cNvSpPr>
            <a:spLocks noGrp="1"/>
          </p:cNvSpPr>
          <p:nvPr>
            <p:ph idx="1"/>
          </p:nvPr>
        </p:nvSpPr>
        <p:spPr/>
        <p:txBody>
          <a:bodyPr>
            <a:normAutofit/>
          </a:bodyPr>
          <a:lstStyle/>
          <a:p>
            <a:pPr marL="44450" indent="0">
              <a:buNone/>
              <a:defRPr/>
            </a:pPr>
            <a:r>
              <a:rPr lang="en-US" dirty="0" smtClean="0"/>
              <a:t>When denied self-determination, people:</a:t>
            </a:r>
          </a:p>
          <a:p>
            <a:pPr>
              <a:defRPr/>
            </a:pPr>
            <a:r>
              <a:rPr lang="en-US" dirty="0" smtClean="0"/>
              <a:t>“[F]eel </a:t>
            </a:r>
            <a:r>
              <a:rPr lang="en-US" dirty="0"/>
              <a:t>helpless, hopeless, and </a:t>
            </a:r>
            <a:r>
              <a:rPr lang="en-US" dirty="0" smtClean="0"/>
              <a:t>self-critical” - Deci</a:t>
            </a:r>
            <a:r>
              <a:rPr lang="en-US" dirty="0"/>
              <a:t>, </a:t>
            </a:r>
            <a:r>
              <a:rPr lang="en-US" dirty="0" smtClean="0"/>
              <a:t>1975.  </a:t>
            </a:r>
            <a:endParaRPr lang="en-US" dirty="0"/>
          </a:p>
          <a:p>
            <a:pPr>
              <a:defRPr/>
            </a:pPr>
            <a:r>
              <a:rPr lang="en-US" dirty="0"/>
              <a:t>Experience “low self-esteem, passivity, and feelings of inadequacy and incompetency,” decreasing their ability to function </a:t>
            </a:r>
            <a:r>
              <a:rPr lang="en-US" dirty="0" smtClean="0"/>
              <a:t>- Winick</a:t>
            </a:r>
            <a:r>
              <a:rPr lang="en-US" dirty="0"/>
              <a:t>, </a:t>
            </a:r>
            <a:r>
              <a:rPr lang="en-US" dirty="0" smtClean="0"/>
              <a:t>1995.</a:t>
            </a:r>
            <a:endParaRPr lang="en-US" dirty="0"/>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smtClean="0"/>
              <a:t>National Resource Center for Supported Decision-Making  </a:t>
            </a:r>
            <a:br>
              <a:rPr lang="en-US" altLang="en-US" smtClean="0"/>
            </a:br>
            <a:r>
              <a:rPr lang="en-US" altLang="en-US" sz="160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11</a:t>
            </a:fld>
            <a:endParaRPr lang="en-US" altLang="en-US" dirty="0"/>
          </a:p>
        </p:txBody>
      </p:sp>
    </p:spTree>
    <p:extLst>
      <p:ext uri="{BB962C8B-B14F-4D97-AF65-F5344CB8AC3E}">
        <p14:creationId xmlns:p14="http://schemas.microsoft.com/office/powerpoint/2010/main" val="675841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We Meant Well</a:t>
            </a:r>
            <a:endParaRPr lang="en-US" dirty="0"/>
          </a:p>
        </p:txBody>
      </p:sp>
      <p:sp>
        <p:nvSpPr>
          <p:cNvPr id="3" name="Content Placeholder 2"/>
          <p:cNvSpPr>
            <a:spLocks noGrp="1"/>
          </p:cNvSpPr>
          <p:nvPr>
            <p:ph idx="1"/>
          </p:nvPr>
        </p:nvSpPr>
        <p:spPr/>
        <p:txBody>
          <a:bodyPr/>
          <a:lstStyle/>
          <a:p>
            <a:pPr marL="0" indent="0">
              <a:buNone/>
              <a:defRPr/>
            </a:pPr>
            <a:r>
              <a:rPr lang="en-US" altLang="en-US" dirty="0" smtClean="0">
                <a:latin typeface="Calibri" pitchFamily="34" charset="0"/>
              </a:rPr>
              <a:t>“Experience </a:t>
            </a:r>
            <a:r>
              <a:rPr lang="en-US" altLang="en-US" dirty="0">
                <a:latin typeface="Calibri" pitchFamily="34" charset="0"/>
              </a:rPr>
              <a:t>should teach us to be most on our guard to protect liberty when the Government’s purposes are beneficent. . . . The greatest dangers to liberty lurk in insidious encroachment by men of zeal, well-meaning but without understanding</a:t>
            </a:r>
            <a:r>
              <a:rPr lang="en-US" altLang="en-US" dirty="0" smtClean="0">
                <a:latin typeface="Calibri" pitchFamily="34" charset="0"/>
              </a:rPr>
              <a:t>.”</a:t>
            </a:r>
            <a:endParaRPr lang="en-US" altLang="en-US" dirty="0">
              <a:latin typeface="Calibri" pitchFamily="34" charset="0"/>
            </a:endParaRPr>
          </a:p>
          <a:p>
            <a:pPr marL="0" indent="0">
              <a:buNone/>
              <a:defRPr/>
            </a:pPr>
            <a:r>
              <a:rPr lang="en-US" altLang="en-US" i="1" dirty="0">
                <a:latin typeface="Calibri" pitchFamily="34" charset="0"/>
              </a:rPr>
              <a:t>Olmstead v. U.S</a:t>
            </a:r>
            <a:r>
              <a:rPr lang="en-US" altLang="en-US" dirty="0">
                <a:latin typeface="Calibri" pitchFamily="34" charset="0"/>
              </a:rPr>
              <a:t>., 277 U.S. 438 (1928</a:t>
            </a:r>
            <a:r>
              <a:rPr lang="en-US" altLang="en-US" dirty="0" smtClean="0">
                <a:latin typeface="Calibri" pitchFamily="34" charset="0"/>
              </a:rPr>
              <a:t>)</a:t>
            </a:r>
          </a:p>
          <a:p>
            <a:pPr marL="0" indent="0">
              <a:buNone/>
              <a:defRPr/>
            </a:pPr>
            <a:endParaRPr lang="en-US" altLang="en-US" dirty="0">
              <a:latin typeface="Calibri" pitchFamily="34" charset="0"/>
            </a:endParaRPr>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dirty="0" smtClean="0"/>
              <a:t>National Resource Center for Supported Decision-Making  </a:t>
            </a:r>
            <a:br>
              <a:rPr lang="en-US" altLang="en-US" dirty="0" smtClean="0"/>
            </a:br>
            <a:r>
              <a:rPr lang="en-US" altLang="en-US" sz="1600" dirty="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12</a:t>
            </a:fld>
            <a:endParaRPr lang="en-US" altLang="en-US" dirty="0"/>
          </a:p>
        </p:txBody>
      </p:sp>
    </p:spTree>
    <p:extLst>
      <p:ext uri="{BB962C8B-B14F-4D97-AF65-F5344CB8AC3E}">
        <p14:creationId xmlns:p14="http://schemas.microsoft.com/office/powerpoint/2010/main" val="2376662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Limits of “Meaning Well”</a:t>
            </a:r>
            <a:endParaRPr lang="en-US" dirty="0"/>
          </a:p>
        </p:txBody>
      </p:sp>
      <p:sp>
        <p:nvSpPr>
          <p:cNvPr id="3" name="Content Placeholder 2"/>
          <p:cNvSpPr>
            <a:spLocks noGrp="1"/>
          </p:cNvSpPr>
          <p:nvPr>
            <p:ph idx="1"/>
          </p:nvPr>
        </p:nvSpPr>
        <p:spPr/>
        <p:txBody>
          <a:bodyPr/>
          <a:lstStyle/>
          <a:p>
            <a:pPr marL="44450" indent="0">
              <a:buNone/>
              <a:defRPr/>
            </a:pPr>
            <a:r>
              <a:rPr lang="en-US" dirty="0"/>
              <a:t>People under </a:t>
            </a:r>
            <a:r>
              <a:rPr lang="en-US" dirty="0" smtClean="0"/>
              <a:t>overbroad and undue guardianship </a:t>
            </a:r>
            <a:r>
              <a:rPr lang="en-US" dirty="0"/>
              <a:t>can experience </a:t>
            </a:r>
            <a:r>
              <a:rPr lang="en-US" dirty="0" smtClean="0"/>
              <a:t>a “</a:t>
            </a:r>
            <a:r>
              <a:rPr lang="en-US" b="1" dirty="0" smtClean="0"/>
              <a:t>significant </a:t>
            </a:r>
            <a:r>
              <a:rPr lang="en-US" b="1" dirty="0"/>
              <a:t>negative impact </a:t>
            </a:r>
            <a:r>
              <a:rPr lang="en-US" dirty="0"/>
              <a:t>on their physical and mental health, longevity, ability to function, and reports of subjective well-being” </a:t>
            </a:r>
          </a:p>
          <a:p>
            <a:pPr marL="44450" indent="0">
              <a:buNone/>
              <a:defRPr/>
            </a:pPr>
            <a:r>
              <a:rPr lang="en-US" dirty="0" smtClean="0"/>
              <a:t>- Wright</a:t>
            </a:r>
            <a:r>
              <a:rPr lang="en-US" dirty="0"/>
              <a:t>, </a:t>
            </a:r>
            <a:r>
              <a:rPr lang="en-US" dirty="0" smtClean="0"/>
              <a:t>2010</a:t>
            </a:r>
            <a:endParaRPr lang="en-US" dirty="0"/>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dirty="0" smtClean="0"/>
              <a:t>National Resource Center for Supported Decision-Making  </a:t>
            </a:r>
            <a:br>
              <a:rPr lang="en-US" altLang="en-US" dirty="0" smtClean="0"/>
            </a:br>
            <a:r>
              <a:rPr lang="en-US" altLang="en-US" sz="1600" dirty="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13</a:t>
            </a:fld>
            <a:endParaRPr lang="en-US" altLang="en-US" dirty="0"/>
          </a:p>
        </p:txBody>
      </p:sp>
    </p:spTree>
    <p:extLst>
      <p:ext uri="{BB962C8B-B14F-4D97-AF65-F5344CB8AC3E}">
        <p14:creationId xmlns:p14="http://schemas.microsoft.com/office/powerpoint/2010/main" val="1041412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The Other Hand</a:t>
            </a:r>
            <a:endParaRPr lang="en-US" dirty="0"/>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
              <a:defRPr/>
            </a:pPr>
            <a:r>
              <a:rPr lang="en-US" dirty="0" smtClean="0"/>
              <a:t>Older adults with more self-determination have improved psychological health including better adjustment to increased care needs.</a:t>
            </a:r>
          </a:p>
          <a:p>
            <a:pPr marL="44450" indent="0">
              <a:buNone/>
              <a:defRPr/>
            </a:pPr>
            <a:r>
              <a:rPr lang="en-US" dirty="0" smtClean="0"/>
              <a:t>- O’Connor &amp; Vallerand, 1994</a:t>
            </a:r>
          </a:p>
          <a:p>
            <a:pPr>
              <a:buFont typeface="Wingdings" panose="05000000000000000000" pitchFamily="2" charset="2"/>
              <a:buChar char="§"/>
              <a:defRPr/>
            </a:pPr>
            <a:r>
              <a:rPr lang="en-US" dirty="0" smtClean="0"/>
              <a:t>People with disabilities who </a:t>
            </a:r>
            <a:r>
              <a:rPr lang="en-US" dirty="0"/>
              <a:t>exercise greater self-determination have a </a:t>
            </a:r>
            <a:r>
              <a:rPr lang="en-US" b="1" dirty="0"/>
              <a:t>better quality of life</a:t>
            </a:r>
            <a:r>
              <a:rPr lang="en-US" dirty="0"/>
              <a:t>, </a:t>
            </a:r>
            <a:r>
              <a:rPr lang="en-US" dirty="0" smtClean="0"/>
              <a:t>more independence, and more community </a:t>
            </a:r>
            <a:r>
              <a:rPr lang="en-US" dirty="0"/>
              <a:t>integration.</a:t>
            </a:r>
          </a:p>
          <a:p>
            <a:pPr marL="44450" indent="0">
              <a:buNone/>
              <a:defRPr/>
            </a:pPr>
            <a:r>
              <a:rPr lang="en-US" dirty="0" smtClean="0"/>
              <a:t>- Powers </a:t>
            </a:r>
            <a:r>
              <a:rPr lang="en-US" dirty="0"/>
              <a:t>et al., 2012; Shogren, Wehmeyer, Palmer, Rifenbark, &amp; Little, </a:t>
            </a:r>
            <a:r>
              <a:rPr lang="en-US" dirty="0" smtClean="0"/>
              <a:t>2014; </a:t>
            </a:r>
            <a:r>
              <a:rPr lang="en-US" dirty="0"/>
              <a:t>Wehmeyer and Schwartz, 1997; Wehmeyer &amp; Palmer, </a:t>
            </a:r>
            <a:r>
              <a:rPr lang="en-US" dirty="0" smtClean="0"/>
              <a:t>2003</a:t>
            </a:r>
            <a:endParaRPr lang="en-US" dirty="0"/>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dirty="0" smtClean="0"/>
              <a:t>National Resource Center for Supported Decision-Making  </a:t>
            </a:r>
            <a:br>
              <a:rPr lang="en-US" altLang="en-US" dirty="0" smtClean="0"/>
            </a:br>
            <a:r>
              <a:rPr lang="en-US" altLang="en-US" sz="1600" dirty="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14</a:t>
            </a:fld>
            <a:endParaRPr lang="en-US" altLang="en-US" dirty="0"/>
          </a:p>
        </p:txBody>
      </p:sp>
    </p:spTree>
    <p:extLst>
      <p:ext uri="{BB962C8B-B14F-4D97-AF65-F5344CB8AC3E}">
        <p14:creationId xmlns:p14="http://schemas.microsoft.com/office/powerpoint/2010/main" val="251651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a:t>
            </a:r>
            <a:endParaRPr lang="en-US" dirty="0"/>
          </a:p>
        </p:txBody>
      </p:sp>
      <p:sp>
        <p:nvSpPr>
          <p:cNvPr id="3" name="Content Placeholder 2"/>
          <p:cNvSpPr>
            <a:spLocks noGrp="1"/>
          </p:cNvSpPr>
          <p:nvPr>
            <p:ph idx="1"/>
          </p:nvPr>
        </p:nvSpPr>
        <p:spPr/>
        <p:txBody>
          <a:bodyPr/>
          <a:lstStyle/>
          <a:p>
            <a:pPr marL="44450" indent="0">
              <a:buNone/>
              <a:defRPr/>
            </a:pPr>
            <a:r>
              <a:rPr lang="en-US" dirty="0"/>
              <a:t>Women with intellectual disabilities exercising more self-determination are </a:t>
            </a:r>
            <a:r>
              <a:rPr lang="en-US" b="1" dirty="0"/>
              <a:t>less likely to be abused</a:t>
            </a:r>
            <a:endParaRPr lang="en-US" dirty="0"/>
          </a:p>
          <a:p>
            <a:pPr marL="44450" indent="0">
              <a:buNone/>
              <a:defRPr/>
            </a:pPr>
            <a:r>
              <a:rPr lang="en-US" dirty="0" smtClean="0"/>
              <a:t>- </a:t>
            </a:r>
            <a:r>
              <a:rPr lang="en-US" dirty="0" err="1" smtClean="0"/>
              <a:t>Khemka</a:t>
            </a:r>
            <a:r>
              <a:rPr lang="en-US" dirty="0"/>
              <a:t>, </a:t>
            </a:r>
            <a:r>
              <a:rPr lang="en-US" dirty="0" err="1"/>
              <a:t>Hickson</a:t>
            </a:r>
            <a:r>
              <a:rPr lang="en-US" dirty="0"/>
              <a:t>, and Reynolds, </a:t>
            </a:r>
            <a:r>
              <a:rPr lang="en-US" dirty="0" smtClean="0"/>
              <a:t>2005</a:t>
            </a:r>
            <a:endParaRPr lang="en-US" dirty="0"/>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smtClean="0"/>
              <a:t>National Resource Center for Supported Decision-Making  </a:t>
            </a:r>
            <a:br>
              <a:rPr lang="en-US" altLang="en-US" smtClean="0"/>
            </a:br>
            <a:r>
              <a:rPr lang="en-US" altLang="en-US" sz="160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15</a:t>
            </a:fld>
            <a:endParaRPr lang="en-US" altLang="en-US" dirty="0"/>
          </a:p>
        </p:txBody>
      </p:sp>
    </p:spTree>
    <p:extLst>
      <p:ext uri="{BB962C8B-B14F-4D97-AF65-F5344CB8AC3E}">
        <p14:creationId xmlns:p14="http://schemas.microsoft.com/office/powerpoint/2010/main" val="1012092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a:t>
            </a:r>
            <a:endParaRPr lang="en-US" dirty="0"/>
          </a:p>
        </p:txBody>
      </p:sp>
      <p:sp>
        <p:nvSpPr>
          <p:cNvPr id="3" name="Content Placeholder 2"/>
          <p:cNvSpPr>
            <a:spLocks noGrp="1"/>
          </p:cNvSpPr>
          <p:nvPr>
            <p:ph idx="1"/>
          </p:nvPr>
        </p:nvSpPr>
        <p:spPr/>
        <p:txBody>
          <a:bodyPr>
            <a:normAutofit fontScale="92500" lnSpcReduction="10000"/>
          </a:bodyPr>
          <a:lstStyle/>
          <a:p>
            <a:pPr marL="44450" indent="0">
              <a:buNone/>
            </a:pPr>
            <a:r>
              <a:rPr lang="en-US" dirty="0" smtClean="0"/>
              <a:t>People with Intellectual and Developmental Disabilities who do </a:t>
            </a:r>
            <a:r>
              <a:rPr lang="en-US" b="1" dirty="0" smtClean="0"/>
              <a:t>NOT</a:t>
            </a:r>
            <a:r>
              <a:rPr lang="en-US" dirty="0" smtClean="0"/>
              <a:t> have a guardian are more likely to:</a:t>
            </a:r>
          </a:p>
          <a:p>
            <a:r>
              <a:rPr lang="en-US" dirty="0" smtClean="0"/>
              <a:t>Have a paid job</a:t>
            </a:r>
          </a:p>
          <a:p>
            <a:r>
              <a:rPr lang="en-US" dirty="0" smtClean="0"/>
              <a:t>Live independently </a:t>
            </a:r>
          </a:p>
          <a:p>
            <a:r>
              <a:rPr lang="en-US" dirty="0" smtClean="0"/>
              <a:t>Have friends other than staff or family</a:t>
            </a:r>
          </a:p>
          <a:p>
            <a:r>
              <a:rPr lang="en-US" dirty="0" smtClean="0"/>
              <a:t>Go on dates and socialize in the community</a:t>
            </a:r>
          </a:p>
          <a:p>
            <a:r>
              <a:rPr lang="en-US" dirty="0" smtClean="0"/>
              <a:t>Practice the Religion of their choice</a:t>
            </a:r>
          </a:p>
          <a:p>
            <a:pPr marL="44450" indent="0">
              <a:buNone/>
            </a:pPr>
            <a:r>
              <a:rPr lang="en-US" dirty="0" smtClean="0"/>
              <a:t>2013-2014 </a:t>
            </a:r>
          </a:p>
        </p:txBody>
      </p:sp>
      <p:sp>
        <p:nvSpPr>
          <p:cNvPr id="4" name="Footer Placeholder 3"/>
          <p:cNvSpPr>
            <a:spLocks noGrp="1"/>
          </p:cNvSpPr>
          <p:nvPr>
            <p:ph type="ftr" sz="quarter" idx="10"/>
          </p:nvPr>
        </p:nvSpPr>
        <p:spPr/>
        <p:txBody>
          <a:bodyPr/>
          <a:lstStyle/>
          <a:p>
            <a:pPr>
              <a:defRPr/>
            </a:pP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16</a:t>
            </a:fld>
            <a:endParaRPr lang="en-US" altLang="en-US" dirty="0"/>
          </a:p>
        </p:txBody>
      </p:sp>
      <p:pic>
        <p:nvPicPr>
          <p:cNvPr id="1026" name="Picture 2" descr="C:\Users\JMartinis\AppData\Local\Microsoft\Windows\Temporary Internet Files\Content.Outlook\GBUZAZXU\NCI trademarked_cropped (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444" y="5486401"/>
            <a:ext cx="4939989" cy="639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393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a:t>
            </a:r>
            <a:endParaRPr lang="en-US" dirty="0"/>
          </a:p>
        </p:txBody>
      </p:sp>
      <p:sp>
        <p:nvSpPr>
          <p:cNvPr id="3" name="Content Placeholder 2"/>
          <p:cNvSpPr>
            <a:spLocks noGrp="1"/>
          </p:cNvSpPr>
          <p:nvPr>
            <p:ph idx="1"/>
          </p:nvPr>
        </p:nvSpPr>
        <p:spPr/>
        <p:txBody>
          <a:bodyPr>
            <a:normAutofit fontScale="85000" lnSpcReduction="20000"/>
          </a:bodyPr>
          <a:lstStyle/>
          <a:p>
            <a:pPr marL="44450" indent="0">
              <a:buNone/>
            </a:pPr>
            <a:r>
              <a:rPr lang="en-US" dirty="0" smtClean="0"/>
              <a:t>People with Intellectual and Developmental Disabilities who </a:t>
            </a:r>
            <a:r>
              <a:rPr lang="en-US" b="1" dirty="0" smtClean="0"/>
              <a:t>DO NOT </a:t>
            </a:r>
            <a:r>
              <a:rPr lang="en-US" dirty="0" smtClean="0"/>
              <a:t> have a guardian are </a:t>
            </a:r>
            <a:r>
              <a:rPr lang="en-US" b="1" dirty="0" smtClean="0"/>
              <a:t>MORE</a:t>
            </a:r>
            <a:r>
              <a:rPr lang="en-US" dirty="0" smtClean="0"/>
              <a:t> likely to:</a:t>
            </a:r>
          </a:p>
          <a:p>
            <a:r>
              <a:rPr lang="en-US" dirty="0" smtClean="0"/>
              <a:t>Live in their own homes or apartments instead of a group home</a:t>
            </a:r>
          </a:p>
          <a:p>
            <a:r>
              <a:rPr lang="en-US" dirty="0" smtClean="0"/>
              <a:t>Be involved in making choices about their lives</a:t>
            </a:r>
          </a:p>
          <a:p>
            <a:r>
              <a:rPr lang="en-US" dirty="0" smtClean="0"/>
              <a:t>Be included in their community</a:t>
            </a:r>
          </a:p>
          <a:p>
            <a:r>
              <a:rPr lang="en-US" dirty="0" smtClean="0"/>
              <a:t>Have their rights respected</a:t>
            </a:r>
          </a:p>
          <a:p>
            <a:r>
              <a:rPr lang="en-US" dirty="0" smtClean="0"/>
              <a:t>Have community jobs</a:t>
            </a:r>
          </a:p>
          <a:p>
            <a:r>
              <a:rPr lang="en-US" dirty="0" smtClean="0"/>
              <a:t>Be able to go on dates or get married </a:t>
            </a:r>
          </a:p>
          <a:p>
            <a:pPr marL="44450" indent="0">
              <a:buNone/>
            </a:pPr>
            <a:r>
              <a:rPr lang="en-US" dirty="0" smtClean="0"/>
              <a:t>2017-2018 </a:t>
            </a:r>
          </a:p>
        </p:txBody>
      </p:sp>
      <p:sp>
        <p:nvSpPr>
          <p:cNvPr id="4" name="Footer Placeholder 3"/>
          <p:cNvSpPr>
            <a:spLocks noGrp="1"/>
          </p:cNvSpPr>
          <p:nvPr>
            <p:ph type="ftr" sz="quarter" idx="10"/>
          </p:nvPr>
        </p:nvSpPr>
        <p:spPr/>
        <p:txBody>
          <a:bodyPr/>
          <a:lstStyle/>
          <a:p>
            <a:pPr>
              <a:defRPr/>
            </a:pP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17</a:t>
            </a:fld>
            <a:endParaRPr lang="en-US" altLang="en-US" dirty="0"/>
          </a:p>
        </p:txBody>
      </p:sp>
      <p:pic>
        <p:nvPicPr>
          <p:cNvPr id="1026" name="Picture 2" descr="C:\Users\JMartinis\AppData\Local\Microsoft\Windows\Temporary Internet Files\Content.Outlook\GBUZAZXU\NCI trademarked_cropped (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7444" y="5486401"/>
            <a:ext cx="4939989" cy="639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6812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Where DO We Go From Here?</a:t>
            </a:r>
            <a:endParaRPr lang="en-US" dirty="0"/>
          </a:p>
        </p:txBody>
      </p:sp>
      <p:sp>
        <p:nvSpPr>
          <p:cNvPr id="3" name="Content Placeholder 2"/>
          <p:cNvSpPr>
            <a:spLocks noGrp="1"/>
          </p:cNvSpPr>
          <p:nvPr>
            <p:ph idx="1"/>
          </p:nvPr>
        </p:nvSpPr>
        <p:spPr/>
        <p:txBody>
          <a:bodyPr>
            <a:normAutofit fontScale="92500" lnSpcReduction="20000"/>
          </a:bodyPr>
          <a:lstStyle/>
          <a:p>
            <a:pPr marL="44450" indent="0">
              <a:buNone/>
            </a:pPr>
            <a:r>
              <a:rPr lang="en-US" sz="5200" dirty="0" smtClean="0"/>
              <a:t>If</a:t>
            </a:r>
            <a:r>
              <a:rPr lang="en-US" dirty="0" smtClean="0"/>
              <a:t>:</a:t>
            </a:r>
          </a:p>
          <a:p>
            <a:pPr>
              <a:buFont typeface="Wingdings" panose="05000000000000000000" pitchFamily="2" charset="2"/>
              <a:buChar char="§"/>
            </a:pPr>
            <a:r>
              <a:rPr lang="en-US" dirty="0" smtClean="0"/>
              <a:t>We </a:t>
            </a:r>
            <a:r>
              <a:rPr lang="en-US" b="1" dirty="0" smtClean="0"/>
              <a:t>KNOW</a:t>
            </a:r>
            <a:r>
              <a:rPr lang="en-US" dirty="0" smtClean="0"/>
              <a:t> that some people need more support as they age or due to disability </a:t>
            </a:r>
          </a:p>
          <a:p>
            <a:pPr>
              <a:buFont typeface="Wingdings" panose="05000000000000000000" pitchFamily="2" charset="2"/>
              <a:buChar char="§"/>
            </a:pPr>
            <a:r>
              <a:rPr lang="en-US" dirty="0" smtClean="0"/>
              <a:t>We </a:t>
            </a:r>
            <a:r>
              <a:rPr lang="en-US" b="1" dirty="0" smtClean="0"/>
              <a:t>KNOW</a:t>
            </a:r>
            <a:r>
              <a:rPr lang="en-US" dirty="0" smtClean="0"/>
              <a:t> that guardianship can result in decreased quality of life and</a:t>
            </a:r>
          </a:p>
          <a:p>
            <a:pPr>
              <a:buFont typeface="Wingdings" panose="05000000000000000000" pitchFamily="2" charset="2"/>
              <a:buChar char="§"/>
            </a:pPr>
            <a:r>
              <a:rPr lang="en-US" dirty="0" smtClean="0"/>
              <a:t>We </a:t>
            </a:r>
            <a:r>
              <a:rPr lang="en-US" b="1" dirty="0" smtClean="0"/>
              <a:t>KNOW</a:t>
            </a:r>
            <a:r>
              <a:rPr lang="en-US" dirty="0" smtClean="0"/>
              <a:t> that increased self-determination leads to improved quality of life</a:t>
            </a:r>
          </a:p>
          <a:p>
            <a:pPr marL="44450" indent="0">
              <a:buNone/>
            </a:pPr>
            <a:r>
              <a:rPr lang="en-US" sz="5200" dirty="0" smtClean="0"/>
              <a:t>Then</a:t>
            </a:r>
            <a:r>
              <a:rPr lang="en-US" dirty="0" smtClean="0"/>
              <a:t> we need a means of </a:t>
            </a:r>
            <a:r>
              <a:rPr lang="en-US" b="1" dirty="0" smtClean="0"/>
              <a:t>INCREASING</a:t>
            </a:r>
            <a:r>
              <a:rPr lang="en-US" dirty="0" smtClean="0"/>
              <a:t> self-determination while </a:t>
            </a:r>
            <a:r>
              <a:rPr lang="en-US" b="1" dirty="0" smtClean="0"/>
              <a:t>STILL</a:t>
            </a:r>
            <a:r>
              <a:rPr lang="en-US" dirty="0" smtClean="0"/>
              <a:t> providing support</a:t>
            </a:r>
          </a:p>
          <a:p>
            <a:pPr marL="44450" indent="0">
              <a:buNone/>
            </a:pPr>
            <a:endParaRPr lang="en-US" dirty="0" smtClean="0"/>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smtClean="0"/>
              <a:t>National Resource Center for Supported Decision-Making  </a:t>
            </a:r>
            <a:br>
              <a:rPr lang="en-US" altLang="en-US" smtClean="0"/>
            </a:br>
            <a:r>
              <a:rPr lang="en-US" altLang="en-US" sz="160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18</a:t>
            </a:fld>
            <a:endParaRPr lang="en-US" altLang="en-US" dirty="0"/>
          </a:p>
        </p:txBody>
      </p:sp>
    </p:spTree>
    <p:extLst>
      <p:ext uri="{BB962C8B-B14F-4D97-AF65-F5344CB8AC3E}">
        <p14:creationId xmlns:p14="http://schemas.microsoft.com/office/powerpoint/2010/main" val="3920924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Margaret “Jenny” Hatch</a:t>
            </a:r>
            <a:endParaRPr lang="en-US" dirty="0"/>
          </a:p>
        </p:txBody>
      </p:sp>
      <p:sp>
        <p:nvSpPr>
          <p:cNvPr id="3" name="Content Placeholder 2"/>
          <p:cNvSpPr>
            <a:spLocks noGrp="1"/>
          </p:cNvSpPr>
          <p:nvPr>
            <p:ph idx="1"/>
          </p:nvPr>
        </p:nvSpPr>
        <p:spPr/>
        <p:txBody>
          <a:bodyPr>
            <a:normAutofit/>
          </a:bodyPr>
          <a:lstStyle/>
          <a:p>
            <a:pPr marL="0" indent="0">
              <a:spcBef>
                <a:spcPct val="0"/>
              </a:spcBef>
              <a:buNone/>
              <a:defRPr/>
            </a:pPr>
            <a:r>
              <a:rPr lang="en-US" altLang="en-US" dirty="0">
                <a:latin typeface="Calibri" pitchFamily="34" charset="0"/>
                <a:ea typeface="Apple Chancery"/>
                <a:cs typeface="Apple Chancery"/>
              </a:rPr>
              <a:t>Margaret “Jenny” Hatch</a:t>
            </a:r>
          </a:p>
          <a:p>
            <a:pPr marL="0" indent="0">
              <a:spcBef>
                <a:spcPct val="0"/>
              </a:spcBef>
              <a:buNone/>
              <a:defRPr/>
            </a:pPr>
            <a:endParaRPr lang="en-US" altLang="en-US" dirty="0">
              <a:latin typeface="Calibri" pitchFamily="34" charset="0"/>
              <a:ea typeface="Apple Chancery"/>
              <a:cs typeface="Apple Chancery"/>
            </a:endParaRPr>
          </a:p>
          <a:p>
            <a:pPr marL="0" indent="0">
              <a:spcBef>
                <a:spcPct val="0"/>
              </a:spcBef>
              <a:buFont typeface="Arial" pitchFamily="34" charset="0"/>
              <a:buNone/>
              <a:defRPr/>
            </a:pPr>
            <a:r>
              <a:rPr lang="en-US" altLang="en-US" dirty="0">
                <a:latin typeface="Calibri" pitchFamily="34" charset="0"/>
                <a:ea typeface="Apple Chancery"/>
                <a:cs typeface="Apple Chancery"/>
              </a:rPr>
              <a:t>Twenty-Nine year old woman</a:t>
            </a:r>
          </a:p>
          <a:p>
            <a:pPr marL="0" indent="0">
              <a:spcBef>
                <a:spcPct val="0"/>
              </a:spcBef>
              <a:buFont typeface="Arial" pitchFamily="34" charset="0"/>
              <a:buNone/>
              <a:defRPr/>
            </a:pPr>
            <a:r>
              <a:rPr lang="en-US" altLang="en-US" dirty="0">
                <a:latin typeface="Calibri" pitchFamily="34" charset="0"/>
                <a:ea typeface="Apple Chancery"/>
                <a:cs typeface="Apple Chancery"/>
              </a:rPr>
              <a:t>with Down syndrome. </a:t>
            </a:r>
          </a:p>
          <a:p>
            <a:pPr marL="0" indent="0">
              <a:spcBef>
                <a:spcPct val="0"/>
              </a:spcBef>
              <a:buFont typeface="Wingdings" pitchFamily="2" charset="2"/>
              <a:buChar char="§"/>
              <a:defRPr/>
            </a:pPr>
            <a:r>
              <a:rPr lang="en-US" altLang="en-US" dirty="0">
                <a:latin typeface="Calibri" pitchFamily="34" charset="0"/>
                <a:ea typeface="Apple Chancery"/>
                <a:cs typeface="Apple Chancery"/>
              </a:rPr>
              <a:t>High School graduate</a:t>
            </a:r>
          </a:p>
          <a:p>
            <a:pPr marL="0" indent="0">
              <a:spcBef>
                <a:spcPct val="0"/>
              </a:spcBef>
              <a:buFont typeface="Wingdings" pitchFamily="2" charset="2"/>
              <a:buChar char="§"/>
              <a:defRPr/>
            </a:pPr>
            <a:r>
              <a:rPr lang="en-US" altLang="en-US" dirty="0">
                <a:latin typeface="Calibri" pitchFamily="34" charset="0"/>
                <a:ea typeface="Apple Chancery"/>
                <a:cs typeface="Apple Chancery"/>
              </a:rPr>
              <a:t>Lived independently</a:t>
            </a:r>
          </a:p>
          <a:p>
            <a:pPr marL="0" indent="0">
              <a:spcBef>
                <a:spcPct val="0"/>
              </a:spcBef>
              <a:buFont typeface="Wingdings" pitchFamily="2" charset="2"/>
              <a:buChar char="§"/>
              <a:defRPr/>
            </a:pPr>
            <a:r>
              <a:rPr lang="en-US" altLang="en-US" dirty="0">
                <a:latin typeface="Calibri" pitchFamily="34" charset="0"/>
                <a:ea typeface="Apple Chancery"/>
                <a:cs typeface="Apple Chancery"/>
              </a:rPr>
              <a:t>Employed for 5 years</a:t>
            </a:r>
          </a:p>
          <a:p>
            <a:pPr marL="0" indent="0">
              <a:spcBef>
                <a:spcPct val="0"/>
              </a:spcBef>
              <a:buFont typeface="Wingdings" pitchFamily="2" charset="2"/>
              <a:buChar char="§"/>
              <a:defRPr/>
            </a:pPr>
            <a:r>
              <a:rPr lang="en-US" altLang="en-US" dirty="0">
                <a:latin typeface="Calibri" pitchFamily="34" charset="0"/>
                <a:ea typeface="Apple Chancery"/>
                <a:cs typeface="Apple Chancery"/>
              </a:rPr>
              <a:t>Politically active</a:t>
            </a:r>
            <a:endParaRPr lang="en-US" altLang="en-US" dirty="0">
              <a:latin typeface="Calibri" pitchFamily="34" charset="0"/>
            </a:endParaRPr>
          </a:p>
          <a:p>
            <a:endParaRPr lang="en-US" dirty="0"/>
          </a:p>
        </p:txBody>
      </p:sp>
      <p:sp>
        <p:nvSpPr>
          <p:cNvPr id="7" name="Footer Placeholder 6"/>
          <p:cNvSpPr>
            <a:spLocks noGrp="1"/>
          </p:cNvSpPr>
          <p:nvPr>
            <p:ph type="ftr" sz="quarter" idx="10"/>
          </p:nvPr>
        </p:nvSpPr>
        <p:spPr/>
        <p:txBody>
          <a:bodyPr/>
          <a:lstStyle/>
          <a:p>
            <a:pPr>
              <a:defRPr/>
            </a:pPr>
            <a:r>
              <a:rPr lang="en-US" altLang="en-US" dirty="0" smtClean="0"/>
              <a:t>National Resource Center for Supported Decision-Making</a:t>
            </a:r>
          </a:p>
          <a:p>
            <a:pPr>
              <a:defRPr/>
            </a:pPr>
            <a:r>
              <a:rPr lang="en-US" altLang="en-US" sz="1600" dirty="0" smtClean="0"/>
              <a:t>EVERYONE has the Right to Make Choices</a:t>
            </a:r>
            <a:endParaRPr lang="en-US" altLang="en-US" dirty="0"/>
          </a:p>
        </p:txBody>
      </p:sp>
      <p:sp>
        <p:nvSpPr>
          <p:cNvPr id="8" name="Slide Number Placeholder 7"/>
          <p:cNvSpPr>
            <a:spLocks noGrp="1"/>
          </p:cNvSpPr>
          <p:nvPr>
            <p:ph type="sldNum" sz="quarter" idx="11"/>
          </p:nvPr>
        </p:nvSpPr>
        <p:spPr/>
        <p:txBody>
          <a:bodyPr/>
          <a:lstStyle/>
          <a:p>
            <a:pPr>
              <a:defRPr/>
            </a:pPr>
            <a:fld id="{8B444C5D-40CC-408A-ABFE-C4B6375279D2}" type="slidenum">
              <a:rPr lang="en-US" altLang="en-US" smtClean="0"/>
              <a:pPr>
                <a:defRPr/>
              </a:pPr>
              <a:t>19</a:t>
            </a:fld>
            <a:endParaRPr lang="en-US" altLang="en-US"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2088" y="1814513"/>
            <a:ext cx="2930912" cy="412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2528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First Principles</a:t>
            </a:r>
            <a:endParaRPr lang="en-US" dirty="0"/>
          </a:p>
        </p:txBody>
      </p:sp>
      <p:sp>
        <p:nvSpPr>
          <p:cNvPr id="10" name="Content Placeholder 9"/>
          <p:cNvSpPr>
            <a:spLocks noGrp="1"/>
          </p:cNvSpPr>
          <p:nvPr>
            <p:ph idx="1"/>
          </p:nvPr>
        </p:nvSpPr>
        <p:spPr/>
        <p:txBody>
          <a:bodyPr>
            <a:normAutofit/>
          </a:bodyPr>
          <a:lstStyle/>
          <a:p>
            <a:pPr marL="44450" indent="0" algn="ctr">
              <a:buNone/>
            </a:pPr>
            <a:endParaRPr lang="en-US" sz="6000" dirty="0" smtClean="0"/>
          </a:p>
          <a:p>
            <a:pPr marL="44450" indent="0" algn="ctr">
              <a:buNone/>
            </a:pPr>
            <a:r>
              <a:rPr lang="en-US" sz="6000" dirty="0" smtClean="0"/>
              <a:t>What’s Your Favorite Right? </a:t>
            </a:r>
            <a:endParaRPr lang="en-US" dirty="0" smtClean="0"/>
          </a:p>
          <a:p>
            <a:pPr marL="44450" indent="0">
              <a:buNone/>
            </a:pPr>
            <a:endParaRPr lang="en-US" dirty="0"/>
          </a:p>
        </p:txBody>
      </p:sp>
      <p:sp>
        <p:nvSpPr>
          <p:cNvPr id="7" name="Footer Placeholder 6"/>
          <p:cNvSpPr>
            <a:spLocks noGrp="1"/>
          </p:cNvSpPr>
          <p:nvPr>
            <p:ph type="ftr" sz="quarter" idx="10"/>
          </p:nvPr>
        </p:nvSpPr>
        <p:spPr/>
        <p:txBody>
          <a:bodyPr/>
          <a:lstStyle/>
          <a:p>
            <a:pPr>
              <a:defRPr/>
            </a:pPr>
            <a:endParaRPr lang="en-US" altLang="en-US" dirty="0"/>
          </a:p>
        </p:txBody>
      </p:sp>
      <p:sp>
        <p:nvSpPr>
          <p:cNvPr id="8" name="Slide Number Placeholder 7"/>
          <p:cNvSpPr>
            <a:spLocks noGrp="1"/>
          </p:cNvSpPr>
          <p:nvPr>
            <p:ph type="sldNum" sz="quarter" idx="11"/>
          </p:nvPr>
        </p:nvSpPr>
        <p:spPr/>
        <p:txBody>
          <a:bodyPr/>
          <a:lstStyle/>
          <a:p>
            <a:pPr>
              <a:defRPr/>
            </a:pPr>
            <a:fld id="{8B444C5D-40CC-408A-ABFE-C4B6375279D2}" type="slidenum">
              <a:rPr lang="en-US" altLang="en-US" smtClean="0"/>
              <a:pPr>
                <a:defRPr/>
              </a:pPr>
              <a:t>2</a:t>
            </a:fld>
            <a:endParaRPr lang="en-US" altLang="en-US" dirty="0"/>
          </a:p>
        </p:txBody>
      </p:sp>
    </p:spTree>
    <p:extLst>
      <p:ext uri="{BB962C8B-B14F-4D97-AF65-F5344CB8AC3E}">
        <p14:creationId xmlns:p14="http://schemas.microsoft.com/office/powerpoint/2010/main" val="1184940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a:t>Court Order putting Jenny in a “temporary guardianship”</a:t>
            </a:r>
          </a:p>
          <a:p>
            <a:r>
              <a:rPr lang="en-US" sz="3200" dirty="0"/>
              <a:t>Living in a segregated group home</a:t>
            </a:r>
          </a:p>
          <a:p>
            <a:r>
              <a:rPr lang="en-US" sz="3200" dirty="0"/>
              <a:t>No cell phone or computer, Facebook password changed</a:t>
            </a:r>
          </a:p>
          <a:p>
            <a:r>
              <a:rPr lang="en-US" sz="3200" dirty="0"/>
              <a:t>Guardians controlled all access to her</a:t>
            </a:r>
          </a:p>
          <a:p>
            <a:r>
              <a:rPr lang="en-US" sz="3200" dirty="0"/>
              <a:t>Working up to 5 days a week for 8 months – made less than $1000</a:t>
            </a:r>
          </a:p>
          <a:p>
            <a:endParaRPr lang="en-US" dirty="0"/>
          </a:p>
        </p:txBody>
      </p:sp>
      <p:sp>
        <p:nvSpPr>
          <p:cNvPr id="3" name="Title 2"/>
          <p:cNvSpPr>
            <a:spLocks noGrp="1"/>
          </p:cNvSpPr>
          <p:nvPr>
            <p:ph type="title"/>
          </p:nvPr>
        </p:nvSpPr>
        <p:spPr/>
        <p:txBody>
          <a:bodyPr/>
          <a:lstStyle/>
          <a:p>
            <a:pPr algn="ctr"/>
            <a:r>
              <a:rPr lang="en-US" dirty="0" smtClean="0"/>
              <a:t>The Situation: February 2013</a:t>
            </a:r>
            <a:endParaRPr lang="en-US" dirty="0"/>
          </a:p>
        </p:txBody>
      </p:sp>
    </p:spTree>
    <p:extLst>
      <p:ext uri="{BB962C8B-B14F-4D97-AF65-F5344CB8AC3E}">
        <p14:creationId xmlns:p14="http://schemas.microsoft.com/office/powerpoint/2010/main" val="1525407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4"/>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r>
              <a:rPr lang="en-US" altLang="en-US" dirty="0" smtClean="0">
                <a:solidFill>
                  <a:schemeClr val="bg1"/>
                </a:solidFill>
                <a:latin typeface="Franklin Gothic Medium" pitchFamily="34" charset="0"/>
              </a:rPr>
              <a:t>National Resource Center for Supported Decision-Making  </a:t>
            </a:r>
            <a:br>
              <a:rPr lang="en-US" altLang="en-US" dirty="0" smtClean="0">
                <a:solidFill>
                  <a:schemeClr val="bg1"/>
                </a:solidFill>
                <a:latin typeface="Franklin Gothic Medium" pitchFamily="34" charset="0"/>
              </a:rPr>
            </a:br>
            <a:r>
              <a:rPr lang="en-US" altLang="en-US" sz="1600" dirty="0" smtClean="0">
                <a:solidFill>
                  <a:schemeClr val="bg1"/>
                </a:solidFill>
                <a:latin typeface="Franklin Gothic Medium" pitchFamily="34" charset="0"/>
              </a:rPr>
              <a:t>EVERYONE has the Right to Make Choices </a:t>
            </a:r>
          </a:p>
        </p:txBody>
      </p:sp>
      <p:sp>
        <p:nvSpPr>
          <p:cNvPr id="10243" name="Slide Number Placeholder 5"/>
          <p:cNvSpPr>
            <a:spLocks noGrp="1"/>
          </p:cNvSpPr>
          <p:nvPr>
            <p:ph type="sldNum" sz="quarter" idx="1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9170F811-7111-416E-8FC6-5EBB4C2655BE}" type="slidenum">
              <a:rPr lang="en-US" altLang="en-US" smtClean="0">
                <a:solidFill>
                  <a:schemeClr val="bg1"/>
                </a:solidFill>
                <a:latin typeface="Franklin Gothic Medium" pitchFamily="34" charset="0"/>
              </a:rPr>
              <a:pPr/>
              <a:t>21</a:t>
            </a:fld>
            <a:endParaRPr lang="en-US" altLang="en-US" dirty="0" smtClean="0">
              <a:solidFill>
                <a:schemeClr val="bg1"/>
              </a:solidFill>
              <a:latin typeface="Franklin Gothic Medium" pitchFamily="34" charset="0"/>
            </a:endParaRPr>
          </a:p>
        </p:txBody>
      </p:sp>
      <p:sp>
        <p:nvSpPr>
          <p:cNvPr id="74754" name="Content Placeholder 1"/>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44450" indent="0">
              <a:buNone/>
            </a:pPr>
            <a:r>
              <a:rPr lang="en-US" sz="4400" dirty="0" smtClean="0"/>
              <a:t>Guardians had the power:</a:t>
            </a:r>
          </a:p>
          <a:p>
            <a:pPr marL="109728" lvl="0" indent="0">
              <a:buNone/>
            </a:pPr>
            <a:endParaRPr lang="en-US" sz="4400" b="1" dirty="0" smtClean="0"/>
          </a:p>
          <a:p>
            <a:pPr marL="109728" lvl="0" indent="0">
              <a:buNone/>
            </a:pPr>
            <a:r>
              <a:rPr lang="en-US" sz="4400" dirty="0" smtClean="0"/>
              <a:t>“[</a:t>
            </a:r>
            <a:r>
              <a:rPr lang="en-US" sz="4400" dirty="0"/>
              <a:t>T]o make decisions regarding visitation of individuals with Respondent, Respondent's support, care,  health, safety, habilitation,  education,  therapeutic  treatment and, if not inconsistent with an order of commitment, residence.”</a:t>
            </a:r>
          </a:p>
          <a:p>
            <a:pPr marL="109538" indent="0">
              <a:buFont typeface="Wingdings 2" pitchFamily="18" charset="2"/>
              <a:buNone/>
              <a:defRPr/>
            </a:pPr>
            <a:endParaRPr lang="en-US" altLang="en-US" dirty="0" smtClean="0">
              <a:latin typeface="Calibri" pitchFamily="34" charset="0"/>
            </a:endParaRPr>
          </a:p>
        </p:txBody>
      </p:sp>
      <p:sp>
        <p:nvSpPr>
          <p:cNvPr id="74756" name="Rectangle 4"/>
          <p:cNvSpPr>
            <a:spLocks noGrp="1" noChangeArrowheads="1"/>
          </p:cNvSpPr>
          <p:nvPr>
            <p:ph type="title"/>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cap="none" dirty="0" smtClean="0">
                <a:latin typeface="Calibri" pitchFamily="34" charset="0"/>
              </a:rPr>
              <a:t>Jenny’s Rights</a:t>
            </a:r>
            <a:br>
              <a:rPr lang="en-US" altLang="en-US" cap="none" dirty="0" smtClean="0">
                <a:latin typeface="Calibri" pitchFamily="34" charset="0"/>
              </a:rPr>
            </a:br>
            <a:r>
              <a:rPr lang="en-US" altLang="en-US" cap="none" dirty="0" smtClean="0">
                <a:latin typeface="Calibri" pitchFamily="34" charset="0"/>
              </a:rPr>
              <a:t>In One Sentence </a:t>
            </a:r>
          </a:p>
        </p:txBody>
      </p:sp>
    </p:spTree>
    <p:extLst>
      <p:ext uri="{BB962C8B-B14F-4D97-AF65-F5344CB8AC3E}">
        <p14:creationId xmlns:p14="http://schemas.microsoft.com/office/powerpoint/2010/main" val="18094695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0" indent="0">
              <a:buNone/>
            </a:pPr>
            <a:r>
              <a:rPr lang="en-US" dirty="0"/>
              <a:t>On Jenny’s:</a:t>
            </a:r>
          </a:p>
          <a:p>
            <a:pPr marL="0" indent="0">
              <a:buNone/>
            </a:pPr>
            <a:endParaRPr lang="en-US" dirty="0"/>
          </a:p>
          <a:p>
            <a:pPr>
              <a:buFont typeface="Wingdings" panose="05000000000000000000" pitchFamily="2" charset="2"/>
              <a:buChar char="§"/>
            </a:pPr>
            <a:r>
              <a:rPr lang="en-US" dirty="0"/>
              <a:t>Independent Living Skills: </a:t>
            </a:r>
            <a:r>
              <a:rPr lang="en-US" b="1" dirty="0"/>
              <a:t>“If she had assistance, she may be able to do that”</a:t>
            </a:r>
          </a:p>
          <a:p>
            <a:pPr>
              <a:buFont typeface="Wingdings" panose="05000000000000000000" pitchFamily="2" charset="2"/>
              <a:buChar char="§"/>
            </a:pPr>
            <a:endParaRPr lang="en-US" b="1" dirty="0"/>
          </a:p>
          <a:p>
            <a:pPr>
              <a:buFont typeface="Wingdings" panose="05000000000000000000" pitchFamily="2" charset="2"/>
              <a:buChar char="§"/>
            </a:pPr>
            <a:r>
              <a:rPr lang="en-US" dirty="0"/>
              <a:t>Legal Skills:  </a:t>
            </a:r>
            <a:r>
              <a:rPr lang="en-US" b="1" dirty="0"/>
              <a:t>“she would need assistance to understand a legal document</a:t>
            </a:r>
            <a:r>
              <a:rPr lang="en-US" dirty="0"/>
              <a:t>”</a:t>
            </a:r>
          </a:p>
          <a:p>
            <a:pPr>
              <a:buFont typeface="Wingdings" panose="05000000000000000000" pitchFamily="2" charset="2"/>
              <a:buChar char="§"/>
            </a:pPr>
            <a:endParaRPr lang="en-US" dirty="0"/>
          </a:p>
          <a:p>
            <a:pPr>
              <a:buFont typeface="Wingdings" panose="05000000000000000000" pitchFamily="2" charset="2"/>
              <a:buChar char="§"/>
            </a:pPr>
            <a:r>
              <a:rPr lang="en-US" dirty="0"/>
              <a:t>Money Management: </a:t>
            </a:r>
            <a:r>
              <a:rPr lang="en-US" b="1" dirty="0"/>
              <a:t>She needs “assistance with [a] bank account.”</a:t>
            </a:r>
          </a:p>
          <a:p>
            <a:pPr marL="109728" indent="0">
              <a:buNone/>
            </a:pPr>
            <a:endParaRPr lang="en-US" dirty="0"/>
          </a:p>
        </p:txBody>
      </p:sp>
      <p:sp>
        <p:nvSpPr>
          <p:cNvPr id="3" name="Title 2"/>
          <p:cNvSpPr>
            <a:spLocks noGrp="1"/>
          </p:cNvSpPr>
          <p:nvPr>
            <p:ph type="title"/>
          </p:nvPr>
        </p:nvSpPr>
        <p:spPr/>
        <p:txBody>
          <a:bodyPr/>
          <a:lstStyle/>
          <a:p>
            <a:pPr algn="ctr"/>
            <a:r>
              <a:rPr lang="en-US" dirty="0" smtClean="0"/>
              <a:t>Why?</a:t>
            </a:r>
            <a:br>
              <a:rPr lang="en-US" dirty="0" smtClean="0"/>
            </a:br>
            <a:r>
              <a:rPr lang="en-US" dirty="0" smtClean="0"/>
              <a:t> From Their Expert</a:t>
            </a:r>
            <a:endParaRPr lang="en-US" dirty="0"/>
          </a:p>
        </p:txBody>
      </p:sp>
    </p:spTree>
    <p:extLst>
      <p:ext uri="{BB962C8B-B14F-4D97-AF65-F5344CB8AC3E}">
        <p14:creationId xmlns:p14="http://schemas.microsoft.com/office/powerpoint/2010/main" val="32898060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sz="3600" b="1" dirty="0" smtClean="0"/>
              <a:t>“</a:t>
            </a:r>
            <a:r>
              <a:rPr lang="en-US" sz="3600" dirty="0"/>
              <a:t>She’s going to need assistance to make decisions regarding her healthcare, her living arrangements and such like that, she will need someone to guide her and give her assistance</a:t>
            </a:r>
            <a:r>
              <a:rPr lang="en-US" dirty="0"/>
              <a:t>.”  </a:t>
            </a:r>
          </a:p>
          <a:p>
            <a:endParaRPr lang="en-US" dirty="0"/>
          </a:p>
        </p:txBody>
      </p:sp>
      <p:sp>
        <p:nvSpPr>
          <p:cNvPr id="3" name="Title 2"/>
          <p:cNvSpPr>
            <a:spLocks noGrp="1"/>
          </p:cNvSpPr>
          <p:nvPr>
            <p:ph type="title"/>
          </p:nvPr>
        </p:nvSpPr>
        <p:spPr/>
        <p:txBody>
          <a:bodyPr/>
          <a:lstStyle/>
          <a:p>
            <a:pPr algn="ctr"/>
            <a:r>
              <a:rPr lang="en-US" dirty="0" smtClean="0"/>
              <a:t>Therefore…</a:t>
            </a:r>
            <a:endParaRPr lang="en-US" dirty="0"/>
          </a:p>
        </p:txBody>
      </p:sp>
    </p:spTree>
    <p:extLst>
      <p:ext uri="{BB962C8B-B14F-4D97-AF65-F5344CB8AC3E}">
        <p14:creationId xmlns:p14="http://schemas.microsoft.com/office/powerpoint/2010/main" val="14873821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ctr">
              <a:buNone/>
            </a:pPr>
            <a:r>
              <a:rPr lang="en-US" sz="3600" dirty="0"/>
              <a:t>“I believe what would be beneficial to Jenny is that she is afforded the opportunity to have individuals around her who support and love her, who give her the assistance she needs.”</a:t>
            </a:r>
          </a:p>
          <a:p>
            <a:pPr marL="109728" indent="0">
              <a:buNone/>
            </a:pPr>
            <a:endParaRPr lang="en-US" dirty="0"/>
          </a:p>
        </p:txBody>
      </p:sp>
      <p:sp>
        <p:nvSpPr>
          <p:cNvPr id="3" name="Title 2"/>
          <p:cNvSpPr>
            <a:spLocks noGrp="1"/>
          </p:cNvSpPr>
          <p:nvPr>
            <p:ph type="title"/>
          </p:nvPr>
        </p:nvSpPr>
        <p:spPr/>
        <p:txBody>
          <a:bodyPr/>
          <a:lstStyle/>
          <a:p>
            <a:pPr algn="ctr"/>
            <a:r>
              <a:rPr lang="en-US" dirty="0" smtClean="0"/>
              <a:t>And…</a:t>
            </a:r>
            <a:endParaRPr lang="en-US" dirty="0"/>
          </a:p>
        </p:txBody>
      </p:sp>
    </p:spTree>
    <p:extLst>
      <p:ext uri="{BB962C8B-B14F-4D97-AF65-F5344CB8AC3E}">
        <p14:creationId xmlns:p14="http://schemas.microsoft.com/office/powerpoint/2010/main" val="20890584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0" indent="0">
              <a:buNone/>
            </a:pPr>
            <a:r>
              <a:rPr lang="en-US" dirty="0" smtClean="0"/>
              <a:t>. . . How </a:t>
            </a:r>
            <a:r>
              <a:rPr lang="en-US" dirty="0"/>
              <a:t>could </a:t>
            </a:r>
            <a:r>
              <a:rPr lang="en-US" dirty="0" smtClean="0"/>
              <a:t>she sign a </a:t>
            </a:r>
            <a:r>
              <a:rPr lang="en-US" dirty="0"/>
              <a:t>Power of Attorney? </a:t>
            </a:r>
          </a:p>
          <a:p>
            <a:pPr marL="0" indent="0" algn="ctr">
              <a:buNone/>
            </a:pPr>
            <a:r>
              <a:rPr lang="en-US" dirty="0"/>
              <a:t>“[N]</a:t>
            </a:r>
            <a:r>
              <a:rPr lang="en-US" dirty="0" err="1"/>
              <a:t>ot</a:t>
            </a:r>
            <a:r>
              <a:rPr lang="en-US" dirty="0"/>
              <a:t> only did Jenny have an opportunity to review the documents, but also the attorney had the opportunity to get to know Jenny and understand her capabilities and limitations in understanding legal documents. Based on this series of observations over several visits, the attorney concluded, and we concurred, that Jenny was capable of understanding these documents.”</a:t>
            </a:r>
          </a:p>
          <a:p>
            <a:pPr marL="109728" indent="0">
              <a:buNone/>
            </a:pPr>
            <a:endParaRPr lang="en-US" dirty="0"/>
          </a:p>
        </p:txBody>
      </p:sp>
      <p:sp>
        <p:nvSpPr>
          <p:cNvPr id="3" name="Title 2"/>
          <p:cNvSpPr>
            <a:spLocks noGrp="1"/>
          </p:cNvSpPr>
          <p:nvPr>
            <p:ph type="title"/>
          </p:nvPr>
        </p:nvSpPr>
        <p:spPr/>
        <p:txBody>
          <a:bodyPr/>
          <a:lstStyle/>
          <a:p>
            <a:pPr algn="ctr"/>
            <a:r>
              <a:rPr lang="en-US" dirty="0" smtClean="0"/>
              <a:t>If Jenny Can’t Make Decisions. . . </a:t>
            </a:r>
            <a:endParaRPr lang="en-US" dirty="0"/>
          </a:p>
        </p:txBody>
      </p:sp>
    </p:spTree>
    <p:extLst>
      <p:ext uri="{BB962C8B-B14F-4D97-AF65-F5344CB8AC3E}">
        <p14:creationId xmlns:p14="http://schemas.microsoft.com/office/powerpoint/2010/main" val="25048288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sz="3600" dirty="0" smtClean="0"/>
              <a:t>Jenny Needs Support:</a:t>
            </a:r>
          </a:p>
          <a:p>
            <a:pPr algn="ctr"/>
            <a:endParaRPr lang="en-US" sz="3600" dirty="0"/>
          </a:p>
          <a:p>
            <a:pPr algn="ctr"/>
            <a:r>
              <a:rPr lang="en-US" sz="3600" dirty="0" smtClean="0"/>
              <a:t>To </a:t>
            </a:r>
            <a:r>
              <a:rPr lang="en-US" sz="3600" dirty="0"/>
              <a:t>Understand Legal Issues</a:t>
            </a:r>
          </a:p>
          <a:p>
            <a:pPr algn="ctr"/>
            <a:r>
              <a:rPr lang="en-US" sz="3600" dirty="0"/>
              <a:t>To Understand Medical Issues</a:t>
            </a:r>
          </a:p>
          <a:p>
            <a:pPr algn="ctr"/>
            <a:r>
              <a:rPr lang="en-US" sz="3600" dirty="0"/>
              <a:t>To Understand Monetary Issues</a:t>
            </a:r>
          </a:p>
          <a:p>
            <a:pPr algn="ctr"/>
            <a:r>
              <a:rPr lang="en-US" sz="3600" dirty="0"/>
              <a:t>In her Day to Day Life</a:t>
            </a:r>
          </a:p>
          <a:p>
            <a:endParaRPr lang="en-US" dirty="0"/>
          </a:p>
        </p:txBody>
      </p:sp>
      <p:sp>
        <p:nvSpPr>
          <p:cNvPr id="3" name="Title 2"/>
          <p:cNvSpPr>
            <a:spLocks noGrp="1"/>
          </p:cNvSpPr>
          <p:nvPr>
            <p:ph type="title"/>
          </p:nvPr>
        </p:nvSpPr>
        <p:spPr/>
        <p:txBody>
          <a:bodyPr>
            <a:normAutofit/>
          </a:bodyPr>
          <a:lstStyle/>
          <a:p>
            <a:pPr algn="ctr"/>
            <a:r>
              <a:rPr lang="en-US" dirty="0" smtClean="0"/>
              <a:t>What That All Adds Up To</a:t>
            </a:r>
            <a:endParaRPr lang="en-US" dirty="0"/>
          </a:p>
        </p:txBody>
      </p:sp>
    </p:spTree>
    <p:extLst>
      <p:ext uri="{BB962C8B-B14F-4D97-AF65-F5344CB8AC3E}">
        <p14:creationId xmlns:p14="http://schemas.microsoft.com/office/powerpoint/2010/main" val="8631213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ctr">
              <a:buNone/>
            </a:pPr>
            <a:endParaRPr lang="en-US" sz="4400" dirty="0" smtClean="0"/>
          </a:p>
          <a:p>
            <a:pPr marL="109728" indent="0" algn="ctr">
              <a:buNone/>
            </a:pPr>
            <a:r>
              <a:rPr lang="en-US" sz="6000" b="1" dirty="0" smtClean="0"/>
              <a:t>JENNY IS A PERSON</a:t>
            </a:r>
          </a:p>
          <a:p>
            <a:pPr marL="109728" indent="0" algn="ctr">
              <a:buNone/>
            </a:pPr>
            <a:endParaRPr lang="en-US" sz="4400" dirty="0"/>
          </a:p>
          <a:p>
            <a:pPr marL="109728" indent="0" algn="ctr">
              <a:buNone/>
            </a:pPr>
            <a:r>
              <a:rPr lang="en-US" sz="4400" u="sng" dirty="0" smtClean="0"/>
              <a:t>We Are All Jenny Hatch</a:t>
            </a:r>
          </a:p>
          <a:p>
            <a:pPr marL="109728" indent="0">
              <a:buNone/>
            </a:pPr>
            <a:endParaRPr lang="en-US" dirty="0"/>
          </a:p>
        </p:txBody>
      </p:sp>
      <p:sp>
        <p:nvSpPr>
          <p:cNvPr id="3" name="Title 2"/>
          <p:cNvSpPr>
            <a:spLocks noGrp="1"/>
          </p:cNvSpPr>
          <p:nvPr>
            <p:ph type="title"/>
          </p:nvPr>
        </p:nvSpPr>
        <p:spPr/>
        <p:txBody>
          <a:bodyPr/>
          <a:lstStyle/>
          <a:p>
            <a:pPr algn="ctr"/>
            <a:r>
              <a:rPr lang="en-US" dirty="0" smtClean="0"/>
              <a:t>In Other Words</a:t>
            </a:r>
            <a:endParaRPr lang="en-US" dirty="0"/>
          </a:p>
        </p:txBody>
      </p:sp>
    </p:spTree>
    <p:extLst>
      <p:ext uri="{BB962C8B-B14F-4D97-AF65-F5344CB8AC3E}">
        <p14:creationId xmlns:p14="http://schemas.microsoft.com/office/powerpoint/2010/main" val="21132412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Way Forward: </a:t>
            </a:r>
            <a:br>
              <a:rPr lang="en-US" dirty="0" smtClean="0"/>
            </a:br>
            <a:r>
              <a:rPr lang="en-US" dirty="0" smtClean="0"/>
              <a:t>Supported Decision-Making</a:t>
            </a:r>
            <a:endParaRPr lang="en-US" dirty="0"/>
          </a:p>
        </p:txBody>
      </p:sp>
      <p:sp>
        <p:nvSpPr>
          <p:cNvPr id="3" name="Content Placeholder 2"/>
          <p:cNvSpPr>
            <a:spLocks noGrp="1"/>
          </p:cNvSpPr>
          <p:nvPr>
            <p:ph idx="1"/>
          </p:nvPr>
        </p:nvSpPr>
        <p:spPr/>
        <p:txBody>
          <a:bodyPr>
            <a:normAutofit lnSpcReduction="10000"/>
          </a:bodyPr>
          <a:lstStyle/>
          <a:p>
            <a:pPr>
              <a:spcAft>
                <a:spcPct val="100000"/>
              </a:spcAft>
              <a:buNone/>
              <a:defRPr/>
            </a:pPr>
            <a:r>
              <a:rPr lang="en-US" altLang="en-US" sz="2000" dirty="0" smtClean="0">
                <a:latin typeface="Calibri" pitchFamily="34" charset="0"/>
              </a:rPr>
              <a:t>“</a:t>
            </a:r>
            <a:r>
              <a:rPr lang="en-US" altLang="en-US" dirty="0">
                <a:latin typeface="Calibri" pitchFamily="34" charset="0"/>
              </a:rPr>
              <a:t>a recognized alternative to guardianship through which people with disabilities use friends, family members, and professionals to help them understand the situations and choices they face, so they may make their own decisions without the “need” for a guardian.”</a:t>
            </a:r>
          </a:p>
          <a:p>
            <a:pPr>
              <a:buNone/>
              <a:defRPr/>
            </a:pPr>
            <a:r>
              <a:rPr lang="en-US" altLang="en-US" dirty="0" smtClean="0">
                <a:latin typeface="Calibri" pitchFamily="34" charset="0"/>
              </a:rPr>
              <a:t>- </a:t>
            </a:r>
            <a:r>
              <a:rPr lang="en-US" altLang="en-US" dirty="0" err="1" smtClean="0">
                <a:latin typeface="Calibri" pitchFamily="34" charset="0"/>
              </a:rPr>
              <a:t>Blanck</a:t>
            </a:r>
            <a:r>
              <a:rPr lang="en-US" altLang="en-US" dirty="0" smtClean="0">
                <a:latin typeface="Calibri" pitchFamily="34" charset="0"/>
              </a:rPr>
              <a:t> </a:t>
            </a:r>
            <a:r>
              <a:rPr lang="en-US" altLang="en-US" dirty="0">
                <a:latin typeface="Calibri" pitchFamily="34" charset="0"/>
              </a:rPr>
              <a:t>&amp; Martinis, </a:t>
            </a:r>
            <a:r>
              <a:rPr lang="en-US" altLang="en-US" dirty="0" smtClean="0">
                <a:latin typeface="Calibri" pitchFamily="34" charset="0"/>
              </a:rPr>
              <a:t>2015 </a:t>
            </a:r>
            <a:endParaRPr lang="en-US" altLang="en-US" dirty="0">
              <a:latin typeface="Calibri" pitchFamily="34" charset="0"/>
            </a:endParaRPr>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smtClean="0"/>
              <a:t>National Resource Center for Supported Decision-Making  </a:t>
            </a:r>
            <a:br>
              <a:rPr lang="en-US" altLang="en-US" smtClean="0"/>
            </a:br>
            <a:r>
              <a:rPr lang="en-US" altLang="en-US" sz="160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28</a:t>
            </a:fld>
            <a:endParaRPr lang="en-US" altLang="en-US" dirty="0"/>
          </a:p>
        </p:txBody>
      </p:sp>
    </p:spTree>
    <p:extLst>
      <p:ext uri="{BB962C8B-B14F-4D97-AF65-F5344CB8AC3E}">
        <p14:creationId xmlns:p14="http://schemas.microsoft.com/office/powerpoint/2010/main" val="1652175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About It</a:t>
            </a:r>
            <a:endParaRPr lang="en-US" dirty="0"/>
          </a:p>
        </p:txBody>
      </p:sp>
      <p:sp>
        <p:nvSpPr>
          <p:cNvPr id="3" name="Content Placeholder 2"/>
          <p:cNvSpPr>
            <a:spLocks noGrp="1"/>
          </p:cNvSpPr>
          <p:nvPr>
            <p:ph idx="1"/>
          </p:nvPr>
        </p:nvSpPr>
        <p:spPr/>
        <p:txBody>
          <a:bodyPr>
            <a:normAutofit lnSpcReduction="10000"/>
          </a:bodyPr>
          <a:lstStyle/>
          <a:p>
            <a:pPr marL="44450" indent="0">
              <a:buNone/>
              <a:defRPr/>
            </a:pPr>
            <a:r>
              <a:rPr lang="en-US" dirty="0"/>
              <a:t>How do you make decisions?</a:t>
            </a:r>
          </a:p>
          <a:p>
            <a:pPr marL="44450" indent="0">
              <a:buNone/>
              <a:defRPr/>
            </a:pPr>
            <a:r>
              <a:rPr lang="en-US" dirty="0"/>
              <a:t>What do you do if you’re not familiar with the issue?</a:t>
            </a:r>
          </a:p>
          <a:p>
            <a:pPr>
              <a:defRPr/>
            </a:pPr>
            <a:r>
              <a:rPr lang="en-US" dirty="0"/>
              <a:t>Taxes?</a:t>
            </a:r>
          </a:p>
          <a:p>
            <a:pPr>
              <a:defRPr/>
            </a:pPr>
            <a:r>
              <a:rPr lang="en-US" dirty="0"/>
              <a:t>Medical Care?</a:t>
            </a:r>
          </a:p>
          <a:p>
            <a:pPr>
              <a:defRPr/>
            </a:pPr>
            <a:r>
              <a:rPr lang="en-US" dirty="0"/>
              <a:t>Auto Repairs?</a:t>
            </a:r>
          </a:p>
          <a:p>
            <a:pPr marL="44450" indent="0" algn="ctr">
              <a:buNone/>
              <a:defRPr/>
            </a:pPr>
            <a:endParaRPr lang="en-US" dirty="0"/>
          </a:p>
          <a:p>
            <a:pPr marL="44450" indent="0" algn="ctr">
              <a:buNone/>
              <a:defRPr/>
            </a:pPr>
            <a:r>
              <a:rPr lang="en-US" sz="4400" b="1" dirty="0"/>
              <a:t>What Do You Do?</a:t>
            </a:r>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smtClean="0"/>
              <a:t>National Resource Center for Supported Decision-Making  </a:t>
            </a:r>
            <a:br>
              <a:rPr lang="en-US" altLang="en-US" smtClean="0"/>
            </a:br>
            <a:r>
              <a:rPr lang="en-US" altLang="en-US" sz="160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29</a:t>
            </a:fld>
            <a:endParaRPr lang="en-US" altLang="en-US" dirty="0"/>
          </a:p>
        </p:txBody>
      </p:sp>
    </p:spTree>
    <p:extLst>
      <p:ext uri="{BB962C8B-B14F-4D97-AF65-F5344CB8AC3E}">
        <p14:creationId xmlns:p14="http://schemas.microsoft.com/office/powerpoint/2010/main" val="1055117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Rights=Choice</a:t>
            </a:r>
            <a:endParaRPr lang="en-US" dirty="0"/>
          </a:p>
        </p:txBody>
      </p:sp>
      <p:sp>
        <p:nvSpPr>
          <p:cNvPr id="3" name="Content Placeholder 2"/>
          <p:cNvSpPr>
            <a:spLocks noGrp="1"/>
          </p:cNvSpPr>
          <p:nvPr>
            <p:ph idx="1"/>
          </p:nvPr>
        </p:nvSpPr>
        <p:spPr/>
        <p:txBody>
          <a:bodyPr>
            <a:normAutofit/>
          </a:bodyPr>
          <a:lstStyle/>
          <a:p>
            <a:pPr marL="44450" indent="0">
              <a:buNone/>
            </a:pPr>
            <a:r>
              <a:rPr lang="en-US" dirty="0"/>
              <a:t> </a:t>
            </a:r>
            <a:r>
              <a:rPr lang="en-US" dirty="0" smtClean="0"/>
              <a:t>"I </a:t>
            </a:r>
            <a:r>
              <a:rPr lang="en-US" dirty="0"/>
              <a:t>am my choices. I cannot not choose. If I do not choose, that is still a choice. If faced with inevitable circumstances, we still choose </a:t>
            </a:r>
            <a:r>
              <a:rPr lang="en-US" i="1" dirty="0"/>
              <a:t>how we are </a:t>
            </a:r>
            <a:r>
              <a:rPr lang="en-US" dirty="0"/>
              <a:t>in those circumstances.”</a:t>
            </a:r>
          </a:p>
          <a:p>
            <a:pPr marL="44450" indent="0">
              <a:buNone/>
            </a:pPr>
            <a:r>
              <a:rPr lang="en-US" dirty="0"/>
              <a:t>- Jean Paul Sartre</a:t>
            </a:r>
          </a:p>
          <a:p>
            <a:pPr marL="44450" indent="0">
              <a:buNone/>
            </a:pPr>
            <a:endParaRPr lang="en-US" dirty="0"/>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smtClean="0"/>
              <a:t>National Resource Center for Supported Decision-Making  </a:t>
            </a:r>
            <a:br>
              <a:rPr lang="en-US" altLang="en-US" smtClean="0"/>
            </a:br>
            <a:r>
              <a:rPr lang="en-US" altLang="en-US" sz="160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3</a:t>
            </a:fld>
            <a:endParaRPr lang="en-US" altLang="en-US" dirty="0"/>
          </a:p>
        </p:txBody>
      </p:sp>
    </p:spTree>
    <p:extLst>
      <p:ext uri="{BB962C8B-B14F-4D97-AF65-F5344CB8AC3E}">
        <p14:creationId xmlns:p14="http://schemas.microsoft.com/office/powerpoint/2010/main" val="3983155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Supported Decision-Making Is A Lot of Words For </a:t>
            </a:r>
            <a:endParaRPr lang="en-US" dirty="0"/>
          </a:p>
        </p:txBody>
      </p:sp>
      <p:sp>
        <p:nvSpPr>
          <p:cNvPr id="3" name="Content Placeholder 2"/>
          <p:cNvSpPr>
            <a:spLocks noGrp="1"/>
          </p:cNvSpPr>
          <p:nvPr>
            <p:ph idx="1"/>
          </p:nvPr>
        </p:nvSpPr>
        <p:spPr/>
        <p:txBody>
          <a:bodyPr/>
          <a:lstStyle/>
          <a:p>
            <a:pPr marL="109728" indent="0" algn="ctr">
              <a:buNone/>
              <a:defRPr/>
            </a:pPr>
            <a:r>
              <a:rPr lang="en-US" sz="4800" dirty="0"/>
              <a:t>Getting help when its needed</a:t>
            </a:r>
          </a:p>
          <a:p>
            <a:pPr marL="109728" indent="0" algn="ctr">
              <a:buNone/>
              <a:defRPr/>
            </a:pPr>
            <a:endParaRPr lang="en-US" sz="6000" dirty="0"/>
          </a:p>
          <a:p>
            <a:pPr marL="109728" indent="0" algn="ctr">
              <a:buNone/>
              <a:defRPr/>
            </a:pPr>
            <a:r>
              <a:rPr lang="en-US" sz="6000" b="1" dirty="0"/>
              <a:t>Just like you and me </a:t>
            </a:r>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smtClean="0"/>
              <a:t>National Resource Center for Supported Decision-Making  </a:t>
            </a:r>
            <a:br>
              <a:rPr lang="en-US" altLang="en-US" smtClean="0"/>
            </a:br>
            <a:r>
              <a:rPr lang="en-US" altLang="en-US" sz="160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30</a:t>
            </a:fld>
            <a:endParaRPr lang="en-US" altLang="en-US" dirty="0"/>
          </a:p>
        </p:txBody>
      </p:sp>
    </p:spTree>
    <p:extLst>
      <p:ext uri="{BB962C8B-B14F-4D97-AF65-F5344CB8AC3E}">
        <p14:creationId xmlns:p14="http://schemas.microsoft.com/office/powerpoint/2010/main" val="39023682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2800" dirty="0"/>
              <a:t>Decisions Jenny had made with Support</a:t>
            </a:r>
          </a:p>
          <a:p>
            <a:pPr marL="0" indent="0">
              <a:buNone/>
            </a:pPr>
            <a:endParaRPr lang="en-US" sz="2800" dirty="0"/>
          </a:p>
          <a:p>
            <a:pPr algn="ctr"/>
            <a:r>
              <a:rPr lang="en-US" sz="2800" b="1" dirty="0"/>
              <a:t>Sign Power of Attorney</a:t>
            </a:r>
          </a:p>
          <a:p>
            <a:pPr algn="ctr"/>
            <a:r>
              <a:rPr lang="en-US" sz="2800" b="1" dirty="0"/>
              <a:t>Consent to Surgery</a:t>
            </a:r>
          </a:p>
          <a:p>
            <a:pPr algn="ctr"/>
            <a:r>
              <a:rPr lang="en-US" sz="2800" b="1" dirty="0"/>
              <a:t>Medicaid Waiver Individual Service Plan</a:t>
            </a:r>
          </a:p>
          <a:p>
            <a:pPr algn="ctr"/>
            <a:r>
              <a:rPr lang="en-US" sz="2800" b="1" dirty="0"/>
              <a:t>Application for Paratransit</a:t>
            </a:r>
          </a:p>
          <a:p>
            <a:pPr algn="ctr"/>
            <a:r>
              <a:rPr lang="en-US" sz="2800" b="1" dirty="0"/>
              <a:t>Authorization to share medical records</a:t>
            </a:r>
          </a:p>
          <a:p>
            <a:pPr algn="ctr"/>
            <a:r>
              <a:rPr lang="en-US" sz="2800" b="1" dirty="0"/>
              <a:t>Assignment of a Representative Payee</a:t>
            </a:r>
          </a:p>
          <a:p>
            <a:endParaRPr lang="en-US" dirty="0"/>
          </a:p>
        </p:txBody>
      </p:sp>
      <p:sp>
        <p:nvSpPr>
          <p:cNvPr id="3" name="Title 2"/>
          <p:cNvSpPr>
            <a:spLocks noGrp="1"/>
          </p:cNvSpPr>
          <p:nvPr>
            <p:ph type="title"/>
          </p:nvPr>
        </p:nvSpPr>
        <p:spPr/>
        <p:txBody>
          <a:bodyPr/>
          <a:lstStyle/>
          <a:p>
            <a:pPr algn="ctr"/>
            <a:r>
              <a:rPr lang="en-US" dirty="0" smtClean="0"/>
              <a:t>And Just Like You And Me:</a:t>
            </a:r>
            <a:endParaRPr lang="en-US" dirty="0"/>
          </a:p>
        </p:txBody>
      </p:sp>
    </p:spTree>
    <p:extLst>
      <p:ext uri="{BB962C8B-B14F-4D97-AF65-F5344CB8AC3E}">
        <p14:creationId xmlns:p14="http://schemas.microsoft.com/office/powerpoint/2010/main" val="2342307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lgn="ctr"/>
            <a:r>
              <a:rPr lang="en-US" sz="3600" dirty="0"/>
              <a:t>First 4 pages justify guardianship</a:t>
            </a:r>
            <a:r>
              <a:rPr lang="en-US" sz="3600" b="1" dirty="0"/>
              <a:t>.</a:t>
            </a:r>
          </a:p>
          <a:p>
            <a:pPr marL="0" indent="0" algn="ctr">
              <a:buNone/>
            </a:pPr>
            <a:r>
              <a:rPr lang="en-US" sz="3600" b="1" dirty="0"/>
              <a:t>“However”</a:t>
            </a:r>
          </a:p>
          <a:p>
            <a:pPr marL="571500" indent="-571500">
              <a:buFont typeface="Wingdings" panose="05000000000000000000" pitchFamily="2" charset="2"/>
              <a:buChar char="§"/>
            </a:pPr>
            <a:r>
              <a:rPr lang="en-US" sz="3600" dirty="0"/>
              <a:t>Guardians to be who she wants</a:t>
            </a:r>
          </a:p>
          <a:p>
            <a:pPr marL="571500" indent="-571500">
              <a:buFont typeface="Wingdings" panose="05000000000000000000" pitchFamily="2" charset="2"/>
              <a:buChar char="§"/>
            </a:pPr>
            <a:r>
              <a:rPr lang="en-US" sz="3600" dirty="0"/>
              <a:t>She lives where she wants</a:t>
            </a:r>
          </a:p>
          <a:p>
            <a:pPr marL="571500" indent="-571500">
              <a:buFont typeface="Wingdings" panose="05000000000000000000" pitchFamily="2" charset="2"/>
              <a:buChar char="§"/>
            </a:pPr>
            <a:r>
              <a:rPr lang="en-US" sz="3600" dirty="0"/>
              <a:t>Guardianship for only 1 </a:t>
            </a:r>
            <a:r>
              <a:rPr lang="en-US" sz="3600" dirty="0" smtClean="0"/>
              <a:t>year – </a:t>
            </a:r>
            <a:r>
              <a:rPr lang="en-US" sz="3600" u="sng" dirty="0" smtClean="0"/>
              <a:t>Expired August, 2014</a:t>
            </a:r>
            <a:endParaRPr lang="en-US" sz="3600" u="sng" dirty="0"/>
          </a:p>
          <a:p>
            <a:pPr marL="571500" indent="-571500">
              <a:buFont typeface="Wingdings" panose="05000000000000000000" pitchFamily="2" charset="2"/>
              <a:buChar char="§"/>
            </a:pPr>
            <a:r>
              <a:rPr lang="en-US" sz="3600" dirty="0"/>
              <a:t>Only over 2 things – medical and safety</a:t>
            </a:r>
          </a:p>
          <a:p>
            <a:pPr marL="109728" indent="0">
              <a:buNone/>
            </a:pPr>
            <a:endParaRPr lang="en-US" dirty="0"/>
          </a:p>
        </p:txBody>
      </p:sp>
      <p:sp>
        <p:nvSpPr>
          <p:cNvPr id="3" name="Title 2"/>
          <p:cNvSpPr>
            <a:spLocks noGrp="1"/>
          </p:cNvSpPr>
          <p:nvPr>
            <p:ph type="title"/>
          </p:nvPr>
        </p:nvSpPr>
        <p:spPr/>
        <p:txBody>
          <a:bodyPr/>
          <a:lstStyle/>
          <a:p>
            <a:pPr algn="ctr"/>
            <a:r>
              <a:rPr lang="en-US" dirty="0" smtClean="0"/>
              <a:t>Final Order</a:t>
            </a:r>
            <a:endParaRPr lang="en-US" dirty="0"/>
          </a:p>
        </p:txBody>
      </p:sp>
    </p:spTree>
    <p:extLst>
      <p:ext uri="{BB962C8B-B14F-4D97-AF65-F5344CB8AC3E}">
        <p14:creationId xmlns:p14="http://schemas.microsoft.com/office/powerpoint/2010/main" val="10414760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4000" b="1" dirty="0"/>
              <a:t>EVEN DURING </a:t>
            </a:r>
            <a:r>
              <a:rPr lang="en-US" sz="4000" dirty="0"/>
              <a:t>the 1 year limited guardianship:</a:t>
            </a:r>
          </a:p>
          <a:p>
            <a:pPr marL="0" indent="0" algn="ctr">
              <a:buNone/>
            </a:pPr>
            <a:r>
              <a:rPr lang="en-US" sz="4000" b="1" dirty="0"/>
              <a:t>“Guardians shall assist Respondent in making and implementing decisions we have termed ‘supported decision making.’“</a:t>
            </a:r>
          </a:p>
          <a:p>
            <a:pPr marL="109728" indent="0">
              <a:buNone/>
            </a:pPr>
            <a:endParaRPr lang="en-US" dirty="0"/>
          </a:p>
        </p:txBody>
      </p:sp>
      <p:sp>
        <p:nvSpPr>
          <p:cNvPr id="3" name="Title 2"/>
          <p:cNvSpPr>
            <a:spLocks noGrp="1"/>
          </p:cNvSpPr>
          <p:nvPr>
            <p:ph type="title"/>
          </p:nvPr>
        </p:nvSpPr>
        <p:spPr/>
        <p:txBody>
          <a:bodyPr/>
          <a:lstStyle/>
          <a:p>
            <a:pPr algn="ctr"/>
            <a:r>
              <a:rPr lang="en-US" dirty="0" smtClean="0"/>
              <a:t>Final Order</a:t>
            </a:r>
            <a:endParaRPr lang="en-US" dirty="0"/>
          </a:p>
        </p:txBody>
      </p:sp>
    </p:spTree>
    <p:extLst>
      <p:ext uri="{BB962C8B-B14F-4D97-AF65-F5344CB8AC3E}">
        <p14:creationId xmlns:p14="http://schemas.microsoft.com/office/powerpoint/2010/main" val="21163089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Jenny Got Justice</a:t>
            </a:r>
            <a:endParaRPr lang="en-US"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506099"/>
            <a:ext cx="7067512" cy="474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4637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525963"/>
          </a:xfrm>
        </p:spPr>
        <p:txBody>
          <a:bodyPr>
            <a:normAutofit lnSpcReduction="10000"/>
          </a:bodyPr>
          <a:lstStyle/>
          <a:p>
            <a:pPr marL="0" indent="0">
              <a:buNone/>
            </a:pPr>
            <a:r>
              <a:rPr lang="en-US" sz="3200" b="1" dirty="0"/>
              <a:t>Jenny is Strong, Smart, Determined </a:t>
            </a:r>
          </a:p>
          <a:p>
            <a:pPr marL="0" indent="0">
              <a:buNone/>
            </a:pPr>
            <a:r>
              <a:rPr lang="en-US" sz="3200" b="1" dirty="0"/>
              <a:t>AND</a:t>
            </a:r>
          </a:p>
          <a:p>
            <a:pPr marL="0" indent="0">
              <a:buNone/>
            </a:pPr>
            <a:r>
              <a:rPr lang="en-US" sz="3200" dirty="0"/>
              <a:t>She had support from:</a:t>
            </a:r>
          </a:p>
          <a:p>
            <a:pPr algn="ctr"/>
            <a:r>
              <a:rPr lang="en-US" sz="3200" dirty="0"/>
              <a:t>Friends and professionals</a:t>
            </a:r>
          </a:p>
          <a:p>
            <a:pPr algn="ctr"/>
            <a:r>
              <a:rPr lang="en-US" sz="3200" dirty="0"/>
              <a:t>National Organizations and Leaders</a:t>
            </a:r>
          </a:p>
          <a:p>
            <a:pPr algn="ctr"/>
            <a:r>
              <a:rPr lang="en-US" sz="3200" dirty="0"/>
              <a:t>Media</a:t>
            </a:r>
          </a:p>
          <a:p>
            <a:pPr algn="ctr"/>
            <a:r>
              <a:rPr lang="en-US" sz="3200" dirty="0"/>
              <a:t>A Judge who was willing to Listen and Learn</a:t>
            </a:r>
          </a:p>
          <a:p>
            <a:pPr marL="109728" indent="0">
              <a:buNone/>
            </a:pPr>
            <a:endParaRPr lang="en-US" dirty="0"/>
          </a:p>
        </p:txBody>
      </p:sp>
      <p:sp>
        <p:nvSpPr>
          <p:cNvPr id="3" name="Title 2"/>
          <p:cNvSpPr>
            <a:spLocks noGrp="1"/>
          </p:cNvSpPr>
          <p:nvPr>
            <p:ph type="title"/>
          </p:nvPr>
        </p:nvSpPr>
        <p:spPr/>
        <p:txBody>
          <a:bodyPr/>
          <a:lstStyle/>
          <a:p>
            <a:pPr algn="ctr"/>
            <a:r>
              <a:rPr lang="en-US" dirty="0" smtClean="0"/>
              <a:t>Why?</a:t>
            </a:r>
            <a:endParaRPr lang="en-US" dirty="0"/>
          </a:p>
        </p:txBody>
      </p:sp>
    </p:spTree>
    <p:extLst>
      <p:ext uri="{BB962C8B-B14F-4D97-AF65-F5344CB8AC3E}">
        <p14:creationId xmlns:p14="http://schemas.microsoft.com/office/powerpoint/2010/main" val="13160484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ctr">
              <a:buNone/>
            </a:pPr>
            <a:endParaRPr lang="en-US" sz="8000" b="1" dirty="0" smtClean="0"/>
          </a:p>
          <a:p>
            <a:pPr marL="109728" indent="0" algn="ctr">
              <a:buNone/>
            </a:pPr>
            <a:r>
              <a:rPr lang="en-US" sz="8000" b="1" dirty="0" smtClean="0"/>
              <a:t>Jenny </a:t>
            </a:r>
            <a:r>
              <a:rPr lang="en-US" sz="8000" b="1" dirty="0"/>
              <a:t>Got Lucky</a:t>
            </a:r>
          </a:p>
          <a:p>
            <a:pPr marL="109728" indent="0">
              <a:buNone/>
            </a:pPr>
            <a:endParaRPr lang="en-US" dirty="0"/>
          </a:p>
        </p:txBody>
      </p:sp>
      <p:sp>
        <p:nvSpPr>
          <p:cNvPr id="3" name="Title 2"/>
          <p:cNvSpPr>
            <a:spLocks noGrp="1"/>
          </p:cNvSpPr>
          <p:nvPr>
            <p:ph type="title"/>
          </p:nvPr>
        </p:nvSpPr>
        <p:spPr/>
        <p:txBody>
          <a:bodyPr/>
          <a:lstStyle/>
          <a:p>
            <a:pPr algn="ctr"/>
            <a:r>
              <a:rPr lang="en-US" dirty="0" smtClean="0"/>
              <a:t>In Other Words</a:t>
            </a:r>
            <a:endParaRPr lang="en-US" dirty="0"/>
          </a:p>
        </p:txBody>
      </p:sp>
    </p:spTree>
    <p:extLst>
      <p:ext uri="{BB962C8B-B14F-4D97-AF65-F5344CB8AC3E}">
        <p14:creationId xmlns:p14="http://schemas.microsoft.com/office/powerpoint/2010/main" val="4484649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3600" dirty="0"/>
              <a:t>Justice and Self-Determination should:</a:t>
            </a:r>
          </a:p>
          <a:p>
            <a:pPr marL="0" indent="0">
              <a:buNone/>
            </a:pPr>
            <a:endParaRPr lang="en-US" sz="3600" dirty="0"/>
          </a:p>
          <a:p>
            <a:pPr algn="ctr">
              <a:buFont typeface="Wingdings" panose="05000000000000000000" pitchFamily="2" charset="2"/>
              <a:buChar char="§"/>
            </a:pPr>
            <a:r>
              <a:rPr lang="en-US" sz="3600" b="1" dirty="0"/>
              <a:t>NEVER </a:t>
            </a:r>
            <a:r>
              <a:rPr lang="en-US" sz="3600" dirty="0"/>
              <a:t>depend on luck or who you know.</a:t>
            </a:r>
          </a:p>
          <a:p>
            <a:pPr algn="ctr">
              <a:buFont typeface="Wingdings" panose="05000000000000000000" pitchFamily="2" charset="2"/>
              <a:buChar char="§"/>
            </a:pPr>
            <a:r>
              <a:rPr lang="en-US" sz="3600" b="1" dirty="0" smtClean="0"/>
              <a:t>ALWAYS</a:t>
            </a:r>
            <a:r>
              <a:rPr lang="en-US" sz="3600" dirty="0" smtClean="0"/>
              <a:t> Be </a:t>
            </a:r>
            <a:r>
              <a:rPr lang="en-US" sz="3600" dirty="0"/>
              <a:t>the </a:t>
            </a:r>
            <a:r>
              <a:rPr lang="en-US" sz="3600" dirty="0" smtClean="0"/>
              <a:t>Rule </a:t>
            </a:r>
            <a:r>
              <a:rPr lang="en-US" sz="3600" b="1" dirty="0" smtClean="0"/>
              <a:t>NOT</a:t>
            </a:r>
            <a:r>
              <a:rPr lang="en-US" sz="3600" dirty="0" smtClean="0"/>
              <a:t> the </a:t>
            </a:r>
            <a:r>
              <a:rPr lang="en-US" sz="3600" dirty="0"/>
              <a:t>Exception</a:t>
            </a:r>
          </a:p>
          <a:p>
            <a:pPr marL="109728" indent="0">
              <a:buNone/>
            </a:pPr>
            <a:endParaRPr lang="en-US" dirty="0"/>
          </a:p>
        </p:txBody>
      </p:sp>
      <p:sp>
        <p:nvSpPr>
          <p:cNvPr id="3" name="Title 2"/>
          <p:cNvSpPr>
            <a:spLocks noGrp="1"/>
          </p:cNvSpPr>
          <p:nvPr>
            <p:ph type="title"/>
          </p:nvPr>
        </p:nvSpPr>
        <p:spPr/>
        <p:txBody>
          <a:bodyPr>
            <a:normAutofit/>
          </a:bodyPr>
          <a:lstStyle/>
          <a:p>
            <a:pPr algn="ctr"/>
            <a:r>
              <a:rPr lang="en-US" dirty="0" smtClean="0"/>
              <a:t>The Lessons Jenny Teaches Us</a:t>
            </a:r>
            <a:endParaRPr lang="en-US" dirty="0"/>
          </a:p>
        </p:txBody>
      </p:sp>
    </p:spTree>
    <p:extLst>
      <p:ext uri="{BB962C8B-B14F-4D97-AF65-F5344CB8AC3E}">
        <p14:creationId xmlns:p14="http://schemas.microsoft.com/office/powerpoint/2010/main" val="31197044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Where Do We Go From Here?</a:t>
            </a:r>
            <a:br>
              <a:rPr lang="en-US" dirty="0" smtClean="0"/>
            </a:br>
            <a:r>
              <a:rPr lang="en-US" dirty="0" smtClean="0"/>
              <a:t>Why Guardianship?</a:t>
            </a:r>
            <a:endParaRPr lang="en-US" dirty="0"/>
          </a:p>
        </p:txBody>
      </p:sp>
      <p:sp>
        <p:nvSpPr>
          <p:cNvPr id="3" name="Content Placeholder 2"/>
          <p:cNvSpPr>
            <a:spLocks noGrp="1"/>
          </p:cNvSpPr>
          <p:nvPr>
            <p:ph idx="1"/>
          </p:nvPr>
        </p:nvSpPr>
        <p:spPr/>
        <p:txBody>
          <a:bodyPr>
            <a:normAutofit fontScale="92500" lnSpcReduction="20000"/>
          </a:bodyPr>
          <a:lstStyle/>
          <a:p>
            <a:pPr marL="44450" indent="0">
              <a:buNone/>
              <a:defRPr/>
            </a:pPr>
            <a:r>
              <a:rPr lang="en-US" dirty="0"/>
              <a:t> </a:t>
            </a:r>
            <a:r>
              <a:rPr lang="en-US" dirty="0" smtClean="0"/>
              <a:t>People may only be ordered into guardianship if they are “incompetent”</a:t>
            </a:r>
          </a:p>
          <a:p>
            <a:pPr marL="44450" indent="0">
              <a:buNone/>
              <a:defRPr/>
            </a:pPr>
            <a:r>
              <a:rPr lang="en-US" dirty="0" smtClean="0"/>
              <a:t>“An </a:t>
            </a:r>
            <a:r>
              <a:rPr lang="en-US" dirty="0"/>
              <a:t>adult or emancipated minor who lacks sufficient capacity to manage the adult's own affairs or to make or communicate important decisions concerning the adult's person, family, or </a:t>
            </a:r>
            <a:r>
              <a:rPr lang="en-US" dirty="0" smtClean="0"/>
              <a:t>property” – GSA 35A-1101</a:t>
            </a:r>
          </a:p>
          <a:p>
            <a:pPr marL="44450" indent="0">
              <a:buNone/>
              <a:defRPr/>
            </a:pPr>
            <a:r>
              <a:rPr lang="en-US" b="1" dirty="0" smtClean="0"/>
              <a:t>AND</a:t>
            </a:r>
          </a:p>
          <a:p>
            <a:pPr marL="44450" indent="0">
              <a:buNone/>
              <a:defRPr/>
            </a:pPr>
            <a:r>
              <a:rPr lang="en-US" dirty="0" smtClean="0"/>
              <a:t>“the </a:t>
            </a:r>
            <a:r>
              <a:rPr lang="en-US" dirty="0"/>
              <a:t>clerk determines that the nature and extent of the ward's capacity justifies ordering a limited </a:t>
            </a:r>
            <a:r>
              <a:rPr lang="en-US" dirty="0" smtClean="0"/>
              <a:t>guardianship” - GSA 35a-1212</a:t>
            </a:r>
            <a:endParaRPr lang="en-US" b="1" dirty="0"/>
          </a:p>
        </p:txBody>
      </p:sp>
      <p:sp>
        <p:nvSpPr>
          <p:cNvPr id="16388"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00" dirty="0" smtClean="0">
              <a:solidFill>
                <a:schemeClr val="bg1"/>
              </a:solidFill>
              <a:latin typeface="Franklin Gothic Medium" panose="020B0603020102020204" pitchFamily="34" charset="0"/>
            </a:endParaRPr>
          </a:p>
        </p:txBody>
      </p:sp>
      <p:sp>
        <p:nvSpPr>
          <p:cNvPr id="16389" name="Slide Number Placeholder 4"/>
          <p:cNvSpPr>
            <a:spLocks noGrp="1"/>
          </p:cNvSpPr>
          <p:nvPr>
            <p:ph type="sldNum" sz="quarter" idx="1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1B2718E-FCDB-43EB-9200-10F9D60985C7}" type="slidenum">
              <a:rPr lang="en-US" altLang="en-US" smtClean="0">
                <a:solidFill>
                  <a:schemeClr val="bg1"/>
                </a:solidFill>
                <a:latin typeface="Franklin Gothic Medium" panose="020B0603020102020204" pitchFamily="34" charset="0"/>
              </a:rPr>
              <a:pPr/>
              <a:t>38</a:t>
            </a:fld>
            <a:endParaRPr lang="en-US" altLang="en-US" smtClean="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270389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marL="566738" indent="-457200">
              <a:buFont typeface="Wingdings" panose="05000000000000000000" pitchFamily="2" charset="2"/>
              <a:buChar char="§"/>
              <a:defRPr/>
            </a:pPr>
            <a:r>
              <a:rPr lang="en-US" altLang="en-US" sz="4000" dirty="0">
                <a:latin typeface="Calibri" pitchFamily="34" charset="0"/>
              </a:rPr>
              <a:t>People </a:t>
            </a:r>
            <a:r>
              <a:rPr lang="en-US" altLang="en-US" sz="4000" dirty="0" smtClean="0">
                <a:latin typeface="Calibri" pitchFamily="34" charset="0"/>
              </a:rPr>
              <a:t>may be able to make some decisions but not others. </a:t>
            </a:r>
          </a:p>
          <a:p>
            <a:pPr marL="566738" indent="-457200">
              <a:buFont typeface="Wingdings" panose="05000000000000000000" pitchFamily="2" charset="2"/>
              <a:buChar char="§"/>
              <a:defRPr/>
            </a:pPr>
            <a:r>
              <a:rPr lang="en-US" altLang="en-US" sz="4000" dirty="0" smtClean="0">
                <a:latin typeface="Calibri" pitchFamily="34" charset="0"/>
              </a:rPr>
              <a:t>Or be able to manage some “important areas” only with assistance.</a:t>
            </a:r>
          </a:p>
          <a:p>
            <a:pPr marL="566738" indent="-457200">
              <a:buFont typeface="Wingdings" panose="05000000000000000000" pitchFamily="2" charset="2"/>
              <a:buChar char="§"/>
              <a:defRPr/>
            </a:pPr>
            <a:r>
              <a:rPr lang="en-US" altLang="en-US" sz="4000" dirty="0" smtClean="0">
                <a:latin typeface="Calibri" pitchFamily="34" charset="0"/>
              </a:rPr>
              <a:t>Or “need supervision” unless they get assistance understand the decisions they have to make </a:t>
            </a:r>
            <a:endParaRPr lang="en-US" altLang="en-US" sz="4000" dirty="0">
              <a:latin typeface="Calibri" pitchFamily="34" charset="0"/>
            </a:endParaRPr>
          </a:p>
          <a:p>
            <a:pPr marL="109538" indent="0">
              <a:buNone/>
              <a:defRPr/>
            </a:pPr>
            <a:r>
              <a:rPr lang="en-US" altLang="en-US" sz="4000" dirty="0" smtClean="0">
                <a:latin typeface="Calibri" pitchFamily="34" charset="0"/>
              </a:rPr>
              <a:t>- e.g., </a:t>
            </a:r>
            <a:r>
              <a:rPr lang="en-US" altLang="en-US" sz="4000" dirty="0" err="1" smtClean="0">
                <a:latin typeface="Calibri" pitchFamily="34" charset="0"/>
              </a:rPr>
              <a:t>Salzman</a:t>
            </a:r>
            <a:r>
              <a:rPr lang="en-US" altLang="en-US" sz="4000" dirty="0">
                <a:latin typeface="Calibri" pitchFamily="34" charset="0"/>
              </a:rPr>
              <a:t>, </a:t>
            </a:r>
            <a:r>
              <a:rPr lang="en-US" altLang="en-US" sz="4000" dirty="0" smtClean="0">
                <a:latin typeface="Calibri" pitchFamily="34" charset="0"/>
              </a:rPr>
              <a:t>2010</a:t>
            </a:r>
          </a:p>
          <a:p>
            <a:pPr marL="109538" indent="0" algn="ctr">
              <a:lnSpc>
                <a:spcPct val="90000"/>
              </a:lnSpc>
              <a:buNone/>
              <a:defRPr/>
            </a:pPr>
            <a:endParaRPr lang="en-US" altLang="en-US" sz="4000" b="1" dirty="0" smtClean="0">
              <a:latin typeface="Calibri" pitchFamily="34" charset="0"/>
            </a:endParaRPr>
          </a:p>
          <a:p>
            <a:pPr marL="109538" indent="0" algn="ctr">
              <a:lnSpc>
                <a:spcPct val="90000"/>
              </a:lnSpc>
              <a:buNone/>
              <a:defRPr/>
            </a:pPr>
            <a:r>
              <a:rPr lang="en-US" altLang="en-US" sz="4000" b="1" dirty="0" smtClean="0">
                <a:latin typeface="Calibri" pitchFamily="34" charset="0"/>
              </a:rPr>
              <a:t>Capacity to take medication is not the same as capacity to prescribe it!</a:t>
            </a:r>
            <a:endParaRPr lang="en-US" altLang="en-US" dirty="0"/>
          </a:p>
          <a:p>
            <a:pPr marL="0" indent="0">
              <a:buNone/>
            </a:pPr>
            <a:endParaRPr lang="en-US" sz="2800" b="1" dirty="0"/>
          </a:p>
          <a:p>
            <a:endParaRPr lang="en-US" dirty="0"/>
          </a:p>
        </p:txBody>
      </p:sp>
      <p:sp>
        <p:nvSpPr>
          <p:cNvPr id="3" name="Title 2"/>
          <p:cNvSpPr>
            <a:spLocks noGrp="1"/>
          </p:cNvSpPr>
          <p:nvPr>
            <p:ph type="title"/>
          </p:nvPr>
        </p:nvSpPr>
        <p:spPr/>
        <p:txBody>
          <a:bodyPr>
            <a:normAutofit fontScale="90000"/>
          </a:bodyPr>
          <a:lstStyle/>
          <a:p>
            <a:pPr algn="ctr"/>
            <a:r>
              <a:rPr lang="en-US" dirty="0" smtClean="0"/>
              <a:t>Think About It: </a:t>
            </a:r>
            <a:br>
              <a:rPr lang="en-US" dirty="0" smtClean="0"/>
            </a:br>
            <a:r>
              <a:rPr lang="en-US" dirty="0" smtClean="0"/>
              <a:t>“Competence” and Making Decisions </a:t>
            </a:r>
            <a:endParaRPr lang="en-US" dirty="0"/>
          </a:p>
        </p:txBody>
      </p:sp>
    </p:spTree>
    <p:extLst>
      <p:ext uri="{BB962C8B-B14F-4D97-AF65-F5344CB8AC3E}">
        <p14:creationId xmlns:p14="http://schemas.microsoft.com/office/powerpoint/2010/main" val="1538818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Rights=Choice</a:t>
            </a:r>
            <a:br>
              <a:rPr lang="en-US" dirty="0" smtClean="0"/>
            </a:br>
            <a:r>
              <a:rPr lang="en-US" dirty="0" smtClean="0"/>
              <a:t>Choice=Self-Determination</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defRPr/>
            </a:pPr>
            <a:r>
              <a:rPr lang="en-US" dirty="0"/>
              <a:t>Life control</a:t>
            </a:r>
          </a:p>
          <a:p>
            <a:pPr>
              <a:buFont typeface="Wingdings" panose="05000000000000000000" pitchFamily="2" charset="2"/>
              <a:buChar char="§"/>
              <a:defRPr/>
            </a:pPr>
            <a:r>
              <a:rPr lang="en-US" dirty="0"/>
              <a:t>People’s ability and opportunity to be “causal agents . . . actors in their lives instead of being acted upon” </a:t>
            </a:r>
          </a:p>
          <a:p>
            <a:pPr marL="44450" indent="0">
              <a:buNone/>
              <a:defRPr/>
            </a:pPr>
            <a:r>
              <a:rPr lang="en-US" dirty="0" smtClean="0"/>
              <a:t>- </a:t>
            </a:r>
            <a:r>
              <a:rPr lang="en-US" dirty="0" err="1" smtClean="0"/>
              <a:t>Wehmeyer</a:t>
            </a:r>
            <a:r>
              <a:rPr lang="en-US" dirty="0"/>
              <a:t>, Palmer, </a:t>
            </a:r>
            <a:r>
              <a:rPr lang="en-US" dirty="0" err="1"/>
              <a:t>Agran</a:t>
            </a:r>
            <a:r>
              <a:rPr lang="en-US" dirty="0"/>
              <a:t>, </a:t>
            </a:r>
            <a:r>
              <a:rPr lang="en-US" dirty="0" err="1"/>
              <a:t>Mithaug</a:t>
            </a:r>
            <a:r>
              <a:rPr lang="en-US" dirty="0"/>
              <a:t>, &amp; Martin, </a:t>
            </a:r>
            <a:r>
              <a:rPr lang="en-US" dirty="0" smtClean="0"/>
              <a:t>2000. </a:t>
            </a:r>
            <a:endParaRPr lang="en-US" dirty="0"/>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smtClean="0"/>
              <a:t>National Resource Center for Supported Decision-Making  </a:t>
            </a:r>
            <a:br>
              <a:rPr lang="en-US" altLang="en-US" smtClean="0"/>
            </a:br>
            <a:r>
              <a:rPr lang="en-US" altLang="en-US" sz="160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4</a:t>
            </a:fld>
            <a:endParaRPr lang="en-US" altLang="en-US" dirty="0"/>
          </a:p>
        </p:txBody>
      </p:sp>
    </p:spTree>
    <p:extLst>
      <p:ext uri="{BB962C8B-B14F-4D97-AF65-F5344CB8AC3E}">
        <p14:creationId xmlns:p14="http://schemas.microsoft.com/office/powerpoint/2010/main" val="1217367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About It: Self Determination is in People’s Best Interests</a:t>
            </a:r>
            <a:endParaRPr lang="en-US" dirty="0"/>
          </a:p>
        </p:txBody>
      </p:sp>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
              <a:defRPr/>
            </a:pPr>
            <a:r>
              <a:rPr lang="en-US" dirty="0"/>
              <a:t>Older adults with more self-determination have improved psychological health including better adjustment to increased care needs.</a:t>
            </a:r>
          </a:p>
          <a:p>
            <a:pPr marL="44450" indent="0">
              <a:buNone/>
              <a:defRPr/>
            </a:pPr>
            <a:r>
              <a:rPr lang="en-US" dirty="0"/>
              <a:t>- O’Connor &amp; Vallerand, 1994</a:t>
            </a:r>
          </a:p>
          <a:p>
            <a:pPr>
              <a:buFont typeface="Wingdings" panose="05000000000000000000" pitchFamily="2" charset="2"/>
              <a:buChar char="§"/>
              <a:defRPr/>
            </a:pPr>
            <a:r>
              <a:rPr lang="en-US" dirty="0"/>
              <a:t>People with </a:t>
            </a:r>
            <a:r>
              <a:rPr lang="en-US" dirty="0" smtClean="0"/>
              <a:t>disabilities </a:t>
            </a:r>
            <a:r>
              <a:rPr lang="en-US" dirty="0"/>
              <a:t>who exercise greater self-determination have a </a:t>
            </a:r>
            <a:r>
              <a:rPr lang="en-US" b="1" dirty="0"/>
              <a:t>better quality of life</a:t>
            </a:r>
            <a:r>
              <a:rPr lang="en-US" dirty="0"/>
              <a:t>, more independence, and more community integration.</a:t>
            </a:r>
          </a:p>
          <a:p>
            <a:pPr marL="44450" indent="0">
              <a:buNone/>
              <a:defRPr/>
            </a:pPr>
            <a:r>
              <a:rPr lang="en-US" dirty="0"/>
              <a:t>- Powers et al., 2012; </a:t>
            </a:r>
            <a:r>
              <a:rPr lang="en-US" dirty="0" err="1"/>
              <a:t>Shogren</a:t>
            </a:r>
            <a:r>
              <a:rPr lang="en-US" dirty="0"/>
              <a:t>, </a:t>
            </a:r>
            <a:r>
              <a:rPr lang="en-US" dirty="0" err="1"/>
              <a:t>Wehmeyer</a:t>
            </a:r>
            <a:r>
              <a:rPr lang="en-US" dirty="0"/>
              <a:t>, Palmer, </a:t>
            </a:r>
            <a:r>
              <a:rPr lang="en-US" dirty="0" err="1"/>
              <a:t>Rifenbark</a:t>
            </a:r>
            <a:r>
              <a:rPr lang="en-US" dirty="0"/>
              <a:t>, &amp; Little, 2014; </a:t>
            </a:r>
            <a:r>
              <a:rPr lang="en-US" dirty="0" err="1"/>
              <a:t>Wehmeyer</a:t>
            </a:r>
            <a:r>
              <a:rPr lang="en-US" dirty="0"/>
              <a:t> and Schwartz, 1997; </a:t>
            </a:r>
            <a:r>
              <a:rPr lang="en-US" dirty="0" err="1"/>
              <a:t>Wehmeyer</a:t>
            </a:r>
            <a:r>
              <a:rPr lang="en-US" dirty="0"/>
              <a:t> &amp; Palmer, 2003</a:t>
            </a:r>
          </a:p>
          <a:p>
            <a:pPr marL="44450" indent="0">
              <a:buNone/>
            </a:pPr>
            <a:endParaRPr lang="en-US" dirty="0"/>
          </a:p>
        </p:txBody>
      </p:sp>
      <p:sp>
        <p:nvSpPr>
          <p:cNvPr id="4" name="Footer Placeholder 3"/>
          <p:cNvSpPr>
            <a:spLocks noGrp="1"/>
          </p:cNvSpPr>
          <p:nvPr>
            <p:ph type="ftr" sz="quarter" idx="10"/>
          </p:nvPr>
        </p:nvSpPr>
        <p:spPr/>
        <p:txBody>
          <a:bodyPr/>
          <a:lstStyle/>
          <a:p>
            <a:pPr>
              <a:defRPr/>
            </a:pP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40</a:t>
            </a:fld>
            <a:endParaRPr lang="en-US" altLang="en-US" dirty="0"/>
          </a:p>
        </p:txBody>
      </p:sp>
    </p:spTree>
    <p:extLst>
      <p:ext uri="{BB962C8B-B14F-4D97-AF65-F5344CB8AC3E}">
        <p14:creationId xmlns:p14="http://schemas.microsoft.com/office/powerpoint/2010/main" val="4101002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So: Ask a Question</a:t>
            </a:r>
            <a:endParaRPr lang="en-US" dirty="0"/>
          </a:p>
        </p:txBody>
      </p:sp>
      <p:sp>
        <p:nvSpPr>
          <p:cNvPr id="3" name="Content Placeholder 2"/>
          <p:cNvSpPr>
            <a:spLocks noGrp="1"/>
          </p:cNvSpPr>
          <p:nvPr>
            <p:ph idx="1"/>
          </p:nvPr>
        </p:nvSpPr>
        <p:spPr/>
        <p:txBody>
          <a:bodyPr>
            <a:normAutofit/>
          </a:bodyPr>
          <a:lstStyle/>
          <a:p>
            <a:pPr marL="44450" indent="0">
              <a:buFont typeface="Wingdings 2" panose="05020102010507070707" pitchFamily="18" charset="2"/>
              <a:buNone/>
              <a:defRPr/>
            </a:pPr>
            <a:r>
              <a:rPr lang="en-US" sz="4400" dirty="0" smtClean="0"/>
              <a:t>If people can make some or all decisions,  </a:t>
            </a:r>
            <a:r>
              <a:rPr lang="en-US" sz="4400" b="1" dirty="0" smtClean="0"/>
              <a:t>with assistance or support</a:t>
            </a:r>
            <a:r>
              <a:rPr lang="en-US" sz="4400" dirty="0" smtClean="0"/>
              <a:t>, are they “incompetent”?</a:t>
            </a:r>
            <a:endParaRPr lang="en-US" sz="6000" b="1" dirty="0"/>
          </a:p>
        </p:txBody>
      </p:sp>
      <p:sp>
        <p:nvSpPr>
          <p:cNvPr id="33796"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00" smtClean="0">
              <a:solidFill>
                <a:schemeClr val="bg1"/>
              </a:solidFill>
              <a:latin typeface="Franklin Gothic Medium" panose="020B0603020102020204" pitchFamily="34" charset="0"/>
            </a:endParaRPr>
          </a:p>
        </p:txBody>
      </p:sp>
      <p:sp>
        <p:nvSpPr>
          <p:cNvPr id="33797" name="Slide Number Placeholder 4"/>
          <p:cNvSpPr>
            <a:spLocks noGrp="1"/>
          </p:cNvSpPr>
          <p:nvPr>
            <p:ph type="sldNum" sz="quarter" idx="1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E610F93-4971-44CE-8F26-85ABAF083259}" type="slidenum">
              <a:rPr lang="en-US" altLang="en-US" smtClean="0">
                <a:solidFill>
                  <a:schemeClr val="bg1"/>
                </a:solidFill>
                <a:latin typeface="Franklin Gothic Medium" panose="020B0603020102020204" pitchFamily="34" charset="0"/>
              </a:rPr>
              <a:pPr/>
              <a:t>41</a:t>
            </a:fld>
            <a:endParaRPr lang="en-US" altLang="en-US" smtClean="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2018032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And Ask Another</a:t>
            </a:r>
            <a:endParaRPr lang="en-US" dirty="0"/>
          </a:p>
        </p:txBody>
      </p:sp>
      <p:sp>
        <p:nvSpPr>
          <p:cNvPr id="3" name="Content Placeholder 2"/>
          <p:cNvSpPr>
            <a:spLocks noGrp="1"/>
          </p:cNvSpPr>
          <p:nvPr>
            <p:ph idx="1"/>
          </p:nvPr>
        </p:nvSpPr>
        <p:spPr/>
        <p:txBody>
          <a:bodyPr>
            <a:normAutofit/>
          </a:bodyPr>
          <a:lstStyle/>
          <a:p>
            <a:pPr marL="44450" indent="0">
              <a:buFont typeface="Wingdings 2" panose="05020102010507070707" pitchFamily="18" charset="2"/>
              <a:buNone/>
              <a:defRPr/>
            </a:pPr>
            <a:r>
              <a:rPr lang="en-US" sz="4400" dirty="0" smtClean="0"/>
              <a:t>If people can make some or all decisions,  </a:t>
            </a:r>
            <a:r>
              <a:rPr lang="en-US" sz="4400" b="1" dirty="0" smtClean="0"/>
              <a:t>with assistance or support</a:t>
            </a:r>
            <a:r>
              <a:rPr lang="en-US" sz="4400" dirty="0" smtClean="0"/>
              <a:t>, is guardianship in their “best interests?”</a:t>
            </a:r>
            <a:endParaRPr lang="en-US" sz="6000" b="1" dirty="0"/>
          </a:p>
        </p:txBody>
      </p:sp>
      <p:sp>
        <p:nvSpPr>
          <p:cNvPr id="33796"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00" smtClean="0">
              <a:solidFill>
                <a:schemeClr val="bg1"/>
              </a:solidFill>
              <a:latin typeface="Franklin Gothic Medium" panose="020B0603020102020204" pitchFamily="34" charset="0"/>
            </a:endParaRPr>
          </a:p>
        </p:txBody>
      </p:sp>
      <p:sp>
        <p:nvSpPr>
          <p:cNvPr id="33797" name="Slide Number Placeholder 4"/>
          <p:cNvSpPr>
            <a:spLocks noGrp="1"/>
          </p:cNvSpPr>
          <p:nvPr>
            <p:ph type="sldNum" sz="quarter" idx="1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E610F93-4971-44CE-8F26-85ABAF083259}" type="slidenum">
              <a:rPr lang="en-US" altLang="en-US" smtClean="0">
                <a:solidFill>
                  <a:schemeClr val="bg1"/>
                </a:solidFill>
                <a:latin typeface="Franklin Gothic Medium" panose="020B0603020102020204" pitchFamily="34" charset="0"/>
              </a:rPr>
              <a:pPr/>
              <a:t>42</a:t>
            </a:fld>
            <a:endParaRPr lang="en-US" altLang="en-US" smtClean="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39881846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Means: </a:t>
            </a:r>
            <a:br>
              <a:rPr lang="en-US" dirty="0" smtClean="0"/>
            </a:br>
            <a:r>
              <a:rPr lang="en-US" dirty="0" smtClean="0"/>
              <a:t>Ask THE KEY Question</a:t>
            </a:r>
            <a:endParaRPr lang="en-US" dirty="0"/>
          </a:p>
        </p:txBody>
      </p:sp>
      <p:sp>
        <p:nvSpPr>
          <p:cNvPr id="3" name="Content Placeholder 2"/>
          <p:cNvSpPr>
            <a:spLocks noGrp="1"/>
          </p:cNvSpPr>
          <p:nvPr>
            <p:ph idx="1"/>
          </p:nvPr>
        </p:nvSpPr>
        <p:spPr/>
        <p:txBody>
          <a:bodyPr>
            <a:normAutofit fontScale="92500" lnSpcReduction="20000"/>
          </a:bodyPr>
          <a:lstStyle/>
          <a:p>
            <a:pPr marL="44450" indent="0" algn="ctr">
              <a:buNone/>
              <a:defRPr/>
            </a:pPr>
            <a:r>
              <a:rPr lang="en-US" sz="4800" dirty="0" smtClean="0"/>
              <a:t>When working with people in guardianship or considering guardianship:</a:t>
            </a:r>
            <a:endParaRPr lang="en-US" sz="4800" dirty="0"/>
          </a:p>
          <a:p>
            <a:pPr marL="44450" indent="0" algn="ctr">
              <a:buNone/>
              <a:defRPr/>
            </a:pPr>
            <a:endParaRPr lang="en-US" sz="6000" dirty="0" smtClean="0"/>
          </a:p>
          <a:p>
            <a:pPr marL="44450" indent="0" algn="ctr">
              <a:buNone/>
              <a:defRPr/>
            </a:pPr>
            <a:r>
              <a:rPr lang="en-US" sz="6600" b="1" dirty="0" smtClean="0"/>
              <a:t>What </a:t>
            </a:r>
            <a:r>
              <a:rPr lang="en-US" sz="6600" b="1" dirty="0"/>
              <a:t>Else Have You Tried?</a:t>
            </a:r>
          </a:p>
          <a:p>
            <a:pPr marL="44450" indent="0">
              <a:buNone/>
            </a:pPr>
            <a:endParaRPr lang="en-US" dirty="0"/>
          </a:p>
        </p:txBody>
      </p:sp>
      <p:sp>
        <p:nvSpPr>
          <p:cNvPr id="4" name="Footer Placeholder 3"/>
          <p:cNvSpPr>
            <a:spLocks noGrp="1"/>
          </p:cNvSpPr>
          <p:nvPr>
            <p:ph type="ftr" sz="quarter" idx="10"/>
          </p:nvPr>
        </p:nvSpPr>
        <p:spPr/>
        <p:txBody>
          <a:bodyPr/>
          <a:lstStyle/>
          <a:p>
            <a:pPr>
              <a:defRPr/>
            </a:pP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43</a:t>
            </a:fld>
            <a:endParaRPr lang="en-US" altLang="en-US" dirty="0"/>
          </a:p>
        </p:txBody>
      </p:sp>
    </p:spTree>
    <p:extLst>
      <p:ext uri="{BB962C8B-B14F-4D97-AF65-F5344CB8AC3E}">
        <p14:creationId xmlns:p14="http://schemas.microsoft.com/office/powerpoint/2010/main" val="4221731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We Go From Here:</a:t>
            </a:r>
            <a:br>
              <a:rPr lang="en-US" dirty="0" smtClean="0"/>
            </a:br>
            <a:r>
              <a:rPr lang="en-US" dirty="0" smtClean="0"/>
              <a:t>The Olmstead Issue</a:t>
            </a:r>
            <a:endParaRPr lang="en-US" dirty="0"/>
          </a:p>
        </p:txBody>
      </p:sp>
      <p:sp>
        <p:nvSpPr>
          <p:cNvPr id="3" name="Content Placeholder 2"/>
          <p:cNvSpPr>
            <a:spLocks noGrp="1"/>
          </p:cNvSpPr>
          <p:nvPr>
            <p:ph idx="1"/>
          </p:nvPr>
        </p:nvSpPr>
        <p:spPr/>
        <p:txBody>
          <a:bodyPr>
            <a:normAutofit/>
          </a:bodyPr>
          <a:lstStyle/>
          <a:p>
            <a:pPr marL="44450" indent="0">
              <a:buNone/>
            </a:pPr>
            <a:r>
              <a:rPr lang="en-US" dirty="0" smtClean="0"/>
              <a:t>Unjustified institutionalization:</a:t>
            </a:r>
          </a:p>
          <a:p>
            <a:pPr marL="44450" indent="0">
              <a:buNone/>
            </a:pPr>
            <a:r>
              <a:rPr lang="en-US" dirty="0" smtClean="0"/>
              <a:t>“diminish[</a:t>
            </a:r>
            <a:r>
              <a:rPr lang="en-US" dirty="0" err="1" smtClean="0"/>
              <a:t>es</a:t>
            </a:r>
            <a:r>
              <a:rPr lang="en-US" dirty="0"/>
              <a:t>] … everyday life activities … including family relations, social contacts, work options, economic independence, educational advancement, and cultural enrichment” </a:t>
            </a:r>
            <a:endParaRPr lang="en-US" dirty="0" smtClean="0"/>
          </a:p>
          <a:p>
            <a:pPr>
              <a:buFontTx/>
              <a:buChar char="-"/>
            </a:pPr>
            <a:r>
              <a:rPr lang="en-US" i="1" dirty="0" smtClean="0"/>
              <a:t>Olmstead </a:t>
            </a:r>
            <a:r>
              <a:rPr lang="en-US" i="1" dirty="0"/>
              <a:t>vs. L.C.</a:t>
            </a:r>
            <a:r>
              <a:rPr lang="en-US" dirty="0"/>
              <a:t>, 5</a:t>
            </a:r>
            <a:r>
              <a:rPr lang="en-US" dirty="0" smtClean="0"/>
              <a:t>27 </a:t>
            </a:r>
            <a:r>
              <a:rPr lang="en-US" dirty="0"/>
              <a:t>U.S. at </a:t>
            </a:r>
            <a:r>
              <a:rPr lang="en-US" dirty="0" smtClean="0"/>
              <a:t>600-01</a:t>
            </a:r>
          </a:p>
          <a:p>
            <a:pPr marL="44450" indent="0">
              <a:buNone/>
            </a:pPr>
            <a:endParaRPr lang="en-US" b="1" dirty="0"/>
          </a:p>
        </p:txBody>
      </p:sp>
      <p:sp>
        <p:nvSpPr>
          <p:cNvPr id="4" name="Footer Placeholder 3"/>
          <p:cNvSpPr>
            <a:spLocks noGrp="1"/>
          </p:cNvSpPr>
          <p:nvPr>
            <p:ph type="ftr" sz="quarter" idx="10"/>
          </p:nvPr>
        </p:nvSpPr>
        <p:spPr/>
        <p:txBody>
          <a:bodyPr/>
          <a:lstStyle/>
          <a:p>
            <a:pPr>
              <a:defRPr/>
            </a:pPr>
            <a:r>
              <a:rPr lang="en-US" altLang="en-US" smtClean="0"/>
              <a:t>National Resource Center for Supported Decision-Making  </a:t>
            </a:r>
            <a:br>
              <a:rPr lang="en-US" altLang="en-US" smtClean="0"/>
            </a:br>
            <a:r>
              <a:rPr lang="en-US" altLang="en-US" sz="160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44</a:t>
            </a:fld>
            <a:endParaRPr lang="en-US" altLang="en-US" dirty="0"/>
          </a:p>
        </p:txBody>
      </p:sp>
    </p:spTree>
    <p:extLst>
      <p:ext uri="{BB962C8B-B14F-4D97-AF65-F5344CB8AC3E}">
        <p14:creationId xmlns:p14="http://schemas.microsoft.com/office/powerpoint/2010/main" val="3205389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Guardianship Problems</a:t>
            </a:r>
            <a:endParaRPr lang="en-US" dirty="0"/>
          </a:p>
        </p:txBody>
      </p:sp>
      <p:sp>
        <p:nvSpPr>
          <p:cNvPr id="3" name="Content Placeholder 2"/>
          <p:cNvSpPr>
            <a:spLocks noGrp="1"/>
          </p:cNvSpPr>
          <p:nvPr>
            <p:ph idx="1"/>
          </p:nvPr>
        </p:nvSpPr>
        <p:spPr/>
        <p:txBody>
          <a:bodyPr>
            <a:normAutofit fontScale="77500" lnSpcReduction="20000"/>
          </a:bodyPr>
          <a:lstStyle/>
          <a:p>
            <a:pPr>
              <a:buFont typeface="Wingdings" panose="05000000000000000000" pitchFamily="2" charset="2"/>
              <a:buChar char="§"/>
            </a:pPr>
            <a:r>
              <a:rPr lang="en-US" dirty="0" smtClean="0"/>
              <a:t>Guardian has the power to make decisions in areas where the person can make their own decisions</a:t>
            </a:r>
          </a:p>
          <a:p>
            <a:pPr>
              <a:buFont typeface="Wingdings" panose="05000000000000000000" pitchFamily="2" charset="2"/>
              <a:buChar char="§"/>
            </a:pPr>
            <a:r>
              <a:rPr lang="en-US" dirty="0" smtClean="0"/>
              <a:t>Guardian didn’t listen to the person</a:t>
            </a:r>
          </a:p>
          <a:p>
            <a:pPr>
              <a:buFont typeface="Wingdings" panose="05000000000000000000" pitchFamily="2" charset="2"/>
              <a:buChar char="§"/>
            </a:pPr>
            <a:r>
              <a:rPr lang="en-US" dirty="0" smtClean="0"/>
              <a:t>Guardian doesn’t consider the person’s preferences</a:t>
            </a:r>
          </a:p>
          <a:p>
            <a:pPr>
              <a:buFont typeface="Wingdings" panose="05000000000000000000" pitchFamily="2" charset="2"/>
              <a:buChar char="§"/>
            </a:pPr>
            <a:r>
              <a:rPr lang="en-US" dirty="0" smtClean="0"/>
              <a:t>Guardian makes decisions they’re not supposed to make -what the person can do during the day, who they can visit, where they can go, </a:t>
            </a:r>
            <a:r>
              <a:rPr lang="en-US" dirty="0" err="1" smtClean="0"/>
              <a:t>etc</a:t>
            </a:r>
            <a:endParaRPr lang="en-US" dirty="0" smtClean="0"/>
          </a:p>
          <a:p>
            <a:pPr marL="44450" indent="0">
              <a:buNone/>
            </a:pPr>
            <a:endParaRPr lang="en-US" dirty="0" smtClean="0"/>
          </a:p>
          <a:p>
            <a:pPr marL="44450" indent="0">
              <a:buNone/>
            </a:pPr>
            <a:r>
              <a:rPr lang="en-US" sz="4700" b="1" dirty="0" smtClean="0"/>
              <a:t>Isn’t that “Unjustified Isolation?”</a:t>
            </a:r>
          </a:p>
          <a:p>
            <a:pPr marL="44450" indent="0">
              <a:buNone/>
            </a:pPr>
            <a:r>
              <a:rPr lang="en-US" dirty="0" smtClean="0"/>
              <a:t>- Hatch, Crane, and Martinis, 2015</a:t>
            </a:r>
          </a:p>
          <a:p>
            <a:pPr marL="44450" indent="0">
              <a:buNone/>
            </a:pPr>
            <a:endParaRPr lang="en-US" dirty="0" smtClean="0"/>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smtClean="0"/>
              <a:t>National Resource Center for Supported Decision-Making  </a:t>
            </a:r>
            <a:br>
              <a:rPr lang="en-US" altLang="en-US" smtClean="0"/>
            </a:br>
            <a:r>
              <a:rPr lang="en-US" altLang="en-US" sz="160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45</a:t>
            </a:fld>
            <a:endParaRPr lang="en-US" altLang="en-US" dirty="0"/>
          </a:p>
        </p:txBody>
      </p:sp>
    </p:spTree>
    <p:extLst>
      <p:ext uri="{BB962C8B-B14F-4D97-AF65-F5344CB8AC3E}">
        <p14:creationId xmlns:p14="http://schemas.microsoft.com/office/powerpoint/2010/main" val="2227262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the National Guardianship Association Says</a:t>
            </a:r>
            <a:endParaRPr lang="en-US" dirty="0"/>
          </a:p>
        </p:txBody>
      </p:sp>
      <p:sp>
        <p:nvSpPr>
          <p:cNvPr id="3" name="Content Placeholder 2"/>
          <p:cNvSpPr>
            <a:spLocks noGrp="1"/>
          </p:cNvSpPr>
          <p:nvPr>
            <p:ph idx="1"/>
          </p:nvPr>
        </p:nvSpPr>
        <p:spPr/>
        <p:txBody>
          <a:bodyPr>
            <a:normAutofit fontScale="92500" lnSpcReduction="20000"/>
          </a:bodyPr>
          <a:lstStyle/>
          <a:p>
            <a:pPr marL="44450" indent="0">
              <a:buNone/>
            </a:pPr>
            <a:r>
              <a:rPr lang="en-US" dirty="0"/>
              <a:t>“Alternatives to guardianship, including supported decision making, should always be identified and considered whenever possible prior to the commencement of guardianship </a:t>
            </a:r>
            <a:r>
              <a:rPr lang="en-US" dirty="0" smtClean="0"/>
              <a:t>proceedings, </a:t>
            </a:r>
            <a:r>
              <a:rPr lang="en-US" dirty="0"/>
              <a:t>and </a:t>
            </a:r>
            <a:r>
              <a:rPr lang="en-US" b="1" dirty="0"/>
              <a:t>the supported decision-making process should be incorporated as a part of the guardianship if guardianship is necessary</a:t>
            </a:r>
            <a:r>
              <a:rPr lang="en-US" b="1" dirty="0" smtClean="0"/>
              <a:t>.</a:t>
            </a:r>
            <a:r>
              <a:rPr lang="en-US" dirty="0" smtClean="0"/>
              <a:t>”</a:t>
            </a:r>
            <a:endParaRPr lang="en-US" dirty="0"/>
          </a:p>
          <a:p>
            <a:pPr marL="44450" indent="0">
              <a:buNone/>
            </a:pPr>
            <a:r>
              <a:rPr lang="en-US" dirty="0"/>
              <a:t>- National Guardianship Association Position Statement on Guardianship, Surrogate Decision Making and Supported Decision Making, 2015</a:t>
            </a:r>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smtClean="0"/>
              <a:t>National Resource Center for Supported Decision-Making  </a:t>
            </a:r>
            <a:br>
              <a:rPr lang="en-US" altLang="en-US" smtClean="0"/>
            </a:br>
            <a:r>
              <a:rPr lang="en-US" altLang="en-US" sz="160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46</a:t>
            </a:fld>
            <a:endParaRPr lang="en-US" altLang="en-US" dirty="0"/>
          </a:p>
        </p:txBody>
      </p:sp>
    </p:spTree>
    <p:extLst>
      <p:ext uri="{BB962C8B-B14F-4D97-AF65-F5344CB8AC3E}">
        <p14:creationId xmlns:p14="http://schemas.microsoft.com/office/powerpoint/2010/main" val="2251046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Supported Decision-Making Can Help People  </a:t>
            </a:r>
            <a:endParaRPr lang="en-US" sz="3600" dirty="0"/>
          </a:p>
        </p:txBody>
      </p:sp>
      <p:sp>
        <p:nvSpPr>
          <p:cNvPr id="3" name="Content Placeholder 2"/>
          <p:cNvSpPr>
            <a:spLocks noGrp="1"/>
          </p:cNvSpPr>
          <p:nvPr>
            <p:ph idx="1"/>
          </p:nvPr>
        </p:nvSpPr>
        <p:spPr/>
        <p:txBody>
          <a:bodyPr>
            <a:normAutofit fontScale="92500"/>
          </a:bodyPr>
          <a:lstStyle/>
          <a:p>
            <a:pPr>
              <a:buFont typeface="Wingdings" panose="05000000000000000000" pitchFamily="2" charset="2"/>
              <a:buChar char="§"/>
              <a:defRPr/>
            </a:pPr>
            <a:r>
              <a:rPr lang="en-US" dirty="0" smtClean="0"/>
              <a:t>Understand information</a:t>
            </a:r>
            <a:r>
              <a:rPr lang="en-US" dirty="0"/>
              <a:t>, issues, and </a:t>
            </a:r>
            <a:r>
              <a:rPr lang="en-US" dirty="0" smtClean="0"/>
              <a:t>choices</a:t>
            </a:r>
            <a:r>
              <a:rPr lang="en-US" dirty="0"/>
              <a:t>;</a:t>
            </a:r>
          </a:p>
          <a:p>
            <a:pPr>
              <a:buFont typeface="Wingdings" panose="05000000000000000000" pitchFamily="2" charset="2"/>
              <a:buChar char="§"/>
              <a:defRPr/>
            </a:pPr>
            <a:r>
              <a:rPr lang="en-US" dirty="0" smtClean="0"/>
              <a:t>Focus </a:t>
            </a:r>
            <a:r>
              <a:rPr lang="en-US" dirty="0"/>
              <a:t>attention in decision-making;</a:t>
            </a:r>
          </a:p>
          <a:p>
            <a:pPr>
              <a:buFont typeface="Wingdings" panose="05000000000000000000" pitchFamily="2" charset="2"/>
              <a:buChar char="§"/>
              <a:defRPr/>
            </a:pPr>
            <a:r>
              <a:rPr lang="en-US" dirty="0" smtClean="0"/>
              <a:t>Weigh </a:t>
            </a:r>
            <a:r>
              <a:rPr lang="en-US" dirty="0"/>
              <a:t>options;</a:t>
            </a:r>
          </a:p>
          <a:p>
            <a:pPr>
              <a:buFont typeface="Wingdings" panose="05000000000000000000" pitchFamily="2" charset="2"/>
              <a:buChar char="§"/>
              <a:defRPr/>
            </a:pPr>
            <a:r>
              <a:rPr lang="en-US" dirty="0" smtClean="0"/>
              <a:t>Ensure </a:t>
            </a:r>
            <a:r>
              <a:rPr lang="en-US" dirty="0"/>
              <a:t>that decisions are based on their own preferences</a:t>
            </a:r>
          </a:p>
          <a:p>
            <a:pPr>
              <a:buFont typeface="Wingdings" panose="05000000000000000000" pitchFamily="2" charset="2"/>
              <a:buChar char="§"/>
              <a:defRPr/>
            </a:pPr>
            <a:r>
              <a:rPr lang="en-US" dirty="0" smtClean="0"/>
              <a:t>Interpret </a:t>
            </a:r>
            <a:r>
              <a:rPr lang="en-US" dirty="0"/>
              <a:t>and/or communicate decisions to other parties.</a:t>
            </a:r>
          </a:p>
          <a:p>
            <a:pPr marL="44450" indent="0">
              <a:buNone/>
              <a:defRPr/>
            </a:pPr>
            <a:r>
              <a:rPr lang="en-US" dirty="0" smtClean="0"/>
              <a:t>- </a:t>
            </a:r>
            <a:r>
              <a:rPr lang="en-US" dirty="0" err="1" smtClean="0"/>
              <a:t>Salzman</a:t>
            </a:r>
            <a:r>
              <a:rPr lang="en-US" dirty="0"/>
              <a:t>, </a:t>
            </a:r>
            <a:r>
              <a:rPr lang="en-US" dirty="0" smtClean="0"/>
              <a:t>2011</a:t>
            </a:r>
            <a:endParaRPr lang="en-US" dirty="0"/>
          </a:p>
          <a:p>
            <a:pPr marL="44450" indent="0">
              <a:buNone/>
            </a:pPr>
            <a:endParaRPr lang="en-US" dirty="0"/>
          </a:p>
        </p:txBody>
      </p:sp>
      <p:sp>
        <p:nvSpPr>
          <p:cNvPr id="4" name="Footer Placeholder 3"/>
          <p:cNvSpPr>
            <a:spLocks noGrp="1"/>
          </p:cNvSpPr>
          <p:nvPr>
            <p:ph type="ftr" sz="quarter" idx="10"/>
          </p:nvPr>
        </p:nvSpPr>
        <p:spPr/>
        <p:txBody>
          <a:bodyPr/>
          <a:lstStyle/>
          <a:p>
            <a:pPr>
              <a:defRPr/>
            </a:pP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47</a:t>
            </a:fld>
            <a:endParaRPr lang="en-US" altLang="en-US" dirty="0"/>
          </a:p>
        </p:txBody>
      </p:sp>
    </p:spTree>
    <p:extLst>
      <p:ext uri="{BB962C8B-B14F-4D97-AF65-F5344CB8AC3E}">
        <p14:creationId xmlns:p14="http://schemas.microsoft.com/office/powerpoint/2010/main" val="23701935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 Paradigm, Not A Process</a:t>
            </a:r>
            <a:endParaRPr lang="en-US" dirty="0"/>
          </a:p>
        </p:txBody>
      </p:sp>
      <p:sp>
        <p:nvSpPr>
          <p:cNvPr id="3" name="Content Placeholder 2"/>
          <p:cNvSpPr>
            <a:spLocks noGrp="1"/>
          </p:cNvSpPr>
          <p:nvPr>
            <p:ph idx="1"/>
          </p:nvPr>
        </p:nvSpPr>
        <p:spPr/>
        <p:txBody>
          <a:bodyPr>
            <a:normAutofit fontScale="92500" lnSpcReduction="10000"/>
          </a:bodyPr>
          <a:lstStyle/>
          <a:p>
            <a:pPr marL="44450" indent="0">
              <a:buNone/>
              <a:defRPr/>
            </a:pPr>
            <a:r>
              <a:rPr lang="en-US" dirty="0"/>
              <a:t>There is no “one size fits all” method of Supported Decision-Making. </a:t>
            </a:r>
          </a:p>
          <a:p>
            <a:pPr marL="44450" indent="0">
              <a:buNone/>
              <a:defRPr/>
            </a:pPr>
            <a:r>
              <a:rPr lang="en-US" dirty="0"/>
              <a:t>Can include, as </a:t>
            </a:r>
            <a:r>
              <a:rPr lang="en-US" dirty="0" smtClean="0"/>
              <a:t>appropriate</a:t>
            </a:r>
            <a:endParaRPr lang="en-US" dirty="0"/>
          </a:p>
          <a:p>
            <a:pPr>
              <a:defRPr/>
            </a:pPr>
            <a:r>
              <a:rPr lang="en-US" dirty="0"/>
              <a:t>Informal support </a:t>
            </a:r>
          </a:p>
          <a:p>
            <a:pPr>
              <a:defRPr/>
            </a:pPr>
            <a:r>
              <a:rPr lang="en-US" dirty="0"/>
              <a:t>Written agreements, like Powers of Attorney, identifying the support needed and who will give it</a:t>
            </a:r>
          </a:p>
          <a:p>
            <a:pPr>
              <a:defRPr/>
            </a:pPr>
            <a:r>
              <a:rPr lang="en-US" dirty="0"/>
              <a:t>Formal Micro-Boards and Circles of Support</a:t>
            </a:r>
          </a:p>
          <a:p>
            <a:pPr marL="44450" indent="0">
              <a:buNone/>
              <a:defRPr/>
            </a:pPr>
            <a:r>
              <a:rPr lang="en-US" dirty="0" smtClean="0"/>
              <a:t>- Martinis</a:t>
            </a:r>
            <a:r>
              <a:rPr lang="en-US" dirty="0"/>
              <a:t>, Blanck, and Gonzalez, </a:t>
            </a:r>
            <a:r>
              <a:rPr lang="en-US" dirty="0" smtClean="0"/>
              <a:t>2015</a:t>
            </a:r>
            <a:endParaRPr lang="en-US" dirty="0"/>
          </a:p>
        </p:txBody>
      </p:sp>
      <p:sp>
        <p:nvSpPr>
          <p:cNvPr id="4" name="Footer Placeholder 3"/>
          <p:cNvSpPr>
            <a:spLocks noGrp="1"/>
          </p:cNvSpPr>
          <p:nvPr>
            <p:ph type="ftr" sz="quarter" idx="10"/>
          </p:nvPr>
        </p:nvSpPr>
        <p:spPr/>
        <p:txBody>
          <a:bodyPr/>
          <a:lstStyle/>
          <a:p>
            <a:pPr>
              <a:defRPr/>
            </a:pP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48</a:t>
            </a:fld>
            <a:endParaRPr lang="en-US" altLang="en-US" dirty="0"/>
          </a:p>
        </p:txBody>
      </p:sp>
    </p:spTree>
    <p:extLst>
      <p:ext uri="{BB962C8B-B14F-4D97-AF65-F5344CB8AC3E}">
        <p14:creationId xmlns:p14="http://schemas.microsoft.com/office/powerpoint/2010/main" val="1323781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A Commitment</a:t>
            </a:r>
            <a:endParaRPr lang="en-US" dirty="0"/>
          </a:p>
        </p:txBody>
      </p:sp>
      <p:sp>
        <p:nvSpPr>
          <p:cNvPr id="3" name="Content Placeholder 2"/>
          <p:cNvSpPr>
            <a:spLocks noGrp="1"/>
          </p:cNvSpPr>
          <p:nvPr>
            <p:ph idx="1"/>
          </p:nvPr>
        </p:nvSpPr>
        <p:spPr/>
        <p:txBody>
          <a:bodyPr>
            <a:normAutofit lnSpcReduction="10000"/>
          </a:bodyPr>
          <a:lstStyle/>
          <a:p>
            <a:pPr marL="44450" indent="0">
              <a:buNone/>
              <a:defRPr/>
            </a:pPr>
            <a:r>
              <a:rPr lang="en-US" sz="2800" b="1" dirty="0" smtClean="0"/>
              <a:t>ALL </a:t>
            </a:r>
            <a:r>
              <a:rPr lang="en-US" sz="2800" dirty="0" smtClean="0"/>
              <a:t>forms of Supported </a:t>
            </a:r>
            <a:r>
              <a:rPr lang="en-US" sz="2800" dirty="0"/>
              <a:t>Decision-Making recognize:</a:t>
            </a:r>
          </a:p>
          <a:p>
            <a:pPr>
              <a:defRPr/>
            </a:pPr>
            <a:r>
              <a:rPr lang="en-US" sz="2800" dirty="0" smtClean="0"/>
              <a:t>That </a:t>
            </a:r>
            <a:r>
              <a:rPr lang="en-US" sz="2800" b="1" dirty="0" smtClean="0"/>
              <a:t>EVERYONE </a:t>
            </a:r>
            <a:r>
              <a:rPr lang="en-US" sz="2800" dirty="0" smtClean="0"/>
              <a:t>has the Right to Make Choices to the maximum of their ability; </a:t>
            </a:r>
            <a:endParaRPr lang="en-US" sz="2800" dirty="0"/>
          </a:p>
          <a:p>
            <a:pPr>
              <a:defRPr/>
            </a:pPr>
            <a:r>
              <a:rPr lang="en-US" sz="2800" dirty="0"/>
              <a:t>That </a:t>
            </a:r>
            <a:r>
              <a:rPr lang="en-US" sz="2800" dirty="0" smtClean="0"/>
              <a:t>people can get help exercising their Right to Make Choices without giving it up; and </a:t>
            </a:r>
            <a:endParaRPr lang="en-US" sz="2800" dirty="0"/>
          </a:p>
          <a:p>
            <a:pPr>
              <a:defRPr/>
            </a:pPr>
            <a:r>
              <a:rPr lang="en-US" sz="2800" dirty="0" smtClean="0"/>
              <a:t>There are as many ways to get help as there are people. </a:t>
            </a:r>
            <a:r>
              <a:rPr lang="en-US" sz="2800" u="sng" dirty="0" smtClean="0"/>
              <a:t>Find the one that works for each person!</a:t>
            </a:r>
          </a:p>
          <a:p>
            <a:pPr marL="44450" indent="0">
              <a:buNone/>
              <a:defRPr/>
            </a:pPr>
            <a:r>
              <a:rPr lang="en-US" sz="2800" i="1" dirty="0" smtClean="0"/>
              <a:t>e.g., </a:t>
            </a:r>
            <a:r>
              <a:rPr lang="en-US" sz="2800" dirty="0" err="1" smtClean="0"/>
              <a:t>Dinerstein</a:t>
            </a:r>
            <a:r>
              <a:rPr lang="en-US" sz="2800" dirty="0" smtClean="0"/>
              <a:t>, 2010</a:t>
            </a:r>
            <a:endParaRPr lang="en-US" sz="2800" i="1" dirty="0"/>
          </a:p>
          <a:p>
            <a:pPr marL="44450" indent="0">
              <a:buNone/>
              <a:defRPr/>
            </a:pPr>
            <a:endParaRPr lang="en-US" sz="2800" dirty="0"/>
          </a:p>
        </p:txBody>
      </p:sp>
      <p:sp>
        <p:nvSpPr>
          <p:cNvPr id="4" name="Footer Placeholder 3"/>
          <p:cNvSpPr>
            <a:spLocks noGrp="1"/>
          </p:cNvSpPr>
          <p:nvPr>
            <p:ph type="ftr" sz="quarter" idx="10"/>
          </p:nvPr>
        </p:nvSpPr>
        <p:spPr/>
        <p:txBody>
          <a:bodyPr/>
          <a:lstStyle/>
          <a:p>
            <a:pPr>
              <a:defRPr/>
            </a:pP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49</a:t>
            </a:fld>
            <a:endParaRPr lang="en-US" altLang="en-US" dirty="0"/>
          </a:p>
        </p:txBody>
      </p:sp>
    </p:spTree>
    <p:extLst>
      <p:ext uri="{BB962C8B-B14F-4D97-AF65-F5344CB8AC3E}">
        <p14:creationId xmlns:p14="http://schemas.microsoft.com/office/powerpoint/2010/main" val="248176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Self-Determination</a:t>
            </a:r>
            <a:endParaRPr lang="en-US" dirty="0"/>
          </a:p>
        </p:txBody>
      </p:sp>
      <p:sp>
        <p:nvSpPr>
          <p:cNvPr id="3" name="Content Placeholder 2"/>
          <p:cNvSpPr>
            <a:spLocks noGrp="1"/>
          </p:cNvSpPr>
          <p:nvPr>
            <p:ph idx="1"/>
          </p:nvPr>
        </p:nvSpPr>
        <p:spPr>
          <a:xfrm>
            <a:off x="381000" y="1822910"/>
            <a:ext cx="8407400" cy="4406900"/>
          </a:xfrm>
        </p:spPr>
        <p:txBody>
          <a:bodyPr>
            <a:normAutofit lnSpcReduction="10000"/>
          </a:bodyPr>
          <a:lstStyle/>
          <a:p>
            <a:pPr marL="44450" indent="0">
              <a:buNone/>
              <a:defRPr/>
            </a:pPr>
            <a:r>
              <a:rPr lang="en-US" dirty="0"/>
              <a:t>People with greater self determination are:</a:t>
            </a:r>
          </a:p>
          <a:p>
            <a:pPr>
              <a:buFont typeface="Wingdings" panose="05000000000000000000" pitchFamily="2" charset="2"/>
              <a:buChar char="§"/>
              <a:defRPr/>
            </a:pPr>
            <a:r>
              <a:rPr lang="en-US" dirty="0" smtClean="0"/>
              <a:t>Healthier </a:t>
            </a:r>
          </a:p>
          <a:p>
            <a:pPr>
              <a:buFont typeface="Wingdings" panose="05000000000000000000" pitchFamily="2" charset="2"/>
              <a:buChar char="§"/>
              <a:defRPr/>
            </a:pPr>
            <a:r>
              <a:rPr lang="en-US" dirty="0" smtClean="0"/>
              <a:t>More </a:t>
            </a:r>
            <a:r>
              <a:rPr lang="en-US" dirty="0"/>
              <a:t>independent</a:t>
            </a:r>
          </a:p>
          <a:p>
            <a:pPr>
              <a:buFont typeface="Wingdings" panose="05000000000000000000" pitchFamily="2" charset="2"/>
              <a:buChar char="§"/>
              <a:defRPr/>
            </a:pPr>
            <a:r>
              <a:rPr lang="en-US" dirty="0"/>
              <a:t>More well-adjusted </a:t>
            </a:r>
          </a:p>
          <a:p>
            <a:pPr>
              <a:buFont typeface="Wingdings" panose="05000000000000000000" pitchFamily="2" charset="2"/>
              <a:buChar char="§"/>
              <a:defRPr/>
            </a:pPr>
            <a:r>
              <a:rPr lang="en-US" dirty="0" smtClean="0"/>
              <a:t>Better </a:t>
            </a:r>
            <a:r>
              <a:rPr lang="en-US" dirty="0"/>
              <a:t>able to recognize and resist abuse</a:t>
            </a:r>
          </a:p>
          <a:p>
            <a:pPr marL="44450" indent="0">
              <a:buNone/>
              <a:defRPr/>
            </a:pPr>
            <a:r>
              <a:rPr lang="en-US" dirty="0" smtClean="0"/>
              <a:t>- </a:t>
            </a:r>
            <a:r>
              <a:rPr lang="en-US" dirty="0" err="1" smtClean="0"/>
              <a:t>Khemka</a:t>
            </a:r>
            <a:r>
              <a:rPr lang="en-US" dirty="0"/>
              <a:t>, </a:t>
            </a:r>
            <a:r>
              <a:rPr lang="en-US" dirty="0" err="1"/>
              <a:t>Hickson</a:t>
            </a:r>
            <a:r>
              <a:rPr lang="en-US" dirty="0"/>
              <a:t>, &amp; Reynolds, 2005; O’Connor </a:t>
            </a:r>
            <a:r>
              <a:rPr lang="en-US" dirty="0" smtClean="0"/>
              <a:t>&amp; Vallerand</a:t>
            </a:r>
            <a:r>
              <a:rPr lang="en-US" dirty="0"/>
              <a:t>, 1994; Wehmeyer &amp; Schwartz, </a:t>
            </a:r>
            <a:r>
              <a:rPr lang="en-US" dirty="0" smtClean="0"/>
              <a:t>1998 </a:t>
            </a:r>
            <a:endParaRPr lang="en-US" dirty="0"/>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smtClean="0"/>
              <a:t>National Resource Center for Supported Decision-Making  </a:t>
            </a:r>
            <a:br>
              <a:rPr lang="en-US" altLang="en-US" smtClean="0"/>
            </a:br>
            <a:r>
              <a:rPr lang="en-US" altLang="en-US" sz="160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5</a:t>
            </a:fld>
            <a:endParaRPr lang="en-US" altLang="en-US" dirty="0"/>
          </a:p>
        </p:txBody>
      </p:sp>
    </p:spTree>
    <p:extLst>
      <p:ext uri="{BB962C8B-B14F-4D97-AF65-F5344CB8AC3E}">
        <p14:creationId xmlns:p14="http://schemas.microsoft.com/office/powerpoint/2010/main" val="1284447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It Happens</a:t>
            </a:r>
            <a:endParaRPr lang="en-US"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506099"/>
            <a:ext cx="7067512" cy="474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167286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IS HAPPENING</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7310" y="2032953"/>
            <a:ext cx="4406900" cy="3779520"/>
          </a:xfrm>
        </p:spPr>
      </p:pic>
      <p:sp>
        <p:nvSpPr>
          <p:cNvPr id="4" name="Footer Placeholder 3"/>
          <p:cNvSpPr>
            <a:spLocks noGrp="1"/>
          </p:cNvSpPr>
          <p:nvPr>
            <p:ph type="ftr" sz="quarter" idx="10"/>
          </p:nvPr>
        </p:nvSpPr>
        <p:spPr/>
        <p:txBody>
          <a:bodyPr/>
          <a:lstStyle/>
          <a:p>
            <a:pPr>
              <a:defRPr/>
            </a:pP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51</a:t>
            </a:fld>
            <a:endParaRPr lang="en-US" alt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1187" y="1584960"/>
            <a:ext cx="4280853" cy="4541203"/>
          </a:xfrm>
          <a:prstGeom prst="rect">
            <a:avLst/>
          </a:prstGeom>
        </p:spPr>
      </p:pic>
    </p:spTree>
    <p:extLst>
      <p:ext uri="{BB962C8B-B14F-4D97-AF65-F5344CB8AC3E}">
        <p14:creationId xmlns:p14="http://schemas.microsoft.com/office/powerpoint/2010/main" val="5407609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CAN HAPPEN</a:t>
            </a:r>
            <a:endParaRPr lang="en-US" dirty="0"/>
          </a:p>
        </p:txBody>
      </p:sp>
      <p:sp>
        <p:nvSpPr>
          <p:cNvPr id="4" name="Footer Placeholder 3"/>
          <p:cNvSpPr>
            <a:spLocks noGrp="1"/>
          </p:cNvSpPr>
          <p:nvPr>
            <p:ph type="ftr" sz="quarter" idx="10"/>
          </p:nvPr>
        </p:nvSpPr>
        <p:spPr/>
        <p:txBody>
          <a:bodyPr/>
          <a:lstStyle/>
          <a:p>
            <a:pPr>
              <a:defRPr/>
            </a:pP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52</a:t>
            </a:fld>
            <a:endParaRPr lang="en-US" altLang="en-US" dirty="0"/>
          </a:p>
        </p:txBody>
      </p:sp>
      <p:pic>
        <p:nvPicPr>
          <p:cNvPr id="1026" name="Picture 2" descr="https://attachment.outlook.office.net/owa/jgmesq15@msn.com/service.svc/s/GetFileAttachment?id=AQMkADAwATIwMTAwAC0wMWJhLTg1NQEtMDACLTAwCgBGAAADGYO%2Bg%2FJj9UmBJQED%2FOO5%2FwcAixM4sbYcskqv9zVfly7PFAAAAgEMAAAAixM4sbYcskqv9zVfly7PFAABtjNxXAAAAAESABAAxowurmcx2E2XsbSRp4id8g%3D%3D&amp;X-OWA-CANARY=Tbdb7skbqk2t85mMaQRVv0AEktRbCtUYV1c_pP8_qmo1Ggj9aqCwEf9RtpVwtSC1g3Gk9PAvWIc.&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TMxMzI4LTI5MDAxMDQ1XCIsXCJwdWlkXCI6XCI1NjQwNDk0OTQwNTAxMzNcIixcIm9pZFwiOlwiMDAwMjAxMDAtMDFiYS04NTU1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wNzAzNDg0MiwibmJmIjoxNTA3MDM0MjQyfQ.fCU7I-CNV56tqdY66d-yvqvMDZrcRi2jnH2H1UcksW2er3uDCvD4hNWnlZ3Tmk3pE_I14YsisHGfU-mHeUbJvxHalN7JsmwlMibYzTDvldYmgQ0X1RapAX3GiNjqLA8bL0Ajwu4HxekKka09Yy4g-E8Y3DqOMROre-lB5EXJ-3Yqtj5l_WdxwLBQ7RDplTeqVlVcdxWqn_q0ZtuUZFP9w1DySE6Hn_gw3fmXbAsOXk17cLbv92NxmO7ma2sLt0EUB0sloUncwqQ0YRbPSntPTCSr0OPqFXJEKbnBpa2N-cr1a_y40jz3f-eR68pTWS5t-8XXzYQkrIh-v8RxdroDQQ&amp;owa=outlook.live.com&amp;isc=1&amp;isImagePreview=Tru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7806" y="1719262"/>
            <a:ext cx="4937760" cy="466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4875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DOES HAPPEN</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9429" y="1719263"/>
            <a:ext cx="5406571" cy="4406900"/>
          </a:xfrm>
        </p:spPr>
      </p:pic>
      <p:sp>
        <p:nvSpPr>
          <p:cNvPr id="4" name="Footer Placeholder 3"/>
          <p:cNvSpPr>
            <a:spLocks noGrp="1"/>
          </p:cNvSpPr>
          <p:nvPr>
            <p:ph type="ftr" sz="quarter" idx="10"/>
          </p:nvPr>
        </p:nvSpPr>
        <p:spPr/>
        <p:txBody>
          <a:bodyPr/>
          <a:lstStyle/>
          <a:p>
            <a:pPr>
              <a:defRPr/>
            </a:pP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53</a:t>
            </a:fld>
            <a:endParaRPr lang="en-US" altLang="en-US" dirty="0"/>
          </a:p>
        </p:txBody>
      </p:sp>
    </p:spTree>
    <p:extLst>
      <p:ext uri="{BB962C8B-B14F-4D97-AF65-F5344CB8AC3E}">
        <p14:creationId xmlns:p14="http://schemas.microsoft.com/office/powerpoint/2010/main" val="9796114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STILL Happening</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8034" y="1719263"/>
            <a:ext cx="5833331" cy="4406900"/>
          </a:xfrm>
        </p:spPr>
      </p:pic>
      <p:sp>
        <p:nvSpPr>
          <p:cNvPr id="4" name="Footer Placeholder 3"/>
          <p:cNvSpPr>
            <a:spLocks noGrp="1"/>
          </p:cNvSpPr>
          <p:nvPr>
            <p:ph type="ftr" sz="quarter" idx="10"/>
          </p:nvPr>
        </p:nvSpPr>
        <p:spPr/>
        <p:txBody>
          <a:bodyPr/>
          <a:lstStyle/>
          <a:p>
            <a:pPr>
              <a:defRPr/>
            </a:pP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54</a:t>
            </a:fld>
            <a:endParaRPr lang="en-US" altLang="en-US" dirty="0"/>
          </a:p>
        </p:txBody>
      </p:sp>
    </p:spTree>
    <p:extLst>
      <p:ext uri="{BB962C8B-B14F-4D97-AF65-F5344CB8AC3E}">
        <p14:creationId xmlns:p14="http://schemas.microsoft.com/office/powerpoint/2010/main" val="20371971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WILL Keep happening</a:t>
            </a:r>
            <a:endParaRPr lang="en-US" dirty="0"/>
          </a:p>
        </p:txBody>
      </p:sp>
      <p:sp>
        <p:nvSpPr>
          <p:cNvPr id="4" name="Footer Placeholder 3"/>
          <p:cNvSpPr>
            <a:spLocks noGrp="1"/>
          </p:cNvSpPr>
          <p:nvPr>
            <p:ph type="ftr" sz="quarter" idx="10"/>
          </p:nvPr>
        </p:nvSpPr>
        <p:spPr/>
        <p:txBody>
          <a:bodyPr/>
          <a:lstStyle/>
          <a:p>
            <a:pPr>
              <a:defRPr/>
            </a:pP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55</a:t>
            </a:fld>
            <a:endParaRPr lang="en-US" altLang="en-US" dirty="0"/>
          </a:p>
        </p:txBody>
      </p:sp>
      <p:graphicFrame>
        <p:nvGraphicFramePr>
          <p:cNvPr id="13" name="Object 12"/>
          <p:cNvGraphicFramePr>
            <a:graphicFrameLocks noChangeAspect="1"/>
          </p:cNvGraphicFramePr>
          <p:nvPr>
            <p:extLst/>
          </p:nvPr>
        </p:nvGraphicFramePr>
        <p:xfrm>
          <a:off x="98425" y="98425"/>
          <a:ext cx="782638" cy="438150"/>
        </p:xfrm>
        <a:graphic>
          <a:graphicData uri="http://schemas.openxmlformats.org/presentationml/2006/ole">
            <mc:AlternateContent xmlns:mc="http://schemas.openxmlformats.org/markup-compatibility/2006">
              <mc:Choice xmlns:v="urn:schemas-microsoft-com:vml" Requires="v">
                <p:oleObj spid="_x0000_s2082" name="Packager Shell Object" showAsIcon="1" r:id="rId3" imgW="781920" imgH="437760" progId="Package">
                  <p:embed/>
                </p:oleObj>
              </mc:Choice>
              <mc:Fallback>
                <p:oleObj name="Packager Shell Object" showAsIcon="1" r:id="rId3" imgW="781920" imgH="437760" progId="Package">
                  <p:embed/>
                  <p:pic>
                    <p:nvPicPr>
                      <p:cNvPr id="13" name="Object 12"/>
                      <p:cNvPicPr/>
                      <p:nvPr/>
                    </p:nvPicPr>
                    <p:blipFill>
                      <a:blip r:embed="rId4"/>
                      <a:stretch>
                        <a:fillRect/>
                      </a:stretch>
                    </p:blipFill>
                    <p:spPr>
                      <a:xfrm>
                        <a:off x="98425" y="98425"/>
                        <a:ext cx="782638" cy="438150"/>
                      </a:xfrm>
                      <a:prstGeom prst="rect">
                        <a:avLst/>
                      </a:prstGeom>
                    </p:spPr>
                  </p:pic>
                </p:oleObj>
              </mc:Fallback>
            </mc:AlternateContent>
          </a:graphicData>
        </a:graphic>
      </p:graphicFrame>
      <p:graphicFrame>
        <p:nvGraphicFramePr>
          <p:cNvPr id="15" name="Object 14"/>
          <p:cNvGraphicFramePr>
            <a:graphicFrameLocks noChangeAspect="1"/>
          </p:cNvGraphicFramePr>
          <p:nvPr>
            <p:extLst/>
          </p:nvPr>
        </p:nvGraphicFramePr>
        <p:xfrm>
          <a:off x="98425" y="98425"/>
          <a:ext cx="782638" cy="438150"/>
        </p:xfrm>
        <a:graphic>
          <a:graphicData uri="http://schemas.openxmlformats.org/presentationml/2006/ole">
            <mc:AlternateContent xmlns:mc="http://schemas.openxmlformats.org/markup-compatibility/2006">
              <mc:Choice xmlns:v="urn:schemas-microsoft-com:vml" Requires="v">
                <p:oleObj spid="_x0000_s2083" name="Packager Shell Object" showAsIcon="1" r:id="rId5" imgW="781920" imgH="437760" progId="Package">
                  <p:embed/>
                </p:oleObj>
              </mc:Choice>
              <mc:Fallback>
                <p:oleObj name="Packager Shell Object" showAsIcon="1" r:id="rId5" imgW="781920" imgH="437760" progId="Package">
                  <p:embed/>
                  <p:pic>
                    <p:nvPicPr>
                      <p:cNvPr id="15" name="Object 14"/>
                      <p:cNvPicPr/>
                      <p:nvPr/>
                    </p:nvPicPr>
                    <p:blipFill>
                      <a:blip r:embed="rId6"/>
                      <a:stretch>
                        <a:fillRect/>
                      </a:stretch>
                    </p:blipFill>
                    <p:spPr>
                      <a:xfrm>
                        <a:off x="98425" y="98425"/>
                        <a:ext cx="782638" cy="438150"/>
                      </a:xfrm>
                      <a:prstGeom prst="rect">
                        <a:avLst/>
                      </a:prstGeom>
                    </p:spPr>
                  </p:pic>
                </p:oleObj>
              </mc:Fallback>
            </mc:AlternateContent>
          </a:graphicData>
        </a:graphic>
      </p:graphicFrame>
      <p:pic>
        <p:nvPicPr>
          <p:cNvPr id="17" name="Content Placeholder 16"/>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2587823" y="1719263"/>
            <a:ext cx="3993753" cy="4406900"/>
          </a:xfrm>
        </p:spPr>
      </p:pic>
    </p:spTree>
    <p:extLst>
      <p:ext uri="{BB962C8B-B14F-4D97-AF65-F5344CB8AC3E}">
        <p14:creationId xmlns:p14="http://schemas.microsoft.com/office/powerpoint/2010/main" val="1685574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Happening Across the United States</a:t>
            </a:r>
            <a:endParaRPr lang="en-US" dirty="0"/>
          </a:p>
        </p:txBody>
      </p:sp>
      <p:sp>
        <p:nvSpPr>
          <p:cNvPr id="3" name="Content Placeholder 2"/>
          <p:cNvSpPr>
            <a:spLocks noGrp="1"/>
          </p:cNvSpPr>
          <p:nvPr>
            <p:ph idx="1"/>
          </p:nvPr>
        </p:nvSpPr>
        <p:spPr/>
        <p:txBody>
          <a:bodyPr>
            <a:normAutofit/>
          </a:bodyPr>
          <a:lstStyle/>
          <a:p>
            <a:r>
              <a:rPr lang="en-US" dirty="0" smtClean="0"/>
              <a:t> Laws in 23 states and the District of Columbia recognizing/empowering Supported Decision-Making</a:t>
            </a:r>
          </a:p>
          <a:p>
            <a:r>
              <a:rPr lang="en-US" dirty="0" smtClean="0"/>
              <a:t>National Resource Center for Supported Decision-Making – </a:t>
            </a:r>
            <a:r>
              <a:rPr lang="en-US" dirty="0" smtClean="0">
                <a:hlinkClick r:id="rId2"/>
              </a:rPr>
              <a:t>www.SupportedDecisionMaking.Org</a:t>
            </a:r>
            <a:r>
              <a:rPr lang="en-US" dirty="0" smtClean="0"/>
              <a:t> </a:t>
            </a:r>
          </a:p>
          <a:p>
            <a:r>
              <a:rPr lang="en-US" dirty="0" smtClean="0"/>
              <a:t>Projects in across the US on increasing access to Supported Decision-Making</a:t>
            </a:r>
            <a:endParaRPr lang="en-US" dirty="0"/>
          </a:p>
        </p:txBody>
      </p:sp>
      <p:sp>
        <p:nvSpPr>
          <p:cNvPr id="4" name="Footer Placeholder 3"/>
          <p:cNvSpPr>
            <a:spLocks noGrp="1"/>
          </p:cNvSpPr>
          <p:nvPr>
            <p:ph type="ftr" sz="quarter" idx="4294967295"/>
          </p:nvPr>
        </p:nvSpPr>
        <p:spPr/>
        <p:txBody>
          <a:bodyPr/>
          <a:lstStyle/>
          <a:p>
            <a:pPr>
              <a:defRPr/>
            </a:pPr>
            <a:endParaRPr lang="en-US" altLang="en-US" dirty="0"/>
          </a:p>
        </p:txBody>
      </p:sp>
      <p:sp>
        <p:nvSpPr>
          <p:cNvPr id="5" name="Slide Number Placeholder 4"/>
          <p:cNvSpPr>
            <a:spLocks noGrp="1"/>
          </p:cNvSpPr>
          <p:nvPr>
            <p:ph type="sldNum" sz="quarter" idx="4294967295"/>
          </p:nvPr>
        </p:nvSpPr>
        <p:spPr/>
        <p:txBody>
          <a:bodyPr/>
          <a:lstStyle/>
          <a:p>
            <a:pPr>
              <a:defRPr/>
            </a:pPr>
            <a:fld id="{9E299ADB-ADF9-4C5E-8A7C-2B5723408946}" type="slidenum">
              <a:rPr lang="en-US" altLang="en-US" smtClean="0"/>
              <a:pPr>
                <a:defRPr/>
              </a:pPr>
              <a:t>56</a:t>
            </a:fld>
            <a:endParaRPr lang="en-US" altLang="en-US" dirty="0"/>
          </a:p>
        </p:txBody>
      </p:sp>
    </p:spTree>
    <p:extLst>
      <p:ext uri="{BB962C8B-B14F-4D97-AF65-F5344CB8AC3E}">
        <p14:creationId xmlns:p14="http://schemas.microsoft.com/office/powerpoint/2010/main" val="30875537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710501-2837-5648-8AD0-0B1FC47BC9DA}"/>
              </a:ext>
            </a:extLst>
          </p:cNvPr>
          <p:cNvSpPr txBox="1"/>
          <p:nvPr/>
        </p:nvSpPr>
        <p:spPr>
          <a:xfrm>
            <a:off x="630935" y="1591214"/>
            <a:ext cx="2558034" cy="829818"/>
          </a:xfrm>
          <a:prstGeom prst="rect">
            <a:avLst/>
          </a:prstGeom>
        </p:spPr>
        <p:txBody>
          <a:bodyPr vert="horz" lIns="68580" tIns="34290" rIns="68580" bIns="34290" rtlCol="0" anchor="ctr">
            <a:normAutofit/>
          </a:bodyPr>
          <a:lstStyle/>
          <a:p>
            <a:pPr algn="ctr">
              <a:lnSpc>
                <a:spcPct val="90000"/>
              </a:lnSpc>
              <a:spcAft>
                <a:spcPts val="450"/>
              </a:spcAft>
            </a:pPr>
            <a:r>
              <a:rPr lang="en-US" b="1" dirty="0" smtClean="0">
                <a:latin typeface="+mj-lt"/>
                <a:ea typeface="+mj-ea"/>
                <a:cs typeface="+mj-cs"/>
              </a:rPr>
              <a:t>It’s Happening in North Carolina!</a:t>
            </a:r>
            <a:endParaRPr lang="en-US" b="1" dirty="0">
              <a:latin typeface="+mj-lt"/>
              <a:ea typeface="+mj-ea"/>
              <a:cs typeface="+mj-cs"/>
            </a:endParaRPr>
          </a:p>
        </p:txBody>
      </p:sp>
      <p:sp>
        <p:nvSpPr>
          <p:cNvPr id="8" name="TextBox 7"/>
          <p:cNvSpPr txBox="1"/>
          <p:nvPr/>
        </p:nvSpPr>
        <p:spPr>
          <a:xfrm>
            <a:off x="630935" y="2626615"/>
            <a:ext cx="2558034" cy="2568782"/>
          </a:xfrm>
          <a:prstGeom prst="rect">
            <a:avLst/>
          </a:prstGeom>
        </p:spPr>
        <p:txBody>
          <a:bodyPr vert="horz" lIns="68580" tIns="34290" rIns="68580" bIns="34290" rtlCol="0">
            <a:normAutofit/>
          </a:bodyPr>
          <a:lstStyle/>
          <a:p>
            <a:pPr>
              <a:lnSpc>
                <a:spcPct val="90000"/>
              </a:lnSpc>
              <a:spcAft>
                <a:spcPts val="450"/>
              </a:spcAft>
            </a:pPr>
            <a:r>
              <a:rPr lang="en-US" sz="1050" i="1" dirty="0"/>
              <a:t>“Living on their own for two years together, </a:t>
            </a:r>
            <a:r>
              <a:rPr lang="en-US" sz="1050" i="1" dirty="0" err="1"/>
              <a:t>Suvya</a:t>
            </a:r>
            <a:r>
              <a:rPr lang="en-US" sz="1050" i="1" dirty="0"/>
              <a:t> &amp; Janie have figured out who can help most effectively with what. It is incumbent on people supporting these women to push them to make their own decisions when it is clearly in their power. This does not mean they will always get it right, but without stretching the muscles, there is no growth. This has clearly led to less asking, more acting, and greater self-determination.” </a:t>
            </a:r>
          </a:p>
          <a:p>
            <a:pPr indent="-171450">
              <a:lnSpc>
                <a:spcPct val="90000"/>
              </a:lnSpc>
              <a:spcAft>
                <a:spcPts val="450"/>
              </a:spcAft>
              <a:buFont typeface="Arial" panose="020B0604020202020204" pitchFamily="34" charset="0"/>
              <a:buChar char="•"/>
            </a:pPr>
            <a:endParaRPr lang="en-US" sz="1050" i="1" dirty="0"/>
          </a:p>
          <a:p>
            <a:pPr>
              <a:lnSpc>
                <a:spcPct val="90000"/>
              </a:lnSpc>
              <a:spcAft>
                <a:spcPts val="450"/>
              </a:spcAft>
            </a:pPr>
            <a:r>
              <a:rPr lang="en-US" sz="1050" i="1" dirty="0"/>
              <a:t>*Shared by Janie’s mother Betsy </a:t>
            </a:r>
            <a:r>
              <a:rPr lang="en-US" sz="1050" i="1" dirty="0" err="1"/>
              <a:t>MacMichael</a:t>
            </a:r>
            <a:r>
              <a:rPr lang="en-US" sz="1050" i="1" dirty="0"/>
              <a:t>, Executive Director, First in Families of NC</a:t>
            </a:r>
          </a:p>
          <a:p>
            <a:pPr indent="-171450">
              <a:lnSpc>
                <a:spcPct val="90000"/>
              </a:lnSpc>
              <a:spcAft>
                <a:spcPts val="450"/>
              </a:spcAft>
              <a:buFont typeface="Arial" panose="020B0604020202020204" pitchFamily="34" charset="0"/>
              <a:buChar char="•"/>
            </a:pPr>
            <a:endParaRPr lang="en-US" sz="900" i="1" dirty="0"/>
          </a:p>
          <a:p>
            <a:pPr indent="-171450">
              <a:lnSpc>
                <a:spcPct val="90000"/>
              </a:lnSpc>
              <a:spcAft>
                <a:spcPts val="450"/>
              </a:spcAft>
              <a:buFont typeface="Arial" panose="020B0604020202020204" pitchFamily="34" charset="0"/>
              <a:buChar char="•"/>
            </a:pPr>
            <a:endParaRPr lang="en-US" sz="900" dirty="0"/>
          </a:p>
        </p:txBody>
      </p:sp>
      <p:pic>
        <p:nvPicPr>
          <p:cNvPr id="7" name="Picture 6" descr="Macintosh HD:Users:admin:Library:Containers:com.apple.mail:Data:Library:Mail Downloads:A399A670-6DB3-429D-B0EB-55702579790B:IMG_4396.JPG"/>
          <p:cNvPicPr>
            <a:picLocks noChangeAspect="1"/>
          </p:cNvPicPr>
          <p:nvPr/>
        </p:nvPicPr>
        <p:blipFill rotWithShape="1">
          <a:blip r:embed="rId2">
            <a:extLst>
              <a:ext uri="{28A0092B-C50C-407E-A947-70E740481C1C}">
                <a14:useLocalDpi xmlns:a14="http://schemas.microsoft.com/office/drawing/2010/main" val="0"/>
              </a:ext>
            </a:extLst>
          </a:blip>
          <a:srcRect l="9140" r="-1" b="-1"/>
          <a:stretch/>
        </p:blipFill>
        <p:spPr bwMode="auto">
          <a:xfrm rot="10800000">
            <a:off x="3843338" y="1333036"/>
            <a:ext cx="4992910" cy="4121372"/>
          </a:xfrm>
          <a:prstGeom prst="rect">
            <a:avLst/>
          </a:prstGeom>
          <a:noFill/>
        </p:spPr>
      </p:pic>
    </p:spTree>
    <p:extLst>
      <p:ext uri="{BB962C8B-B14F-4D97-AF65-F5344CB8AC3E}">
        <p14:creationId xmlns:p14="http://schemas.microsoft.com/office/powerpoint/2010/main" val="3764583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Happening Across North Carolina</a:t>
            </a:r>
            <a:endParaRPr lang="en-US" dirty="0"/>
          </a:p>
        </p:txBody>
      </p:sp>
      <p:sp>
        <p:nvSpPr>
          <p:cNvPr id="3" name="Content Placeholder 2"/>
          <p:cNvSpPr>
            <a:spLocks noGrp="1"/>
          </p:cNvSpPr>
          <p:nvPr>
            <p:ph idx="1"/>
          </p:nvPr>
        </p:nvSpPr>
        <p:spPr/>
        <p:txBody>
          <a:bodyPr>
            <a:normAutofit fontScale="70000" lnSpcReduction="20000"/>
          </a:bodyPr>
          <a:lstStyle/>
          <a:p>
            <a:pPr marL="44450" indent="0">
              <a:buNone/>
            </a:pPr>
            <a:endParaRPr lang="en-US" dirty="0" smtClean="0"/>
          </a:p>
          <a:p>
            <a:pPr marL="44450" indent="0">
              <a:buNone/>
            </a:pPr>
            <a:endParaRPr lang="en-US" dirty="0" smtClean="0"/>
          </a:p>
          <a:p>
            <a:pPr marL="44450" indent="0">
              <a:buNone/>
            </a:pPr>
            <a:endParaRPr lang="en-US" dirty="0" smtClean="0"/>
          </a:p>
          <a:p>
            <a:pPr marL="44450" indent="0">
              <a:buNone/>
            </a:pPr>
            <a:endParaRPr lang="en-US" dirty="0" smtClean="0"/>
          </a:p>
          <a:p>
            <a:pPr marL="44450" indent="0">
              <a:buNone/>
            </a:pPr>
            <a:endParaRPr lang="en-US" dirty="0"/>
          </a:p>
          <a:p>
            <a:pPr marL="44450" indent="0">
              <a:buNone/>
            </a:pPr>
            <a:r>
              <a:rPr lang="en-US" dirty="0" smtClean="0"/>
              <a:t>Rethinking </a:t>
            </a:r>
            <a:r>
              <a:rPr lang="en-US" dirty="0"/>
              <a:t>Guardianship NC </a:t>
            </a:r>
            <a:r>
              <a:rPr lang="en-US" dirty="0" smtClean="0">
                <a:hlinkClick r:id="rId2"/>
              </a:rPr>
              <a:t>https</a:t>
            </a:r>
            <a:r>
              <a:rPr lang="en-US" dirty="0">
                <a:hlinkClick r:id="rId2"/>
              </a:rPr>
              <a:t>://rethinkingguardianshipnc.org</a:t>
            </a:r>
            <a:r>
              <a:rPr lang="en-US" dirty="0" smtClean="0">
                <a:hlinkClick r:id="rId2"/>
              </a:rPr>
              <a:t>/</a:t>
            </a:r>
            <a:r>
              <a:rPr lang="en-US" dirty="0" smtClean="0"/>
              <a:t> </a:t>
            </a:r>
          </a:p>
          <a:p>
            <a:pPr>
              <a:buFont typeface="Wingdings" panose="05000000000000000000" pitchFamily="2" charset="2"/>
              <a:buChar char="§"/>
            </a:pPr>
            <a:r>
              <a:rPr lang="en-US" dirty="0" smtClean="0"/>
              <a:t>Provides information and resources about </a:t>
            </a:r>
            <a:r>
              <a:rPr lang="en-US" dirty="0"/>
              <a:t>Supported Decision-Making and other alternatives to guardianship in North </a:t>
            </a:r>
            <a:r>
              <a:rPr lang="en-US" dirty="0" smtClean="0"/>
              <a:t>Carolina. </a:t>
            </a:r>
          </a:p>
          <a:p>
            <a:pPr>
              <a:buFont typeface="Wingdings" panose="05000000000000000000" pitchFamily="2" charset="2"/>
              <a:buChar char="§"/>
            </a:pPr>
            <a:endParaRPr lang="en-US" dirty="0" smtClean="0"/>
          </a:p>
          <a:p>
            <a:pPr>
              <a:buFont typeface="Wingdings" panose="05000000000000000000" pitchFamily="2" charset="2"/>
              <a:buChar char="§"/>
            </a:pPr>
            <a:r>
              <a:rPr lang="en-US" dirty="0" smtClean="0"/>
              <a:t>Includes tools and materials to help people understand, make, and communicate decisions in health care, financial planning, and other life areas </a:t>
            </a:r>
          </a:p>
          <a:p>
            <a:pPr>
              <a:buFont typeface="Wingdings" panose="05000000000000000000" pitchFamily="2" charset="2"/>
              <a:buChar char="§"/>
            </a:pPr>
            <a:endParaRPr lang="en-US" dirty="0"/>
          </a:p>
          <a:p>
            <a:pPr marL="44450" indent="0">
              <a:buNone/>
            </a:pPr>
            <a:endParaRPr lang="en-US" dirty="0"/>
          </a:p>
        </p:txBody>
      </p:sp>
      <p:sp>
        <p:nvSpPr>
          <p:cNvPr id="4" name="Footer Placeholder 3"/>
          <p:cNvSpPr>
            <a:spLocks noGrp="1"/>
          </p:cNvSpPr>
          <p:nvPr>
            <p:ph type="ftr" sz="quarter" idx="10"/>
          </p:nvPr>
        </p:nvSpPr>
        <p:spPr/>
        <p:txBody>
          <a:bodyPr/>
          <a:lstStyle/>
          <a:p>
            <a:pPr>
              <a:defRPr/>
            </a:pP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58</a:t>
            </a:fld>
            <a:endParaRPr lang="en-US" altLang="en-US" dirty="0"/>
          </a:p>
        </p:txBody>
      </p:sp>
      <p:pic>
        <p:nvPicPr>
          <p:cNvPr id="6" name="Picture 2" descr="Home">
            <a:extLst>
              <a:ext uri="{FF2B5EF4-FFF2-40B4-BE49-F238E27FC236}">
                <a16:creationId xmlns:a16="http://schemas.microsoft.com/office/drawing/2014/main" id="{9436F614-848C-1445-825F-810B51BFF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996440"/>
            <a:ext cx="4604385" cy="1371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46059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Helps!</a:t>
            </a:r>
            <a:endParaRPr lang="en-US" dirty="0"/>
          </a:p>
        </p:txBody>
      </p:sp>
      <p:sp>
        <p:nvSpPr>
          <p:cNvPr id="3" name="Content Placeholder 2"/>
          <p:cNvSpPr>
            <a:spLocks noGrp="1"/>
          </p:cNvSpPr>
          <p:nvPr>
            <p:ph idx="1"/>
          </p:nvPr>
        </p:nvSpPr>
        <p:spPr/>
        <p:txBody>
          <a:bodyPr/>
          <a:lstStyle/>
          <a:p>
            <a:pPr marL="82154" indent="0">
              <a:buNone/>
              <a:defRPr/>
            </a:pPr>
            <a:r>
              <a:rPr lang="en-US" altLang="en-US" dirty="0">
                <a:latin typeface="Calibri" pitchFamily="34" charset="0"/>
              </a:rPr>
              <a:t>“Supported Decision-Making has the potential  to  increase the self-determination of older adults and people with disabilities, encouraging  and  empowering them to reap the benefits from increased life control, independence, employment, and community integration”</a:t>
            </a:r>
          </a:p>
          <a:p>
            <a:pPr marL="82154" indent="0">
              <a:buNone/>
              <a:defRPr/>
            </a:pPr>
            <a:r>
              <a:rPr lang="en-US" altLang="en-US" dirty="0" smtClean="0">
                <a:latin typeface="Calibri" pitchFamily="34" charset="0"/>
              </a:rPr>
              <a:t>- </a:t>
            </a:r>
            <a:r>
              <a:rPr lang="en-US" altLang="en-US" dirty="0" err="1" smtClean="0">
                <a:latin typeface="Calibri" pitchFamily="34" charset="0"/>
              </a:rPr>
              <a:t>Blanck</a:t>
            </a:r>
            <a:r>
              <a:rPr lang="en-US" altLang="en-US" dirty="0" smtClean="0">
                <a:latin typeface="Calibri" pitchFamily="34" charset="0"/>
              </a:rPr>
              <a:t> </a:t>
            </a:r>
            <a:r>
              <a:rPr lang="en-US" altLang="en-US" dirty="0">
                <a:latin typeface="Calibri" pitchFamily="34" charset="0"/>
              </a:rPr>
              <a:t>&amp; Martinis, </a:t>
            </a:r>
            <a:r>
              <a:rPr lang="en-US" altLang="en-US" dirty="0" smtClean="0">
                <a:latin typeface="Calibri" pitchFamily="34" charset="0"/>
              </a:rPr>
              <a:t>2015</a:t>
            </a:r>
            <a:endParaRPr lang="en-US" altLang="en-US" dirty="0">
              <a:latin typeface="Calibri" pitchFamily="34" charset="0"/>
            </a:endParaRPr>
          </a:p>
          <a:p>
            <a:pPr marL="33338" indent="0">
              <a:buNone/>
            </a:pPr>
            <a:endParaRPr lang="en-US" dirty="0"/>
          </a:p>
        </p:txBody>
      </p:sp>
      <p:sp>
        <p:nvSpPr>
          <p:cNvPr id="4" name="Footer Placeholder 3"/>
          <p:cNvSpPr>
            <a:spLocks noGrp="1"/>
          </p:cNvSpPr>
          <p:nvPr>
            <p:ph type="ftr" sz="quarter" idx="4294967295"/>
          </p:nvPr>
        </p:nvSpPr>
        <p:spPr/>
        <p:txBody>
          <a:bodyPr/>
          <a:lstStyle/>
          <a:p>
            <a:pPr>
              <a:defRPr/>
            </a:pPr>
            <a:endParaRPr lang="en-US" altLang="en-US" dirty="0"/>
          </a:p>
        </p:txBody>
      </p:sp>
      <p:sp>
        <p:nvSpPr>
          <p:cNvPr id="5" name="Slide Number Placeholder 4"/>
          <p:cNvSpPr>
            <a:spLocks noGrp="1"/>
          </p:cNvSpPr>
          <p:nvPr>
            <p:ph type="sldNum" sz="quarter" idx="4294967295"/>
          </p:nvPr>
        </p:nvSpPr>
        <p:spPr/>
        <p:txBody>
          <a:bodyPr/>
          <a:lstStyle/>
          <a:p>
            <a:pPr>
              <a:defRPr/>
            </a:pPr>
            <a:fld id="{9E299ADB-ADF9-4C5E-8A7C-2B5723408946}" type="slidenum">
              <a:rPr lang="en-US" altLang="en-US" smtClean="0"/>
              <a:pPr>
                <a:defRPr/>
              </a:pPr>
              <a:t>59</a:t>
            </a:fld>
            <a:endParaRPr lang="en-US" altLang="en-US" dirty="0"/>
          </a:p>
        </p:txBody>
      </p:sp>
    </p:spTree>
    <p:extLst>
      <p:ext uri="{BB962C8B-B14F-4D97-AF65-F5344CB8AC3E}">
        <p14:creationId xmlns:p14="http://schemas.microsoft.com/office/powerpoint/2010/main" val="1644415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Critical Question</a:t>
            </a:r>
            <a:endParaRPr lang="en-US" dirty="0"/>
          </a:p>
        </p:txBody>
      </p:sp>
      <p:sp>
        <p:nvSpPr>
          <p:cNvPr id="3" name="Content Placeholder 2"/>
          <p:cNvSpPr>
            <a:spLocks noGrp="1"/>
          </p:cNvSpPr>
          <p:nvPr>
            <p:ph idx="1"/>
          </p:nvPr>
        </p:nvSpPr>
        <p:spPr/>
        <p:txBody>
          <a:bodyPr/>
          <a:lstStyle/>
          <a:p>
            <a:pPr marL="44450" indent="0" algn="ctr">
              <a:buNone/>
            </a:pPr>
            <a:r>
              <a:rPr lang="en-US" sz="6000" dirty="0" smtClean="0"/>
              <a:t>Are Your Rights Worth ANYTHING If You’re Not Allowed to Use Them?</a:t>
            </a:r>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smtClean="0"/>
              <a:t>National Resource Center for Supported Decision-Making  </a:t>
            </a:r>
            <a:br>
              <a:rPr lang="en-US" altLang="en-US" smtClean="0"/>
            </a:br>
            <a:r>
              <a:rPr lang="en-US" altLang="en-US" sz="160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6</a:t>
            </a:fld>
            <a:endParaRPr lang="en-US" altLang="en-US" dirty="0"/>
          </a:p>
        </p:txBody>
      </p:sp>
    </p:spTree>
    <p:extLst>
      <p:ext uri="{BB962C8B-B14F-4D97-AF65-F5344CB8AC3E}">
        <p14:creationId xmlns:p14="http://schemas.microsoft.com/office/powerpoint/2010/main" val="40282525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sp>
        <p:nvSpPr>
          <p:cNvPr id="3" name="Content Placeholder 2"/>
          <p:cNvSpPr>
            <a:spLocks noGrp="1"/>
          </p:cNvSpPr>
          <p:nvPr>
            <p:ph idx="1"/>
          </p:nvPr>
        </p:nvSpPr>
        <p:spPr/>
        <p:txBody>
          <a:bodyPr>
            <a:normAutofit fontScale="92500"/>
          </a:bodyPr>
          <a:lstStyle/>
          <a:p>
            <a:pPr marL="33338" indent="0">
              <a:buNone/>
            </a:pPr>
            <a:r>
              <a:rPr lang="en-US" dirty="0" smtClean="0"/>
              <a:t>In a study, young adults who used Supported Decision-Making showed:</a:t>
            </a:r>
          </a:p>
          <a:p>
            <a:r>
              <a:rPr lang="en-US" dirty="0" smtClean="0"/>
              <a:t> Increased independence, confidence, and decision-making abilities</a:t>
            </a:r>
          </a:p>
          <a:p>
            <a:r>
              <a:rPr lang="en-US" dirty="0" smtClean="0"/>
              <a:t>Made better decisions</a:t>
            </a:r>
          </a:p>
          <a:p>
            <a:r>
              <a:rPr lang="en-US" dirty="0" smtClean="0"/>
              <a:t>Had enhanced quality of life</a:t>
            </a:r>
          </a:p>
          <a:p>
            <a:pPr>
              <a:buFontTx/>
              <a:buChar char="-"/>
            </a:pPr>
            <a:r>
              <a:rPr lang="en-US" dirty="0" smtClean="0"/>
              <a:t>Martinis &amp; </a:t>
            </a:r>
            <a:r>
              <a:rPr lang="en-US" dirty="0" err="1" smtClean="0"/>
              <a:t>Beadnell</a:t>
            </a:r>
            <a:r>
              <a:rPr lang="en-US" dirty="0" smtClean="0"/>
              <a:t>, 2021</a:t>
            </a:r>
          </a:p>
          <a:p>
            <a:pPr marL="33338" indent="0">
              <a:buNone/>
            </a:pPr>
            <a:r>
              <a:rPr lang="en-US" dirty="0">
                <a:hlinkClick r:id="rId2"/>
              </a:rPr>
              <a:t>http://</a:t>
            </a:r>
            <a:r>
              <a:rPr lang="en-US" dirty="0" smtClean="0">
                <a:hlinkClick r:id="rId2"/>
              </a:rPr>
              <a:t>supporteddecisionmaking.org/node/488</a:t>
            </a:r>
            <a:r>
              <a:rPr lang="en-US" dirty="0" smtClean="0"/>
              <a:t> </a:t>
            </a:r>
            <a:endParaRPr lang="en-US" dirty="0"/>
          </a:p>
        </p:txBody>
      </p:sp>
      <p:sp>
        <p:nvSpPr>
          <p:cNvPr id="4" name="Footer Placeholder 3"/>
          <p:cNvSpPr>
            <a:spLocks noGrp="1"/>
          </p:cNvSpPr>
          <p:nvPr>
            <p:ph type="ftr" sz="quarter" idx="4294967295"/>
          </p:nvPr>
        </p:nvSpPr>
        <p:spPr/>
        <p:txBody>
          <a:bodyPr/>
          <a:lstStyle/>
          <a:p>
            <a:pPr>
              <a:defRPr/>
            </a:pPr>
            <a:endParaRPr lang="en-US" altLang="en-US" dirty="0"/>
          </a:p>
        </p:txBody>
      </p:sp>
      <p:sp>
        <p:nvSpPr>
          <p:cNvPr id="5" name="Slide Number Placeholder 4"/>
          <p:cNvSpPr>
            <a:spLocks noGrp="1"/>
          </p:cNvSpPr>
          <p:nvPr>
            <p:ph type="sldNum" sz="quarter" idx="4294967295"/>
          </p:nvPr>
        </p:nvSpPr>
        <p:spPr/>
        <p:txBody>
          <a:bodyPr/>
          <a:lstStyle/>
          <a:p>
            <a:pPr>
              <a:defRPr/>
            </a:pPr>
            <a:fld id="{9E299ADB-ADF9-4C5E-8A7C-2B5723408946}" type="slidenum">
              <a:rPr lang="en-US" altLang="en-US" smtClean="0"/>
              <a:pPr>
                <a:defRPr/>
              </a:pPr>
              <a:t>60</a:t>
            </a:fld>
            <a:endParaRPr lang="en-US" altLang="en-US" dirty="0"/>
          </a:p>
        </p:txBody>
      </p:sp>
    </p:spTree>
    <p:extLst>
      <p:ext uri="{BB962C8B-B14F-4D97-AF65-F5344CB8AC3E}">
        <p14:creationId xmlns:p14="http://schemas.microsoft.com/office/powerpoint/2010/main" val="35460943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smtClean="0"/>
              <a:t>Elephant In The Room: Safety</a:t>
            </a:r>
            <a:endParaRPr lang="en-US"/>
          </a:p>
        </p:txBody>
      </p:sp>
      <p:sp>
        <p:nvSpPr>
          <p:cNvPr id="3" name="Content Placeholder 2"/>
          <p:cNvSpPr>
            <a:spLocks noGrp="1"/>
          </p:cNvSpPr>
          <p:nvPr>
            <p:ph idx="1"/>
          </p:nvPr>
        </p:nvSpPr>
        <p:spPr/>
        <p:txBody>
          <a:bodyPr/>
          <a:lstStyle/>
          <a:p>
            <a:pPr marL="44450" indent="0">
              <a:buNone/>
            </a:pPr>
            <a:r>
              <a:rPr lang="en-US" b="1" dirty="0" smtClean="0"/>
              <a:t>NOTHING</a:t>
            </a:r>
            <a:r>
              <a:rPr lang="en-US" dirty="0" smtClean="0"/>
              <a:t>: Not conservatorship, Not Supported Decision-Making is 100% "Safe."</a:t>
            </a:r>
          </a:p>
          <a:p>
            <a:pPr marL="44450" indent="0">
              <a:buNone/>
            </a:pPr>
            <a:endParaRPr lang="en-US" dirty="0"/>
          </a:p>
          <a:p>
            <a:pPr marL="44450" indent="0">
              <a:buNone/>
            </a:pPr>
            <a:r>
              <a:rPr lang="en-US" b="1" dirty="0" smtClean="0"/>
              <a:t>HOWEVER</a:t>
            </a:r>
            <a:r>
              <a:rPr lang="en-US" dirty="0" smtClean="0"/>
              <a:t>: Supported Decision-Making Increases Self-Determination (Blanck &amp; Martinis, 2015), which is correlated with increased Safety (</a:t>
            </a:r>
            <a:r>
              <a:rPr lang="en-US" dirty="0" err="1" smtClean="0"/>
              <a:t>Khemka</a:t>
            </a:r>
            <a:r>
              <a:rPr lang="en-US" dirty="0"/>
              <a:t>, Hickson, &amp; Reynolds, </a:t>
            </a:r>
            <a:r>
              <a:rPr lang="en-US" dirty="0" smtClean="0"/>
              <a:t>2005).</a:t>
            </a:r>
          </a:p>
        </p:txBody>
      </p:sp>
      <p:sp>
        <p:nvSpPr>
          <p:cNvPr id="4" name="Footer Placeholder 3"/>
          <p:cNvSpPr>
            <a:spLocks noGrp="1"/>
          </p:cNvSpPr>
          <p:nvPr>
            <p:ph type="ftr" sz="quarter" idx="10"/>
          </p:nvPr>
        </p:nvSpPr>
        <p:spPr/>
        <p:txBody>
          <a:bodyPr/>
          <a:lstStyle/>
          <a:p>
            <a:pPr>
              <a:defRPr/>
            </a:pP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61</a:t>
            </a:fld>
            <a:endParaRPr lang="en-US" altLang="en-US" dirty="0"/>
          </a:p>
        </p:txBody>
      </p:sp>
    </p:spTree>
    <p:extLst>
      <p:ext uri="{BB962C8B-B14F-4D97-AF65-F5344CB8AC3E}">
        <p14:creationId xmlns:p14="http://schemas.microsoft.com/office/powerpoint/2010/main" val="11141463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SDM Will ONLY HAPPEN</a:t>
            </a:r>
            <a:br>
              <a:rPr lang="en-US" dirty="0" smtClean="0"/>
            </a:br>
            <a:endParaRPr lang="en-US" dirty="0"/>
          </a:p>
        </p:txBody>
      </p:sp>
      <p:sp>
        <p:nvSpPr>
          <p:cNvPr id="3" name="Content Placeholder 2"/>
          <p:cNvSpPr>
            <a:spLocks noGrp="1"/>
          </p:cNvSpPr>
          <p:nvPr>
            <p:ph idx="1"/>
          </p:nvPr>
        </p:nvSpPr>
        <p:spPr/>
        <p:txBody>
          <a:bodyPr>
            <a:normAutofit/>
          </a:bodyPr>
          <a:lstStyle/>
          <a:p>
            <a:pPr marL="44450" indent="0" algn="ctr">
              <a:buNone/>
            </a:pPr>
            <a:r>
              <a:rPr lang="en-US" sz="4800" dirty="0" smtClean="0"/>
              <a:t>If we recognize, respect, and protect </a:t>
            </a:r>
            <a:r>
              <a:rPr lang="en-US" sz="4800" b="1" dirty="0" smtClean="0"/>
              <a:t>EVERYONE’S </a:t>
            </a:r>
          </a:p>
          <a:p>
            <a:pPr marL="44450" indent="0" algn="ctr">
              <a:buNone/>
            </a:pPr>
            <a:r>
              <a:rPr lang="en-US" sz="4800" dirty="0" smtClean="0"/>
              <a:t>Right to Make Choices.</a:t>
            </a:r>
          </a:p>
          <a:p>
            <a:pPr marL="44450" indent="0">
              <a:buNone/>
            </a:pPr>
            <a:endParaRPr lang="en-US" dirty="0"/>
          </a:p>
        </p:txBody>
      </p:sp>
      <p:sp>
        <p:nvSpPr>
          <p:cNvPr id="4" name="Footer Placeholder 3"/>
          <p:cNvSpPr>
            <a:spLocks noGrp="1"/>
          </p:cNvSpPr>
          <p:nvPr>
            <p:ph type="ftr" sz="quarter" idx="10"/>
          </p:nvPr>
        </p:nvSpPr>
        <p:spPr/>
        <p:txBody>
          <a:bodyPr/>
          <a:lstStyle/>
          <a:p>
            <a:pPr>
              <a:defRPr/>
            </a:pP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62</a:t>
            </a:fld>
            <a:endParaRPr lang="en-US" altLang="en-US" dirty="0"/>
          </a:p>
        </p:txBody>
      </p:sp>
    </p:spTree>
    <p:extLst>
      <p:ext uri="{BB962C8B-B14F-4D97-AF65-F5344CB8AC3E}">
        <p14:creationId xmlns:p14="http://schemas.microsoft.com/office/powerpoint/2010/main" val="11852044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109728" indent="0" algn="ctr">
              <a:buNone/>
            </a:pPr>
            <a:r>
              <a:rPr lang="en-US" sz="4400" b="1" dirty="0" smtClean="0"/>
              <a:t>Opportunities for SDM are All Around Us!</a:t>
            </a:r>
          </a:p>
          <a:p>
            <a:pPr marL="681228" indent="-571500">
              <a:buFont typeface="Wingdings" panose="05000000000000000000" pitchFamily="2" charset="2"/>
              <a:buChar char="§"/>
            </a:pPr>
            <a:r>
              <a:rPr lang="en-US" sz="3800" dirty="0" smtClean="0"/>
              <a:t>The Student Led IEP</a:t>
            </a:r>
          </a:p>
          <a:p>
            <a:pPr marL="681228" indent="-571500">
              <a:buFont typeface="Wingdings" panose="05000000000000000000" pitchFamily="2" charset="2"/>
              <a:buChar char="§"/>
            </a:pPr>
            <a:r>
              <a:rPr lang="en-US" sz="3800" dirty="0" smtClean="0"/>
              <a:t>Informed Choice in Vocational Rehabilitation </a:t>
            </a:r>
          </a:p>
          <a:p>
            <a:pPr marL="681228" indent="-571500">
              <a:buFont typeface="Wingdings" panose="05000000000000000000" pitchFamily="2" charset="2"/>
              <a:buChar char="§"/>
            </a:pPr>
            <a:r>
              <a:rPr lang="en-US" sz="3800" dirty="0" smtClean="0"/>
              <a:t>Person Centered Planning</a:t>
            </a:r>
          </a:p>
          <a:p>
            <a:pPr marL="681228" indent="-571500">
              <a:buFont typeface="Wingdings" panose="05000000000000000000" pitchFamily="2" charset="2"/>
              <a:buChar char="§"/>
            </a:pPr>
            <a:r>
              <a:rPr lang="en-US" sz="3800" dirty="0" smtClean="0"/>
              <a:t>Financial Management</a:t>
            </a:r>
          </a:p>
          <a:p>
            <a:pPr marL="681228" indent="-571500">
              <a:buFont typeface="Wingdings" panose="05000000000000000000" pitchFamily="2" charset="2"/>
              <a:buChar char="§"/>
            </a:pPr>
            <a:r>
              <a:rPr lang="en-US" sz="3800" dirty="0" smtClean="0"/>
              <a:t>Life Planning</a:t>
            </a:r>
          </a:p>
          <a:p>
            <a:pPr marL="109728" indent="0">
              <a:buNone/>
            </a:pPr>
            <a:endParaRPr lang="en-US" dirty="0"/>
          </a:p>
        </p:txBody>
      </p:sp>
      <p:sp>
        <p:nvSpPr>
          <p:cNvPr id="3" name="Title 2"/>
          <p:cNvSpPr>
            <a:spLocks noGrp="1"/>
          </p:cNvSpPr>
          <p:nvPr>
            <p:ph type="title"/>
          </p:nvPr>
        </p:nvSpPr>
        <p:spPr/>
        <p:txBody>
          <a:bodyPr/>
          <a:lstStyle/>
          <a:p>
            <a:pPr algn="ctr"/>
            <a:r>
              <a:rPr lang="en-US" dirty="0" smtClean="0"/>
              <a:t>And if We Remember</a:t>
            </a:r>
            <a:endParaRPr lang="en-US" dirty="0"/>
          </a:p>
        </p:txBody>
      </p:sp>
    </p:spTree>
    <p:extLst>
      <p:ext uri="{BB962C8B-B14F-4D97-AF65-F5344CB8AC3E}">
        <p14:creationId xmlns:p14="http://schemas.microsoft.com/office/powerpoint/2010/main" val="21385605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Join the Conversation</a:t>
            </a:r>
            <a:endParaRPr lang="en-US" dirty="0"/>
          </a:p>
        </p:txBody>
      </p:sp>
      <p:sp>
        <p:nvSpPr>
          <p:cNvPr id="3" name="Content Placeholder 2"/>
          <p:cNvSpPr>
            <a:spLocks noGrp="1"/>
          </p:cNvSpPr>
          <p:nvPr>
            <p:ph idx="1"/>
          </p:nvPr>
        </p:nvSpPr>
        <p:spPr/>
        <p:txBody>
          <a:bodyPr>
            <a:normAutofit fontScale="92500" lnSpcReduction="20000"/>
          </a:bodyPr>
          <a:lstStyle/>
          <a:p>
            <a:pPr marL="0" indent="0">
              <a:spcAft>
                <a:spcPct val="100000"/>
              </a:spcAft>
              <a:buFont typeface="Wingdings 2" pitchFamily="18" charset="2"/>
              <a:buNone/>
              <a:defRPr/>
            </a:pPr>
            <a:r>
              <a:rPr lang="en-US" altLang="en-US" b="1" dirty="0">
                <a:latin typeface="Arial" charset="0"/>
              </a:rPr>
              <a:t>National Resource Center for Supported </a:t>
            </a:r>
            <a:r>
              <a:rPr lang="en-US" altLang="en-US" b="1" dirty="0" smtClean="0">
                <a:latin typeface="Arial" charset="0"/>
              </a:rPr>
              <a:t>Decision-Making:</a:t>
            </a:r>
            <a:r>
              <a:rPr lang="en-US" altLang="en-US" b="1" dirty="0">
                <a:latin typeface="Arial" charset="0"/>
              </a:rPr>
              <a:t/>
            </a:r>
            <a:br>
              <a:rPr lang="en-US" altLang="en-US" b="1" dirty="0">
                <a:latin typeface="Arial" charset="0"/>
              </a:rPr>
            </a:br>
            <a:r>
              <a:rPr lang="en-US" altLang="en-US" dirty="0" err="1" smtClean="0">
                <a:latin typeface="Arial" charset="0"/>
                <a:hlinkClick r:id="rId2"/>
              </a:rPr>
              <a:t>SupportedDecisionMaking.Org</a:t>
            </a:r>
            <a:endParaRPr lang="en-US" altLang="en-US" dirty="0" smtClean="0">
              <a:latin typeface="Arial" charset="0"/>
            </a:endParaRPr>
          </a:p>
          <a:p>
            <a:pPr marL="0" indent="0">
              <a:spcAft>
                <a:spcPct val="100000"/>
              </a:spcAft>
              <a:buNone/>
              <a:defRPr/>
            </a:pPr>
            <a:r>
              <a:rPr lang="en-US" b="1" dirty="0">
                <a:latin typeface="Arial" panose="020B0604020202020204" pitchFamily="34" charset="0"/>
                <a:cs typeface="Arial" panose="020B0604020202020204" pitchFamily="34" charset="0"/>
              </a:rPr>
              <a:t>Rethinking Guardianship NC </a:t>
            </a:r>
            <a:r>
              <a:rPr lang="en-US" b="1" dirty="0">
                <a:latin typeface="Arial" panose="020B0604020202020204" pitchFamily="34" charset="0"/>
                <a:cs typeface="Arial" panose="020B0604020202020204" pitchFamily="34" charset="0"/>
                <a:hlinkClick r:id="rId3"/>
              </a:rPr>
              <a:t>https://rethinkingguardianshipnc.org/</a:t>
            </a:r>
            <a:r>
              <a:rPr lang="en-US" b="1" dirty="0">
                <a:latin typeface="Arial" panose="020B0604020202020204" pitchFamily="34" charset="0"/>
                <a:cs typeface="Arial" panose="020B0604020202020204" pitchFamily="34" charset="0"/>
              </a:rPr>
              <a:t> </a:t>
            </a:r>
          </a:p>
          <a:p>
            <a:pPr marL="0" indent="0">
              <a:spcAft>
                <a:spcPct val="100000"/>
              </a:spcAft>
              <a:buFont typeface="Wingdings 2" pitchFamily="18" charset="2"/>
              <a:buNone/>
              <a:defRPr/>
            </a:pPr>
            <a:r>
              <a:rPr lang="en-US" altLang="en-US" b="1" dirty="0" smtClean="0">
                <a:latin typeface="Arial" charset="0"/>
              </a:rPr>
              <a:t>Jonathan </a:t>
            </a:r>
            <a:r>
              <a:rPr lang="en-US" altLang="en-US" b="1" dirty="0">
                <a:latin typeface="Arial" charset="0"/>
              </a:rPr>
              <a:t>Martinis, </a:t>
            </a:r>
            <a:r>
              <a:rPr lang="en-US" altLang="en-US" b="1" dirty="0" smtClean="0">
                <a:latin typeface="Arial" charset="0"/>
              </a:rPr>
              <a:t>Senior Director for Law and Policy: </a:t>
            </a:r>
            <a:r>
              <a:rPr lang="en-US" altLang="en-US" dirty="0" err="1" smtClean="0">
                <a:latin typeface="Arial" charset="0"/>
                <a:hlinkClick r:id="rId4"/>
              </a:rPr>
              <a:t>JGMartin@Syr.Edu</a:t>
            </a:r>
            <a:endParaRPr lang="en-US" altLang="en-US" dirty="0">
              <a:latin typeface="Arial" charset="0"/>
            </a:endParaRPr>
          </a:p>
          <a:p>
            <a:pPr>
              <a:defRPr/>
            </a:pPr>
            <a:endParaRPr lang="en-US" dirty="0"/>
          </a:p>
        </p:txBody>
      </p:sp>
      <p:sp>
        <p:nvSpPr>
          <p:cNvPr id="38916"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endParaRPr lang="en-US" altLang="en-US" sz="1600" dirty="0" smtClean="0">
              <a:solidFill>
                <a:schemeClr val="bg1"/>
              </a:solidFill>
              <a:latin typeface="Franklin Gothic Medium" pitchFamily="34" charset="0"/>
            </a:endParaRPr>
          </a:p>
        </p:txBody>
      </p:sp>
      <p:sp>
        <p:nvSpPr>
          <p:cNvPr id="38917" name="Slide Number Placeholder 4"/>
          <p:cNvSpPr>
            <a:spLocks noGrp="1"/>
          </p:cNvSpPr>
          <p:nvPr>
            <p:ph type="sldNum" sz="quarter" idx="1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fld id="{BC24A91F-DAA5-4C48-916F-DA4A33071398}" type="slidenum">
              <a:rPr lang="en-US" altLang="en-US" smtClean="0">
                <a:solidFill>
                  <a:schemeClr val="bg1"/>
                </a:solidFill>
                <a:latin typeface="Franklin Gothic Medium" pitchFamily="34" charset="0"/>
              </a:rPr>
              <a:pPr/>
              <a:t>64</a:t>
            </a:fld>
            <a:endParaRPr lang="en-US" altLang="en-US" dirty="0" smtClean="0">
              <a:solidFill>
                <a:schemeClr val="bg1"/>
              </a:solidFill>
              <a:latin typeface="Franklin Gothic Medium" pitchFamily="34" charset="0"/>
            </a:endParaRPr>
          </a:p>
        </p:txBody>
      </p:sp>
    </p:spTree>
    <p:extLst>
      <p:ext uri="{BB962C8B-B14F-4D97-AF65-F5344CB8AC3E}">
        <p14:creationId xmlns:p14="http://schemas.microsoft.com/office/powerpoint/2010/main" val="3227652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Yet: 1,500 Years and Counting</a:t>
            </a:r>
            <a:endParaRPr lang="en-US" dirty="0"/>
          </a:p>
        </p:txBody>
      </p:sp>
      <p:sp>
        <p:nvSpPr>
          <p:cNvPr id="3" name="Content Placeholder 2"/>
          <p:cNvSpPr>
            <a:spLocks noGrp="1"/>
          </p:cNvSpPr>
          <p:nvPr>
            <p:ph idx="1"/>
          </p:nvPr>
        </p:nvSpPr>
        <p:spPr/>
        <p:txBody>
          <a:bodyPr>
            <a:normAutofit fontScale="92500"/>
          </a:bodyPr>
          <a:lstStyle/>
          <a:p>
            <a:pPr marL="566928" indent="-457200">
              <a:defRPr/>
            </a:pPr>
            <a:r>
              <a:rPr lang="en-US" b="1" dirty="0"/>
              <a:t>Ancient Rome</a:t>
            </a:r>
            <a:r>
              <a:rPr lang="en-US" dirty="0"/>
              <a:t>: “Curators” appointed for older adults and people with disabilities.</a:t>
            </a:r>
          </a:p>
          <a:p>
            <a:pPr marL="566928" indent="-457200">
              <a:defRPr/>
            </a:pPr>
            <a:r>
              <a:rPr lang="en-US" b="1" dirty="0"/>
              <a:t>5</a:t>
            </a:r>
            <a:r>
              <a:rPr lang="en-US" b="1" baseline="30000" dirty="0"/>
              <a:t>th</a:t>
            </a:r>
            <a:r>
              <a:rPr lang="en-US" b="1" dirty="0"/>
              <a:t> Century </a:t>
            </a:r>
            <a:r>
              <a:rPr lang="en-US" b="1" dirty="0" err="1"/>
              <a:t>Visigothic</a:t>
            </a:r>
            <a:r>
              <a:rPr lang="en-US" b="1" dirty="0"/>
              <a:t> Code</a:t>
            </a:r>
            <a:r>
              <a:rPr lang="en-US" dirty="0"/>
              <a:t>: “people insane from infancy or in need from any age . . . cannot testify or enter into a contract“</a:t>
            </a:r>
          </a:p>
          <a:p>
            <a:pPr marL="566928" indent="-457200">
              <a:defRPr/>
            </a:pPr>
            <a:r>
              <a:rPr lang="en-US" b="1" dirty="0"/>
              <a:t>Feudal Britain</a:t>
            </a:r>
            <a:r>
              <a:rPr lang="en-US" dirty="0"/>
              <a:t>: divided people with decision-making challenges into “idiots” and “lunatics” and appointed “committees” to make their decisions</a:t>
            </a:r>
            <a:endParaRPr lang="en-US" b="1" dirty="0"/>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smtClean="0"/>
              <a:t>National Resource Center for Supported Decision-Making  </a:t>
            </a:r>
            <a:br>
              <a:rPr lang="en-US" altLang="en-US" smtClean="0"/>
            </a:br>
            <a:r>
              <a:rPr lang="en-US" altLang="en-US" sz="160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7</a:t>
            </a:fld>
            <a:endParaRPr lang="en-US" altLang="en-US" dirty="0"/>
          </a:p>
        </p:txBody>
      </p:sp>
    </p:spTree>
    <p:extLst>
      <p:ext uri="{BB962C8B-B14F-4D97-AF65-F5344CB8AC3E}">
        <p14:creationId xmlns:p14="http://schemas.microsoft.com/office/powerpoint/2010/main" val="2914685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Guardianship is not the problem</a:t>
            </a:r>
            <a:br>
              <a:rPr lang="en-US" sz="3200" dirty="0" smtClean="0"/>
            </a:br>
            <a:r>
              <a:rPr lang="en-US" sz="3200" dirty="0" smtClean="0"/>
              <a:t>Overbroad or Undue Guardianship Is!</a:t>
            </a:r>
            <a:endParaRPr lang="en-US" sz="3200" dirty="0"/>
          </a:p>
        </p:txBody>
      </p:sp>
      <p:sp>
        <p:nvSpPr>
          <p:cNvPr id="3" name="Content Placeholder 2"/>
          <p:cNvSpPr>
            <a:spLocks noGrp="1"/>
          </p:cNvSpPr>
          <p:nvPr>
            <p:ph idx="1"/>
          </p:nvPr>
        </p:nvSpPr>
        <p:spPr/>
        <p:txBody>
          <a:bodyPr>
            <a:normAutofit/>
          </a:bodyPr>
          <a:lstStyle/>
          <a:p>
            <a:pPr>
              <a:defRPr/>
            </a:pPr>
            <a:r>
              <a:rPr lang="en-US" dirty="0" smtClean="0"/>
              <a:t>Still, the most common conservatorship, nationwide, is “Plenary” or “Full” </a:t>
            </a:r>
          </a:p>
          <a:p>
            <a:pPr>
              <a:defRPr/>
            </a:pPr>
            <a:r>
              <a:rPr lang="en-US" dirty="0" smtClean="0"/>
              <a:t> Gives the Guardian power </a:t>
            </a:r>
            <a:r>
              <a:rPr lang="en-US" dirty="0"/>
              <a:t>to make ALL decisions for </a:t>
            </a:r>
            <a:r>
              <a:rPr lang="en-US" dirty="0" smtClean="0"/>
              <a:t>the person.  </a:t>
            </a:r>
          </a:p>
          <a:p>
            <a:pPr>
              <a:defRPr/>
            </a:pPr>
            <a:r>
              <a:rPr lang="en-US" dirty="0" smtClean="0"/>
              <a:t>Used in up to 90% of cases</a:t>
            </a:r>
          </a:p>
          <a:p>
            <a:pPr>
              <a:defRPr/>
            </a:pPr>
            <a:r>
              <a:rPr lang="en-US" dirty="0" smtClean="0"/>
              <a:t>“As long as the law permits plenary guardianship, courts will prefer to use it.” -</a:t>
            </a:r>
            <a:r>
              <a:rPr lang="en-US" dirty="0" err="1" smtClean="0"/>
              <a:t>Frolik</a:t>
            </a:r>
            <a:r>
              <a:rPr lang="en-US" dirty="0" smtClean="0"/>
              <a:t>, 1998</a:t>
            </a:r>
          </a:p>
          <a:p>
            <a:pPr marL="44450" indent="0">
              <a:buFont typeface="Wingdings 2" panose="05020102010507070707" pitchFamily="18" charset="2"/>
              <a:buNone/>
              <a:defRPr/>
            </a:pPr>
            <a:endParaRPr lang="en-US" dirty="0"/>
          </a:p>
        </p:txBody>
      </p:sp>
      <p:sp>
        <p:nvSpPr>
          <p:cNvPr id="18436"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mtClean="0">
                <a:solidFill>
                  <a:schemeClr val="bg1"/>
                </a:solidFill>
                <a:latin typeface="Franklin Gothic Medium" panose="020B0603020102020204" pitchFamily="34" charset="0"/>
              </a:rPr>
              <a:t>National Resource Center for Supported Decision-Making  </a:t>
            </a:r>
            <a:br>
              <a:rPr lang="en-US" altLang="en-US" smtClean="0">
                <a:solidFill>
                  <a:schemeClr val="bg1"/>
                </a:solidFill>
                <a:latin typeface="Franklin Gothic Medium" panose="020B0603020102020204" pitchFamily="34" charset="0"/>
              </a:rPr>
            </a:br>
            <a:r>
              <a:rPr lang="en-US" altLang="en-US" sz="1600" smtClean="0">
                <a:solidFill>
                  <a:schemeClr val="bg1"/>
                </a:solidFill>
                <a:latin typeface="Franklin Gothic Medium" panose="020B0603020102020204" pitchFamily="34" charset="0"/>
              </a:rPr>
              <a:t>EVERYONE has the Right to Make Choices </a:t>
            </a:r>
          </a:p>
        </p:txBody>
      </p:sp>
      <p:sp>
        <p:nvSpPr>
          <p:cNvPr id="18437" name="Slide Number Placeholder 4"/>
          <p:cNvSpPr>
            <a:spLocks noGrp="1"/>
          </p:cNvSpPr>
          <p:nvPr>
            <p:ph type="sldNum" sz="quarter" idx="11"/>
          </p:nvPr>
        </p:nvSpPr>
        <p:spPr bwMode="auto">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F07AF0-01AC-4003-A108-E50F063A0E18}" type="slidenum">
              <a:rPr lang="en-US" altLang="en-US" smtClean="0">
                <a:solidFill>
                  <a:schemeClr val="bg1"/>
                </a:solidFill>
                <a:latin typeface="Franklin Gothic Medium" panose="020B0603020102020204" pitchFamily="34" charset="0"/>
              </a:rPr>
              <a:pPr/>
              <a:t>8</a:t>
            </a:fld>
            <a:endParaRPr lang="en-US" altLang="en-US" smtClean="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3302705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isn’t always a Problem</a:t>
            </a:r>
            <a:endParaRPr lang="en-US" dirty="0"/>
          </a:p>
        </p:txBody>
      </p:sp>
      <p:sp>
        <p:nvSpPr>
          <p:cNvPr id="3" name="Content Placeholder 2"/>
          <p:cNvSpPr>
            <a:spLocks noGrp="1"/>
          </p:cNvSpPr>
          <p:nvPr>
            <p:ph idx="1"/>
          </p:nvPr>
        </p:nvSpPr>
        <p:spPr/>
        <p:txBody>
          <a:bodyPr>
            <a:normAutofit fontScale="92500" lnSpcReduction="10000"/>
          </a:bodyPr>
          <a:lstStyle/>
          <a:p>
            <a:pPr marL="44450" indent="0">
              <a:buNone/>
              <a:defRPr/>
            </a:pPr>
            <a:r>
              <a:rPr lang="en-US" dirty="0"/>
              <a:t>Guardians have “substantial and often complete authority over the lives of</a:t>
            </a:r>
          </a:p>
          <a:p>
            <a:pPr marL="44450" indent="0">
              <a:buNone/>
              <a:defRPr/>
            </a:pPr>
            <a:r>
              <a:rPr lang="en-US" dirty="0"/>
              <a:t>vulnerable [people].”</a:t>
            </a:r>
          </a:p>
          <a:p>
            <a:pPr marL="44450" indent="0">
              <a:buNone/>
              <a:defRPr/>
            </a:pPr>
            <a:r>
              <a:rPr lang="en-US" dirty="0" smtClean="0"/>
              <a:t>- 4 </a:t>
            </a:r>
            <a:r>
              <a:rPr lang="en-US" dirty="0"/>
              <a:t>NAELA J. 1, 7 (2008).</a:t>
            </a:r>
          </a:p>
          <a:p>
            <a:pPr marL="44450" indent="0">
              <a:buNone/>
              <a:defRPr/>
            </a:pPr>
            <a:endParaRPr lang="en-US" dirty="0"/>
          </a:p>
          <a:p>
            <a:pPr marL="44450" indent="0">
              <a:buNone/>
              <a:defRPr/>
            </a:pPr>
            <a:r>
              <a:rPr lang="en-US" dirty="0"/>
              <a:t>This includes power to make the most basic </a:t>
            </a:r>
            <a:r>
              <a:rPr lang="en-US" dirty="0" smtClean="0"/>
              <a:t>health, personal, </a:t>
            </a:r>
            <a:r>
              <a:rPr lang="en-US" dirty="0"/>
              <a:t>and financial decisions.</a:t>
            </a:r>
          </a:p>
          <a:p>
            <a:pPr marL="44450" indent="0">
              <a:buNone/>
              <a:defRPr/>
            </a:pPr>
            <a:r>
              <a:rPr lang="en-US" dirty="0" smtClean="0"/>
              <a:t>- AARP</a:t>
            </a:r>
            <a:r>
              <a:rPr lang="en-US" dirty="0"/>
              <a:t>, </a:t>
            </a:r>
            <a:r>
              <a:rPr lang="en-US" i="1" dirty="0"/>
              <a:t>Guardianship Monitoring: A National Survey of Court Practices </a:t>
            </a:r>
            <a:r>
              <a:rPr lang="en-US" dirty="0"/>
              <a:t>1-2 (2006).</a:t>
            </a:r>
          </a:p>
          <a:p>
            <a:pPr marL="44450" indent="0">
              <a:buNone/>
            </a:pPr>
            <a:endParaRPr lang="en-US" dirty="0"/>
          </a:p>
        </p:txBody>
      </p:sp>
      <p:sp>
        <p:nvSpPr>
          <p:cNvPr id="4" name="Footer Placeholder 3"/>
          <p:cNvSpPr>
            <a:spLocks noGrp="1"/>
          </p:cNvSpPr>
          <p:nvPr>
            <p:ph type="ftr" sz="quarter" idx="10"/>
          </p:nvPr>
        </p:nvSpPr>
        <p:spPr/>
        <p:txBody>
          <a:bodyPr/>
          <a:lstStyle/>
          <a:p>
            <a:pPr>
              <a:defRPr/>
            </a:pPr>
            <a:r>
              <a:rPr lang="en-US" altLang="en-US" smtClean="0"/>
              <a:t>National Resource Center for Supported Decision-Making  </a:t>
            </a:r>
            <a:br>
              <a:rPr lang="en-US" altLang="en-US" smtClean="0"/>
            </a:br>
            <a:r>
              <a:rPr lang="en-US" altLang="en-US" sz="1600" smtClean="0"/>
              <a:t>EVERYONE has the Right to Make Choices </a:t>
            </a:r>
            <a:endParaRPr lang="en-US" altLang="en-US" sz="1600" dirty="0"/>
          </a:p>
        </p:txBody>
      </p:sp>
      <p:sp>
        <p:nvSpPr>
          <p:cNvPr id="5" name="Slide Number Placeholder 4"/>
          <p:cNvSpPr>
            <a:spLocks noGrp="1"/>
          </p:cNvSpPr>
          <p:nvPr>
            <p:ph type="sldNum" sz="quarter" idx="11"/>
          </p:nvPr>
        </p:nvSpPr>
        <p:spPr/>
        <p:txBody>
          <a:bodyPr/>
          <a:lstStyle/>
          <a:p>
            <a:pPr>
              <a:defRPr/>
            </a:pPr>
            <a:fld id="{9E299ADB-ADF9-4C5E-8A7C-2B5723408946}" type="slidenum">
              <a:rPr lang="en-US" altLang="en-US" smtClean="0"/>
              <a:pPr>
                <a:defRPr/>
              </a:pPr>
              <a:t>9</a:t>
            </a:fld>
            <a:endParaRPr lang="en-US" altLang="en-US" dirty="0"/>
          </a:p>
        </p:txBody>
      </p:sp>
    </p:spTree>
    <p:extLst>
      <p:ext uri="{BB962C8B-B14F-4D97-AF65-F5344CB8AC3E}">
        <p14:creationId xmlns:p14="http://schemas.microsoft.com/office/powerpoint/2010/main" val="19662504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Custom 6">
      <a:dk1>
        <a:sysClr val="windowText" lastClr="000000"/>
      </a:dk1>
      <a:lt1>
        <a:sysClr val="window" lastClr="FFFFFF"/>
      </a:lt1>
      <a:dk2>
        <a:srgbClr val="303030"/>
      </a:dk2>
      <a:lt2>
        <a:srgbClr val="DEDEE0"/>
      </a:lt2>
      <a:accent1>
        <a:srgbClr val="800000"/>
      </a:accent1>
      <a:accent2>
        <a:srgbClr val="726056"/>
      </a:accent2>
      <a:accent3>
        <a:srgbClr val="AC956E"/>
      </a:accent3>
      <a:accent4>
        <a:srgbClr val="808DA9"/>
      </a:accent4>
      <a:accent5>
        <a:srgbClr val="424E5B"/>
      </a:accent5>
      <a:accent6>
        <a:srgbClr val="730E00"/>
      </a:accent6>
      <a:hlink>
        <a:srgbClr val="800000"/>
      </a:hlink>
      <a:folHlink>
        <a:srgbClr val="D89243"/>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Grid">
  <a:themeElements>
    <a:clrScheme name="1_Grid 1">
      <a:dk1>
        <a:srgbClr val="000000"/>
      </a:dk1>
      <a:lt1>
        <a:srgbClr val="FFFFFF"/>
      </a:lt1>
      <a:dk2>
        <a:srgbClr val="303030"/>
      </a:dk2>
      <a:lt2>
        <a:srgbClr val="DEDEE0"/>
      </a:lt2>
      <a:accent1>
        <a:srgbClr val="800000"/>
      </a:accent1>
      <a:accent2>
        <a:srgbClr val="726056"/>
      </a:accent2>
      <a:accent3>
        <a:srgbClr val="FFFFFF"/>
      </a:accent3>
      <a:accent4>
        <a:srgbClr val="000000"/>
      </a:accent4>
      <a:accent5>
        <a:srgbClr val="C0AAAA"/>
      </a:accent5>
      <a:accent6>
        <a:srgbClr val="67564D"/>
      </a:accent6>
      <a:hlink>
        <a:srgbClr val="800000"/>
      </a:hlink>
      <a:folHlink>
        <a:srgbClr val="D89243"/>
      </a:folHlink>
    </a:clrScheme>
    <a:fontScheme name="1_Grid">
      <a:majorFont>
        <a:latin typeface="Calibri"/>
        <a:ea typeface=""/>
        <a:cs typeface="Calibri"/>
      </a:majorFont>
      <a:minorFont>
        <a:latin typeface="Calibri"/>
        <a:ea typeface=""/>
        <a:cs typeface="Calibr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Grid 1">
        <a:dk1>
          <a:srgbClr val="000000"/>
        </a:dk1>
        <a:lt1>
          <a:srgbClr val="FFFFFF"/>
        </a:lt1>
        <a:dk2>
          <a:srgbClr val="303030"/>
        </a:dk2>
        <a:lt2>
          <a:srgbClr val="DEDEE0"/>
        </a:lt2>
        <a:accent1>
          <a:srgbClr val="800000"/>
        </a:accent1>
        <a:accent2>
          <a:srgbClr val="726056"/>
        </a:accent2>
        <a:accent3>
          <a:srgbClr val="FFFFFF"/>
        </a:accent3>
        <a:accent4>
          <a:srgbClr val="000000"/>
        </a:accent4>
        <a:accent5>
          <a:srgbClr val="C0AAAA"/>
        </a:accent5>
        <a:accent6>
          <a:srgbClr val="67564D"/>
        </a:accent6>
        <a:hlink>
          <a:srgbClr val="800000"/>
        </a:hlink>
        <a:folHlink>
          <a:srgbClr val="D8924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6">
    <a:dk1>
      <a:sysClr val="windowText" lastClr="000000"/>
    </a:dk1>
    <a:lt1>
      <a:sysClr val="window" lastClr="FFFFFF"/>
    </a:lt1>
    <a:dk2>
      <a:srgbClr val="303030"/>
    </a:dk2>
    <a:lt2>
      <a:srgbClr val="DEDEE0"/>
    </a:lt2>
    <a:accent1>
      <a:srgbClr val="800000"/>
    </a:accent1>
    <a:accent2>
      <a:srgbClr val="726056"/>
    </a:accent2>
    <a:accent3>
      <a:srgbClr val="AC956E"/>
    </a:accent3>
    <a:accent4>
      <a:srgbClr val="808DA9"/>
    </a:accent4>
    <a:accent5>
      <a:srgbClr val="424E5B"/>
    </a:accent5>
    <a:accent6>
      <a:srgbClr val="730E00"/>
    </a:accent6>
    <a:hlink>
      <a:srgbClr val="800000"/>
    </a:hlink>
    <a:folHlink>
      <a:srgbClr val="D89243"/>
    </a:folHlink>
  </a:clrScheme>
</a:themeOverride>
</file>

<file path=docProps/app.xml><?xml version="1.0" encoding="utf-8"?>
<Properties xmlns="http://schemas.openxmlformats.org/officeDocument/2006/extended-properties" xmlns:vt="http://schemas.openxmlformats.org/officeDocument/2006/docPropsVTypes">
  <Template>Grid.thmx</Template>
  <TotalTime>66650</TotalTime>
  <Words>3047</Words>
  <Application>Microsoft Office PowerPoint</Application>
  <PresentationFormat>On-screen Show (4:3)</PresentationFormat>
  <Paragraphs>363</Paragraphs>
  <Slides>64</Slides>
  <Notes>1</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64</vt:i4>
      </vt:variant>
    </vt:vector>
  </HeadingPairs>
  <TitlesOfParts>
    <vt:vector size="74" baseType="lpstr">
      <vt:lpstr>Apple Chancery</vt:lpstr>
      <vt:lpstr>Arial</vt:lpstr>
      <vt:lpstr>Calibri</vt:lpstr>
      <vt:lpstr>Franklin Gothic Medium</vt:lpstr>
      <vt:lpstr>Gulim</vt:lpstr>
      <vt:lpstr>Wingdings</vt:lpstr>
      <vt:lpstr>Wingdings 2</vt:lpstr>
      <vt:lpstr>Grid</vt:lpstr>
      <vt:lpstr>1_Grid</vt:lpstr>
      <vt:lpstr>Packager Shell Object</vt:lpstr>
      <vt:lpstr>Introduction to Supported Decision-Making</vt:lpstr>
      <vt:lpstr>First Principles</vt:lpstr>
      <vt:lpstr>Rights=Choice</vt:lpstr>
      <vt:lpstr>Rights=Choice Choice=Self-Determination</vt:lpstr>
      <vt:lpstr>Benefits of Self-Determination</vt:lpstr>
      <vt:lpstr>A Critical Question</vt:lpstr>
      <vt:lpstr>And Yet: 1,500 Years and Counting</vt:lpstr>
      <vt:lpstr>Guardianship is not the problem Overbroad or Undue Guardianship Is!</vt:lpstr>
      <vt:lpstr>This isn’t always a Problem</vt:lpstr>
      <vt:lpstr>But This Is</vt:lpstr>
      <vt:lpstr>As We’ve Known For Forty Years</vt:lpstr>
      <vt:lpstr>But We Meant Well</vt:lpstr>
      <vt:lpstr>The Limits of “Meaning Well”</vt:lpstr>
      <vt:lpstr>On The Other Hand</vt:lpstr>
      <vt:lpstr>And</vt:lpstr>
      <vt:lpstr>AND</vt:lpstr>
      <vt:lpstr>AND</vt:lpstr>
      <vt:lpstr>So, Where DO We Go From Here?</vt:lpstr>
      <vt:lpstr>Margaret “Jenny” Hatch</vt:lpstr>
      <vt:lpstr>The Situation: February 2013</vt:lpstr>
      <vt:lpstr>Jenny’s Rights In One Sentence </vt:lpstr>
      <vt:lpstr>Why?  From Their Expert</vt:lpstr>
      <vt:lpstr>Therefore…</vt:lpstr>
      <vt:lpstr>And…</vt:lpstr>
      <vt:lpstr>If Jenny Can’t Make Decisions. . . </vt:lpstr>
      <vt:lpstr>What That All Adds Up To</vt:lpstr>
      <vt:lpstr>In Other Words</vt:lpstr>
      <vt:lpstr>A Way Forward:  Supported Decision-Making</vt:lpstr>
      <vt:lpstr>Think About It</vt:lpstr>
      <vt:lpstr>So, Supported Decision-Making Is A Lot of Words For </vt:lpstr>
      <vt:lpstr>And Just Like You And Me:</vt:lpstr>
      <vt:lpstr>Final Order</vt:lpstr>
      <vt:lpstr>Final Order</vt:lpstr>
      <vt:lpstr>Jenny Got Justice</vt:lpstr>
      <vt:lpstr>Why?</vt:lpstr>
      <vt:lpstr>In Other Words</vt:lpstr>
      <vt:lpstr>The Lessons Jenny Teaches Us</vt:lpstr>
      <vt:lpstr>Where Do We Go From Here? Why Guardianship?</vt:lpstr>
      <vt:lpstr>Think About It:  “Competence” and Making Decisions </vt:lpstr>
      <vt:lpstr>Think About It: Self Determination is in People’s Best Interests</vt:lpstr>
      <vt:lpstr>So: Ask a Question</vt:lpstr>
      <vt:lpstr>And Ask Another</vt:lpstr>
      <vt:lpstr>Which Means:  Ask THE KEY Question</vt:lpstr>
      <vt:lpstr>Where Do We Go From Here: The Olmstead Issue</vt:lpstr>
      <vt:lpstr>Common Guardianship Problems</vt:lpstr>
      <vt:lpstr>As the National Guardianship Association Says</vt:lpstr>
      <vt:lpstr>Supported Decision-Making Can Help People  </vt:lpstr>
      <vt:lpstr>It’s A Paradigm, Not A Process</vt:lpstr>
      <vt:lpstr>It’s A Commitment</vt:lpstr>
      <vt:lpstr>It Happens</vt:lpstr>
      <vt:lpstr>IT IS HAPPENING</vt:lpstr>
      <vt:lpstr>It CAN HAPPEN</vt:lpstr>
      <vt:lpstr>IT  DOES HAPPEN</vt:lpstr>
      <vt:lpstr>It’s STILL Happening</vt:lpstr>
      <vt:lpstr>It WILL Keep happening</vt:lpstr>
      <vt:lpstr>It’s Happening Across the United States</vt:lpstr>
      <vt:lpstr>PowerPoint Presentation</vt:lpstr>
      <vt:lpstr>It’s Happening Across North Carolina</vt:lpstr>
      <vt:lpstr>It Helps!</vt:lpstr>
      <vt:lpstr>Research</vt:lpstr>
      <vt:lpstr>The Elephant In The Room: Safety</vt:lpstr>
      <vt:lpstr>SDM Will ONLY HAPPEN </vt:lpstr>
      <vt:lpstr>And if We Remember</vt:lpstr>
      <vt:lpstr>Join the Conversation</vt:lpstr>
    </vt:vector>
  </TitlesOfParts>
  <Company>Stern Consulting,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the employment outcomes for HVRP (and IVTP and HFV/VWF program) participants by leveraging WIA, one stop, VA, and other community resources</dc:title>
  <dc:subject>NVTAC teleseminar 0050411</dc:subject>
  <dc:creator>Lisa Stern</dc:creator>
  <cp:lastModifiedBy>jgmartin</cp:lastModifiedBy>
  <cp:revision>398</cp:revision>
  <cp:lastPrinted>2015-05-15T20:24:05Z</cp:lastPrinted>
  <dcterms:created xsi:type="dcterms:W3CDTF">2011-03-16T17:54:51Z</dcterms:created>
  <dcterms:modified xsi:type="dcterms:W3CDTF">2023-04-26T20:07:28Z</dcterms:modified>
</cp:coreProperties>
</file>