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4" r:id="rId1"/>
    <p:sldMasterId id="2147483776" r:id="rId2"/>
  </p:sldMasterIdLst>
  <p:notesMasterIdLst>
    <p:notesMasterId r:id="rId67"/>
  </p:notesMasterIdLst>
  <p:handoutMasterIdLst>
    <p:handoutMasterId r:id="rId68"/>
  </p:handoutMasterIdLst>
  <p:sldIdLst>
    <p:sldId id="256" r:id="rId3"/>
    <p:sldId id="735" r:id="rId4"/>
    <p:sldId id="865" r:id="rId5"/>
    <p:sldId id="866" r:id="rId6"/>
    <p:sldId id="868" r:id="rId7"/>
    <p:sldId id="871" r:id="rId8"/>
    <p:sldId id="931" r:id="rId9"/>
    <p:sldId id="854" r:id="rId10"/>
    <p:sldId id="862" r:id="rId11"/>
    <p:sldId id="737" r:id="rId12"/>
    <p:sldId id="738" r:id="rId13"/>
    <p:sldId id="739" r:id="rId14"/>
    <p:sldId id="741" r:id="rId15"/>
    <p:sldId id="742" r:id="rId16"/>
    <p:sldId id="873" r:id="rId17"/>
    <p:sldId id="876" r:id="rId18"/>
    <p:sldId id="952" r:id="rId19"/>
    <p:sldId id="880" r:id="rId20"/>
    <p:sldId id="951" r:id="rId21"/>
    <p:sldId id="898" r:id="rId22"/>
    <p:sldId id="897" r:id="rId23"/>
    <p:sldId id="887" r:id="rId24"/>
    <p:sldId id="888" r:id="rId25"/>
    <p:sldId id="744" r:id="rId26"/>
    <p:sldId id="745" r:id="rId27"/>
    <p:sldId id="746" r:id="rId28"/>
    <p:sldId id="819" r:id="rId29"/>
    <p:sldId id="809" r:id="rId30"/>
    <p:sldId id="810" r:id="rId31"/>
    <p:sldId id="811" r:id="rId32"/>
    <p:sldId id="889" r:id="rId33"/>
    <p:sldId id="812" r:id="rId34"/>
    <p:sldId id="853" r:id="rId35"/>
    <p:sldId id="820" r:id="rId36"/>
    <p:sldId id="818" r:id="rId37"/>
    <p:sldId id="953" r:id="rId38"/>
    <p:sldId id="906" r:id="rId39"/>
    <p:sldId id="907" r:id="rId40"/>
    <p:sldId id="908" r:id="rId41"/>
    <p:sldId id="949" r:id="rId42"/>
    <p:sldId id="950" r:id="rId43"/>
    <p:sldId id="932" r:id="rId44"/>
    <p:sldId id="934" r:id="rId45"/>
    <p:sldId id="936" r:id="rId46"/>
    <p:sldId id="937" r:id="rId47"/>
    <p:sldId id="940" r:id="rId48"/>
    <p:sldId id="944" r:id="rId49"/>
    <p:sldId id="947" r:id="rId50"/>
    <p:sldId id="914" r:id="rId51"/>
    <p:sldId id="915" r:id="rId52"/>
    <p:sldId id="916" r:id="rId53"/>
    <p:sldId id="917" r:id="rId54"/>
    <p:sldId id="918" r:id="rId55"/>
    <p:sldId id="919" r:id="rId56"/>
    <p:sldId id="920" r:id="rId57"/>
    <p:sldId id="922" r:id="rId58"/>
    <p:sldId id="923" r:id="rId59"/>
    <p:sldId id="924" r:id="rId60"/>
    <p:sldId id="925" r:id="rId61"/>
    <p:sldId id="926" r:id="rId62"/>
    <p:sldId id="927" r:id="rId63"/>
    <p:sldId id="928" r:id="rId64"/>
    <p:sldId id="929" r:id="rId65"/>
    <p:sldId id="930" r:id="rId66"/>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0070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69" autoAdjust="0"/>
  </p:normalViewPr>
  <p:slideViewPr>
    <p:cSldViewPr snapToGrid="0" snapToObjects="1">
      <p:cViewPr varScale="1">
        <p:scale>
          <a:sx n="41" d="100"/>
          <a:sy n="41" d="100"/>
        </p:scale>
        <p:origin x="13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64A88AC0-DCF8-4BA0-ABF9-BDCE4280DC5D}" type="datetimeFigureOut">
              <a:rPr lang="en-US"/>
              <a:pPr>
                <a:defRPr/>
              </a:pPr>
              <a:t>4/29/2023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pPr>
              <a:defRPr/>
            </a:pPr>
            <a:fld id="{E50A0086-7701-4383-9670-47FEDA88B9A2}" type="slidenum">
              <a:rPr lang="en-US" altLang="en-US"/>
              <a:pPr>
                <a:defRPr/>
              </a:pPr>
              <a:t>‹#›</a:t>
            </a:fld>
            <a:endParaRPr lang="en-US" altLang="en-US" dirty="0"/>
          </a:p>
        </p:txBody>
      </p:sp>
    </p:spTree>
    <p:extLst>
      <p:ext uri="{BB962C8B-B14F-4D97-AF65-F5344CB8AC3E}">
        <p14:creationId xmlns:p14="http://schemas.microsoft.com/office/powerpoint/2010/main" val="2903005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6D1A341C-0D69-4BFC-A472-2A0E8C615149}" type="datetimeFigureOut">
              <a:rPr lang="en-US"/>
              <a:pPr>
                <a:defRPr/>
              </a:pPr>
              <a:t>4/29/2023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pPr>
              <a:defRPr/>
            </a:pPr>
            <a:fld id="{FDE7E8E0-8ED2-46B3-8DE0-557D4A6CC1D6}" type="slidenum">
              <a:rPr lang="en-US" altLang="en-US"/>
              <a:pPr>
                <a:defRPr/>
              </a:pPr>
              <a:t>‹#›</a:t>
            </a:fld>
            <a:endParaRPr lang="en-US" altLang="en-US" dirty="0"/>
          </a:p>
        </p:txBody>
      </p:sp>
    </p:spTree>
    <p:extLst>
      <p:ext uri="{BB962C8B-B14F-4D97-AF65-F5344CB8AC3E}">
        <p14:creationId xmlns:p14="http://schemas.microsoft.com/office/powerpoint/2010/main" val="220787911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defTabSz="457200" eaLnBrk="0" fontAlgn="base" hangingPunct="0">
              <a:spcBef>
                <a:spcPct val="30000"/>
              </a:spcBef>
              <a:spcAft>
                <a:spcPct val="0"/>
              </a:spcAft>
              <a:defRPr sz="1200">
                <a:solidFill>
                  <a:schemeClr val="tx1"/>
                </a:solidFill>
                <a:latin typeface="Calibri" pitchFamily="34" charset="0"/>
              </a:defRPr>
            </a:lvl6pPr>
            <a:lvl7pPr marL="3009900" indent="-231775" defTabSz="457200" eaLnBrk="0" fontAlgn="base" hangingPunct="0">
              <a:spcBef>
                <a:spcPct val="30000"/>
              </a:spcBef>
              <a:spcAft>
                <a:spcPct val="0"/>
              </a:spcAft>
              <a:defRPr sz="1200">
                <a:solidFill>
                  <a:schemeClr val="tx1"/>
                </a:solidFill>
                <a:latin typeface="Calibri" pitchFamily="34" charset="0"/>
              </a:defRPr>
            </a:lvl7pPr>
            <a:lvl8pPr marL="3467100" indent="-231775" defTabSz="457200" eaLnBrk="0" fontAlgn="base" hangingPunct="0">
              <a:spcBef>
                <a:spcPct val="30000"/>
              </a:spcBef>
              <a:spcAft>
                <a:spcPct val="0"/>
              </a:spcAft>
              <a:defRPr sz="1200">
                <a:solidFill>
                  <a:schemeClr val="tx1"/>
                </a:solidFill>
                <a:latin typeface="Calibri" pitchFamily="34" charset="0"/>
              </a:defRPr>
            </a:lvl8pPr>
            <a:lvl9pPr marL="3924300" indent="-231775"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1F876357-F18C-4F65-A913-A3C8A9587A33}"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60461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7"/>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dirty="0"/>
              <a:t>Click to edit Master title style</a:t>
            </a:r>
          </a:p>
        </p:txBody>
      </p:sp>
      <p:sp>
        <p:nvSpPr>
          <p:cNvPr id="6" name="Date Placeholder 9"/>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solidFill>
                  <a:schemeClr val="bg2"/>
                </a:solidFill>
                <a:latin typeface="+mn-lt"/>
                <a:cs typeface="+mn-cs"/>
              </a:defRPr>
            </a:lvl1pPr>
          </a:lstStyle>
          <a:p>
            <a:pPr>
              <a:defRPr/>
            </a:pPr>
            <a:fld id="{084AE4A9-65FA-472E-BBE3-CB5EFF503052}" type="datetime1">
              <a:rPr lang="en-US"/>
              <a:pPr>
                <a:defRPr/>
              </a:pPr>
              <a:t>4/29/2023</a:t>
            </a:fld>
            <a:endParaRPr lang="en-US" dirty="0"/>
          </a:p>
        </p:txBody>
      </p:sp>
      <p:sp>
        <p:nvSpPr>
          <p:cNvPr id="7" name="Footer Placeholder 11"/>
          <p:cNvSpPr>
            <a:spLocks noGrp="1"/>
          </p:cNvSpPr>
          <p:nvPr>
            <p:ph type="ftr" sz="quarter" idx="11"/>
          </p:nvPr>
        </p:nvSpPr>
        <p:spPr>
          <a:xfrm>
            <a:off x="1476375" y="6354763"/>
            <a:ext cx="5889625" cy="274637"/>
          </a:xfrm>
        </p:spPr>
        <p:txBody>
          <a:bodyPr/>
          <a:lstStyle>
            <a:lvl1pPr>
              <a:defRPr>
                <a:solidFill>
                  <a:schemeClr val="bg2"/>
                </a:solidFill>
              </a:defRPr>
            </a:lvl1pPr>
          </a:lstStyle>
          <a:p>
            <a:pPr>
              <a:defRPr/>
            </a:pPr>
            <a:endParaRPr lang="en-US" altLang="en-US" dirty="0"/>
          </a:p>
        </p:txBody>
      </p:sp>
    </p:spTree>
    <p:extLst>
      <p:ext uri="{BB962C8B-B14F-4D97-AF65-F5344CB8AC3E}">
        <p14:creationId xmlns:p14="http://schemas.microsoft.com/office/powerpoint/2010/main" val="335625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0"/>
            <a:ext cx="8435975" cy="1054100"/>
          </a:xfrm>
        </p:spPr>
        <p:txBody>
          <a:bodyPr/>
          <a:lstStyle/>
          <a:p>
            <a:r>
              <a:rPr lang="en-US"/>
              <a:t>Click to edit Master title style</a:t>
            </a:r>
          </a:p>
        </p:txBody>
      </p:sp>
      <p:sp>
        <p:nvSpPr>
          <p:cNvPr id="3" name="Table Placeholder 2"/>
          <p:cNvSpPr>
            <a:spLocks noGrp="1"/>
          </p:cNvSpPr>
          <p:nvPr>
            <p:ph type="tbl" idx="1"/>
          </p:nvPr>
        </p:nvSpPr>
        <p:spPr>
          <a:xfrm>
            <a:off x="381000" y="1719263"/>
            <a:ext cx="8407400" cy="4406900"/>
          </a:xfrm>
        </p:spPr>
        <p:txBody>
          <a:bodyPr/>
          <a:lstStyle/>
          <a:p>
            <a:pPr lvl="0"/>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5" name="Slide Number Placeholder 5"/>
          <p:cNvSpPr>
            <a:spLocks noGrp="1"/>
          </p:cNvSpPr>
          <p:nvPr>
            <p:ph type="sldNum" sz="quarter" idx="11"/>
          </p:nvPr>
        </p:nvSpPr>
        <p:spPr>
          <a:ln/>
        </p:spPr>
        <p:txBody>
          <a:bodyPr/>
          <a:lstStyle>
            <a:lvl1pPr>
              <a:defRPr/>
            </a:lvl1pPr>
          </a:lstStyle>
          <a:p>
            <a:pPr>
              <a:defRPr/>
            </a:pPr>
            <a:fld id="{EB38764D-D6A2-415F-A1F7-F2FE4442CF59}" type="slidenum">
              <a:rPr lang="en-US" altLang="en-US"/>
              <a:pPr>
                <a:defRPr/>
              </a:pPr>
              <a:t>‹#›</a:t>
            </a:fld>
            <a:endParaRPr lang="en-US" altLang="en-US" dirty="0"/>
          </a:p>
        </p:txBody>
      </p:sp>
    </p:spTree>
    <p:extLst>
      <p:ext uri="{BB962C8B-B14F-4D97-AF65-F5344CB8AC3E}">
        <p14:creationId xmlns:p14="http://schemas.microsoft.com/office/powerpoint/2010/main" val="327857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6"/>
          <p:cNvSpPr>
            <a:spLocks noGrp="1"/>
          </p:cNvSpPr>
          <p:nvPr>
            <p:ph type="dt" sz="half" idx="10"/>
          </p:nvPr>
        </p:nvSpPr>
        <p:spPr/>
        <p:txBody>
          <a:bodyPr/>
          <a:lstStyle>
            <a:lvl1pPr>
              <a:defRPr/>
            </a:lvl1pPr>
          </a:lstStyle>
          <a:p>
            <a:pPr>
              <a:defRPr/>
            </a:pPr>
            <a:fld id="{217AE570-8756-4092-BFF0-092F1F41DCC9}" type="datetime1">
              <a:rPr lang="en-US"/>
              <a:pPr>
                <a:defRPr/>
              </a:pPr>
              <a:t>4/29/2023</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87652BE0-76B7-4195-9929-CB529E102B65}" type="slidenum">
              <a:rPr lang="en-US" altLang="en-US"/>
              <a:pPr>
                <a:defRPr/>
              </a:pPr>
              <a:t>‹#›</a:t>
            </a:fld>
            <a:endParaRPr lang="en-US" altLang="en-US" dirty="0"/>
          </a:p>
        </p:txBody>
      </p:sp>
    </p:spTree>
    <p:extLst>
      <p:ext uri="{BB962C8B-B14F-4D97-AF65-F5344CB8AC3E}">
        <p14:creationId xmlns:p14="http://schemas.microsoft.com/office/powerpoint/2010/main" val="245840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fld id="{BC4341CC-D604-421B-B60D-EE2D40C9E42D}" type="datetime1">
              <a:rPr lang="en-US"/>
              <a:pPr>
                <a:defRPr/>
              </a:pPr>
              <a:t>4/29/2023</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BE76D608-6A14-45FD-B604-B8DB18497363}" type="slidenum">
              <a:rPr lang="en-US" altLang="en-US"/>
              <a:pPr>
                <a:defRPr/>
              </a:pPr>
              <a:t>‹#›</a:t>
            </a:fld>
            <a:endParaRPr lang="en-US" altLang="en-US" dirty="0"/>
          </a:p>
        </p:txBody>
      </p:sp>
    </p:spTree>
    <p:extLst>
      <p:ext uri="{BB962C8B-B14F-4D97-AF65-F5344CB8AC3E}">
        <p14:creationId xmlns:p14="http://schemas.microsoft.com/office/powerpoint/2010/main" val="25566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6"/>
          <p:cNvSpPr>
            <a:spLocks noGrp="1"/>
          </p:cNvSpPr>
          <p:nvPr>
            <p:ph type="dt" sz="half" idx="10"/>
          </p:nvPr>
        </p:nvSpPr>
        <p:spPr/>
        <p:txBody>
          <a:bodyPr/>
          <a:lstStyle>
            <a:lvl1pPr>
              <a:defRPr/>
            </a:lvl1pPr>
          </a:lstStyle>
          <a:p>
            <a:pPr>
              <a:defRPr/>
            </a:pPr>
            <a:fld id="{82DF53A3-AE08-43DF-B8A6-7E5C0431E0A1}" type="datetime1">
              <a:rPr lang="en-US"/>
              <a:pPr>
                <a:defRPr/>
              </a:pPr>
              <a:t>4/29/2023</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CB8D7E07-82A0-47E8-8577-B87D4F5672E3}" type="slidenum">
              <a:rPr lang="en-US" altLang="en-US"/>
              <a:pPr>
                <a:defRPr/>
              </a:pPr>
              <a:t>‹#›</a:t>
            </a:fld>
            <a:endParaRPr lang="en-US" altLang="en-US" dirty="0"/>
          </a:p>
        </p:txBody>
      </p:sp>
    </p:spTree>
    <p:extLst>
      <p:ext uri="{BB962C8B-B14F-4D97-AF65-F5344CB8AC3E}">
        <p14:creationId xmlns:p14="http://schemas.microsoft.com/office/powerpoint/2010/main" val="5323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p:cNvSpPr>
          <p:nvPr>
            <p:ph type="dt" sz="half" idx="10"/>
          </p:nvPr>
        </p:nvSpPr>
        <p:spPr/>
        <p:txBody>
          <a:bodyPr/>
          <a:lstStyle>
            <a:lvl1pPr>
              <a:defRPr/>
            </a:lvl1pPr>
          </a:lstStyle>
          <a:p>
            <a:pPr>
              <a:defRPr/>
            </a:pPr>
            <a:fld id="{933A14DF-EA49-44FB-BCBE-D1BF54957AB8}" type="datetime1">
              <a:rPr lang="en-US"/>
              <a:pPr>
                <a:defRPr/>
              </a:pPr>
              <a:t>4/29/2023</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ltLang="en-US" dirty="0"/>
          </a:p>
        </p:txBody>
      </p:sp>
      <p:sp>
        <p:nvSpPr>
          <p:cNvPr id="7" name="Slide Number Placeholder 8"/>
          <p:cNvSpPr>
            <a:spLocks noGrp="1"/>
          </p:cNvSpPr>
          <p:nvPr>
            <p:ph type="sldNum" sz="quarter" idx="12"/>
          </p:nvPr>
        </p:nvSpPr>
        <p:spPr>
          <a:ln/>
        </p:spPr>
        <p:txBody>
          <a:bodyPr/>
          <a:lstStyle>
            <a:lvl1pPr>
              <a:defRPr/>
            </a:lvl1pPr>
          </a:lstStyle>
          <a:p>
            <a:pPr>
              <a:defRPr/>
            </a:pPr>
            <a:fld id="{C5BFBF84-3F94-451F-B533-838AE145D20B}" type="slidenum">
              <a:rPr lang="en-US" altLang="en-US"/>
              <a:pPr>
                <a:defRPr/>
              </a:pPr>
              <a:t>‹#›</a:t>
            </a:fld>
            <a:endParaRPr lang="en-US" altLang="en-US" dirty="0"/>
          </a:p>
        </p:txBody>
      </p:sp>
    </p:spTree>
    <p:extLst>
      <p:ext uri="{BB962C8B-B14F-4D97-AF65-F5344CB8AC3E}">
        <p14:creationId xmlns:p14="http://schemas.microsoft.com/office/powerpoint/2010/main" val="3502181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A3E40FA-1A6D-4A35-9665-9BB701BC8FD2}" type="datetime1">
              <a:rPr lang="en-US"/>
              <a:pPr>
                <a:defRPr/>
              </a:pPr>
              <a:t>4/29/2023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ltLang="en-US" dirty="0"/>
          </a:p>
        </p:txBody>
      </p:sp>
      <p:sp>
        <p:nvSpPr>
          <p:cNvPr id="9" name="Slide Number Placeholder 8"/>
          <p:cNvSpPr>
            <a:spLocks noGrp="1"/>
          </p:cNvSpPr>
          <p:nvPr>
            <p:ph type="sldNum" sz="quarter" idx="12"/>
          </p:nvPr>
        </p:nvSpPr>
        <p:spPr>
          <a:ln/>
        </p:spPr>
        <p:txBody>
          <a:bodyPr/>
          <a:lstStyle>
            <a:lvl1pPr>
              <a:defRPr/>
            </a:lvl1pPr>
          </a:lstStyle>
          <a:p>
            <a:pPr>
              <a:defRPr/>
            </a:pPr>
            <a:fld id="{991D38C5-1736-4700-929B-997C9ECB31E0}" type="slidenum">
              <a:rPr lang="en-US" altLang="en-US"/>
              <a:pPr>
                <a:defRPr/>
              </a:pPr>
              <a:t>‹#›</a:t>
            </a:fld>
            <a:endParaRPr lang="en-US" altLang="en-US" dirty="0"/>
          </a:p>
        </p:txBody>
      </p:sp>
    </p:spTree>
    <p:extLst>
      <p:ext uri="{BB962C8B-B14F-4D97-AF65-F5344CB8AC3E}">
        <p14:creationId xmlns:p14="http://schemas.microsoft.com/office/powerpoint/2010/main" val="58418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10"/>
          </p:nvPr>
        </p:nvSpPr>
        <p:spPr/>
        <p:txBody>
          <a:bodyPr/>
          <a:lstStyle>
            <a:lvl1pPr>
              <a:defRPr/>
            </a:lvl1pPr>
          </a:lstStyle>
          <a:p>
            <a:pPr>
              <a:defRPr/>
            </a:pPr>
            <a:fld id="{F6377305-6EB2-434B-A025-4C435E265AA6}" type="datetime1">
              <a:rPr lang="en-US"/>
              <a:pPr>
                <a:defRPr/>
              </a:pPr>
              <a:t>4/29/2023</a:t>
            </a:fld>
            <a:endParaRPr lang="en-US" dirty="0"/>
          </a:p>
        </p:txBody>
      </p:sp>
      <p:sp>
        <p:nvSpPr>
          <p:cNvPr id="4" name="Footer Placeholder 7"/>
          <p:cNvSpPr>
            <a:spLocks noGrp="1"/>
          </p:cNvSpPr>
          <p:nvPr>
            <p:ph type="ftr" sz="quarter" idx="11"/>
          </p:nvPr>
        </p:nvSpPr>
        <p:spPr/>
        <p:txBody>
          <a:bodyPr/>
          <a:lstStyle>
            <a:lvl1pPr>
              <a:defRPr/>
            </a:lvl1pPr>
          </a:lstStyle>
          <a:p>
            <a:pPr>
              <a:defRPr/>
            </a:pPr>
            <a:endParaRPr lang="en-US" altLang="en-US" dirty="0"/>
          </a:p>
        </p:txBody>
      </p:sp>
      <p:sp>
        <p:nvSpPr>
          <p:cNvPr id="5" name="Slide Number Placeholder 8"/>
          <p:cNvSpPr>
            <a:spLocks noGrp="1"/>
          </p:cNvSpPr>
          <p:nvPr>
            <p:ph type="sldNum" sz="quarter" idx="12"/>
          </p:nvPr>
        </p:nvSpPr>
        <p:spPr>
          <a:ln/>
        </p:spPr>
        <p:txBody>
          <a:bodyPr/>
          <a:lstStyle>
            <a:lvl1pPr>
              <a:defRPr/>
            </a:lvl1pPr>
          </a:lstStyle>
          <a:p>
            <a:pPr>
              <a:defRPr/>
            </a:pPr>
            <a:fld id="{22A8E423-9288-4E16-AEC9-F82EB9B038CE}" type="slidenum">
              <a:rPr lang="en-US" altLang="en-US"/>
              <a:pPr>
                <a:defRPr/>
              </a:pPr>
              <a:t>‹#›</a:t>
            </a:fld>
            <a:endParaRPr lang="en-US" altLang="en-US" dirty="0"/>
          </a:p>
        </p:txBody>
      </p:sp>
    </p:spTree>
    <p:extLst>
      <p:ext uri="{BB962C8B-B14F-4D97-AF65-F5344CB8AC3E}">
        <p14:creationId xmlns:p14="http://schemas.microsoft.com/office/powerpoint/2010/main" val="162886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D5FB0A98-7C07-4A47-BABC-EC81B7710E4E}" type="datetime1">
              <a:rPr lang="en-US"/>
              <a:pPr>
                <a:defRPr/>
              </a:pPr>
              <a:t>4/29/2023</a:t>
            </a:fld>
            <a:endParaRPr lang="en-US" dirty="0"/>
          </a:p>
        </p:txBody>
      </p:sp>
      <p:sp>
        <p:nvSpPr>
          <p:cNvPr id="3" name="Footer Placeholder 7"/>
          <p:cNvSpPr>
            <a:spLocks noGrp="1"/>
          </p:cNvSpPr>
          <p:nvPr>
            <p:ph type="ftr" sz="quarter" idx="11"/>
          </p:nvPr>
        </p:nvSpPr>
        <p:spPr/>
        <p:txBody>
          <a:bodyPr/>
          <a:lstStyle>
            <a:lvl1pPr>
              <a:defRPr/>
            </a:lvl1pPr>
          </a:lstStyle>
          <a:p>
            <a:pPr>
              <a:defRPr/>
            </a:pPr>
            <a:endParaRPr lang="en-US" altLang="en-US" dirty="0"/>
          </a:p>
        </p:txBody>
      </p:sp>
      <p:sp>
        <p:nvSpPr>
          <p:cNvPr id="4" name="Slide Number Placeholder 8"/>
          <p:cNvSpPr>
            <a:spLocks noGrp="1"/>
          </p:cNvSpPr>
          <p:nvPr>
            <p:ph type="sldNum" sz="quarter" idx="12"/>
          </p:nvPr>
        </p:nvSpPr>
        <p:spPr>
          <a:ln/>
        </p:spPr>
        <p:txBody>
          <a:bodyPr/>
          <a:lstStyle>
            <a:lvl1pPr>
              <a:defRPr/>
            </a:lvl1pPr>
          </a:lstStyle>
          <a:p>
            <a:pPr>
              <a:defRPr/>
            </a:pPr>
            <a:fld id="{F3B22F5D-C277-4B73-8234-4678CD1D8F1C}" type="slidenum">
              <a:rPr lang="en-US" altLang="en-US"/>
              <a:pPr>
                <a:defRPr/>
              </a:pPr>
              <a:t>‹#›</a:t>
            </a:fld>
            <a:endParaRPr lang="en-US" altLang="en-US" dirty="0"/>
          </a:p>
        </p:txBody>
      </p:sp>
    </p:spTree>
    <p:extLst>
      <p:ext uri="{BB962C8B-B14F-4D97-AF65-F5344CB8AC3E}">
        <p14:creationId xmlns:p14="http://schemas.microsoft.com/office/powerpoint/2010/main" val="3171117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FD9572DB-AA0C-4CD8-8F79-B9A9CCD664A5}" type="datetime1">
              <a:rPr lang="en-US"/>
              <a:pPr>
                <a:defRPr/>
              </a:pPr>
              <a:t>4/29/2023</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ltLang="en-US" dirty="0"/>
          </a:p>
        </p:txBody>
      </p:sp>
      <p:sp>
        <p:nvSpPr>
          <p:cNvPr id="7" name="Slide Number Placeholder 8"/>
          <p:cNvSpPr>
            <a:spLocks noGrp="1"/>
          </p:cNvSpPr>
          <p:nvPr>
            <p:ph type="sldNum" sz="quarter" idx="12"/>
          </p:nvPr>
        </p:nvSpPr>
        <p:spPr>
          <a:ln/>
        </p:spPr>
        <p:txBody>
          <a:bodyPr/>
          <a:lstStyle>
            <a:lvl1pPr>
              <a:defRPr/>
            </a:lvl1pPr>
          </a:lstStyle>
          <a:p>
            <a:pPr>
              <a:defRPr/>
            </a:pPr>
            <a:fld id="{124B13CD-48E9-4192-84A7-22D960BB6965}" type="slidenum">
              <a:rPr lang="en-US" altLang="en-US"/>
              <a:pPr>
                <a:defRPr/>
              </a:pPr>
              <a:t>‹#›</a:t>
            </a:fld>
            <a:endParaRPr lang="en-US" altLang="en-US" dirty="0"/>
          </a:p>
        </p:txBody>
      </p:sp>
    </p:spTree>
    <p:extLst>
      <p:ext uri="{BB962C8B-B14F-4D97-AF65-F5344CB8AC3E}">
        <p14:creationId xmlns:p14="http://schemas.microsoft.com/office/powerpoint/2010/main" val="299964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fld id="{F1F79636-551D-4CF0-9538-4B5B8AA132C0}" type="datetime1">
              <a:rPr lang="en-US"/>
              <a:pPr>
                <a:defRPr/>
              </a:pPr>
              <a:t>4/29/2023</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ltLang="en-US" dirty="0"/>
          </a:p>
        </p:txBody>
      </p:sp>
      <p:sp>
        <p:nvSpPr>
          <p:cNvPr id="7" name="Slide Number Placeholder 8"/>
          <p:cNvSpPr>
            <a:spLocks noGrp="1"/>
          </p:cNvSpPr>
          <p:nvPr>
            <p:ph type="sldNum" sz="quarter" idx="12"/>
          </p:nvPr>
        </p:nvSpPr>
        <p:spPr>
          <a:ln/>
        </p:spPr>
        <p:txBody>
          <a:bodyPr/>
          <a:lstStyle>
            <a:lvl1pPr>
              <a:defRPr/>
            </a:lvl1pPr>
          </a:lstStyle>
          <a:p>
            <a:pPr>
              <a:defRPr/>
            </a:pPr>
            <a:fld id="{A770F322-98F2-4224-A2A0-1567CA495BFA}" type="slidenum">
              <a:rPr lang="en-US" altLang="en-US"/>
              <a:pPr>
                <a:defRPr/>
              </a:pPr>
              <a:t>‹#›</a:t>
            </a:fld>
            <a:endParaRPr lang="en-US" altLang="en-US" dirty="0"/>
          </a:p>
        </p:txBody>
      </p:sp>
    </p:spTree>
    <p:extLst>
      <p:ext uri="{BB962C8B-B14F-4D97-AF65-F5344CB8AC3E}">
        <p14:creationId xmlns:p14="http://schemas.microsoft.com/office/powerpoint/2010/main" val="199474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2138" y="6219825"/>
            <a:ext cx="22018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Date Placeholder 6"/>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AEB33658-56D5-4886-AB39-E18B281C3F2F}" type="datetime1">
              <a:rPr lang="en-US"/>
              <a:pPr>
                <a:defRPr/>
              </a:pPr>
              <a:t>4/29/2023</a:t>
            </a:fld>
            <a:endParaRPr lang="en-US" dirty="0"/>
          </a:p>
        </p:txBody>
      </p:sp>
      <p:sp>
        <p:nvSpPr>
          <p:cNvPr id="12" name="Footer Placeholder 7"/>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13" name="Slide Number Placeholder 8"/>
          <p:cNvSpPr>
            <a:spLocks noGrp="1"/>
          </p:cNvSpPr>
          <p:nvPr>
            <p:ph type="sldNum" sz="quarter" idx="12"/>
          </p:nvPr>
        </p:nvSpPr>
        <p:spPr>
          <a:xfrm>
            <a:off x="152400" y="6194425"/>
            <a:ext cx="744538" cy="434975"/>
          </a:xfrm>
        </p:spPr>
        <p:txBody>
          <a:bodyPr/>
          <a:lstStyle>
            <a:lvl1pPr>
              <a:defRPr sz="1100">
                <a:solidFill>
                  <a:schemeClr val="tx2"/>
                </a:solidFill>
              </a:defRPr>
            </a:lvl1pPr>
          </a:lstStyle>
          <a:p>
            <a:pPr>
              <a:defRPr/>
            </a:pPr>
            <a:fld id="{8B444C5D-40CC-408A-ABFE-C4B6375279D2}" type="slidenum">
              <a:rPr lang="en-US" altLang="en-US"/>
              <a:pPr>
                <a:defRPr/>
              </a:pPr>
              <a:t>‹#›</a:t>
            </a:fld>
            <a:endParaRPr lang="en-US" altLang="en-US" dirty="0"/>
          </a:p>
        </p:txBody>
      </p:sp>
    </p:spTree>
    <p:extLst>
      <p:ext uri="{BB962C8B-B14F-4D97-AF65-F5344CB8AC3E}">
        <p14:creationId xmlns:p14="http://schemas.microsoft.com/office/powerpoint/2010/main" val="1486664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fld id="{24BAC3CC-4354-4349-B9BB-A8C1EDC72626}" type="datetime1">
              <a:rPr lang="en-US"/>
              <a:pPr>
                <a:defRPr/>
              </a:pPr>
              <a:t>4/29/2023</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3A421897-2A33-4D4C-87E5-83DA078C7BB9}" type="slidenum">
              <a:rPr lang="en-US" altLang="en-US"/>
              <a:pPr>
                <a:defRPr/>
              </a:pPr>
              <a:t>‹#›</a:t>
            </a:fld>
            <a:endParaRPr lang="en-US" altLang="en-US" dirty="0"/>
          </a:p>
        </p:txBody>
      </p:sp>
    </p:spTree>
    <p:extLst>
      <p:ext uri="{BB962C8B-B14F-4D97-AF65-F5344CB8AC3E}">
        <p14:creationId xmlns:p14="http://schemas.microsoft.com/office/powerpoint/2010/main" val="3787406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355600"/>
            <a:ext cx="2108200" cy="5770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55600"/>
            <a:ext cx="6175375" cy="5770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fld id="{C1C14D5A-5E87-44D4-B172-067F8704B4E8}" type="datetime1">
              <a:rPr lang="en-US"/>
              <a:pPr>
                <a:defRPr/>
              </a:pPr>
              <a:t>4/29/2023</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altLang="en-US" dirty="0"/>
          </a:p>
        </p:txBody>
      </p:sp>
      <p:sp>
        <p:nvSpPr>
          <p:cNvPr id="6" name="Slide Number Placeholder 8"/>
          <p:cNvSpPr>
            <a:spLocks noGrp="1"/>
          </p:cNvSpPr>
          <p:nvPr>
            <p:ph type="sldNum" sz="quarter" idx="12"/>
          </p:nvPr>
        </p:nvSpPr>
        <p:spPr>
          <a:ln/>
        </p:spPr>
        <p:txBody>
          <a:bodyPr/>
          <a:lstStyle>
            <a:lvl1pPr>
              <a:defRPr/>
            </a:lvl1pPr>
          </a:lstStyle>
          <a:p>
            <a:pPr>
              <a:defRPr/>
            </a:pPr>
            <a:fld id="{6BAFD092-4700-462A-B8D7-E0D6257C1633}" type="slidenum">
              <a:rPr lang="en-US" altLang="en-US"/>
              <a:pPr>
                <a:defRPr/>
              </a:pPr>
              <a:t>‹#›</a:t>
            </a:fld>
            <a:endParaRPr lang="en-US" altLang="en-US" dirty="0"/>
          </a:p>
        </p:txBody>
      </p:sp>
    </p:spTree>
    <p:extLst>
      <p:ext uri="{BB962C8B-B14F-4D97-AF65-F5344CB8AC3E}">
        <p14:creationId xmlns:p14="http://schemas.microsoft.com/office/powerpoint/2010/main" val="310165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Date Placeholder 1"/>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6B3A3630-B638-4294-BB91-4F423E0DE277}" type="datetime1">
              <a:rPr lang="en-US"/>
              <a:pPr>
                <a:defRPr/>
              </a:pPr>
              <a:t>4/29/2023</a:t>
            </a:fld>
            <a:endParaRPr lang="en-US" dirty="0"/>
          </a:p>
        </p:txBody>
      </p:sp>
      <p:sp>
        <p:nvSpPr>
          <p:cNvPr id="4" name="Footer Placeholder 2"/>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5" name="Slide Number Placeholder 3"/>
          <p:cNvSpPr>
            <a:spLocks noGrp="1"/>
          </p:cNvSpPr>
          <p:nvPr>
            <p:ph type="sldNum" sz="quarter" idx="12"/>
          </p:nvPr>
        </p:nvSpPr>
        <p:spPr>
          <a:xfrm>
            <a:off x="152400" y="6194425"/>
            <a:ext cx="744538" cy="434975"/>
          </a:xfrm>
        </p:spPr>
        <p:txBody>
          <a:bodyPr/>
          <a:lstStyle>
            <a:lvl1pPr>
              <a:defRPr sz="1100">
                <a:solidFill>
                  <a:schemeClr val="tx2"/>
                </a:solidFill>
              </a:defRPr>
            </a:lvl1pPr>
          </a:lstStyle>
          <a:p>
            <a:pPr>
              <a:defRPr/>
            </a:pPr>
            <a:fld id="{C7975DAF-6191-48A4-BE8F-03F147697808}" type="slidenum">
              <a:rPr lang="en-US" altLang="en-US"/>
              <a:pPr>
                <a:defRPr/>
              </a:pPr>
              <a:t>‹#›</a:t>
            </a:fld>
            <a:endParaRPr lang="en-US" altLang="en-US" dirty="0"/>
          </a:p>
        </p:txBody>
      </p:sp>
    </p:spTree>
    <p:extLst>
      <p:ext uri="{BB962C8B-B14F-4D97-AF65-F5344CB8AC3E}">
        <p14:creationId xmlns:p14="http://schemas.microsoft.com/office/powerpoint/2010/main" val="176362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8" name="Date Placeholder 4"/>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09EC49F5-FC51-4A9C-A1E5-C5B076CCB9C4}" type="datetime1">
              <a:rPr lang="en-US"/>
              <a:pPr>
                <a:defRPr/>
              </a:pPr>
              <a:t>4/29/2023</a:t>
            </a:fld>
            <a:endParaRPr lang="en-US" dirty="0"/>
          </a:p>
        </p:txBody>
      </p:sp>
      <p:sp>
        <p:nvSpPr>
          <p:cNvPr id="9" name="Footer Placeholder 5"/>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10" name="Slide Number Placeholder 6"/>
          <p:cNvSpPr>
            <a:spLocks noGrp="1"/>
          </p:cNvSpPr>
          <p:nvPr>
            <p:ph type="sldNum" sz="quarter" idx="12"/>
          </p:nvPr>
        </p:nvSpPr>
        <p:spPr>
          <a:xfrm>
            <a:off x="152400" y="6194425"/>
            <a:ext cx="744538" cy="434975"/>
          </a:xfrm>
        </p:spPr>
        <p:txBody>
          <a:bodyPr/>
          <a:lstStyle>
            <a:lvl1pPr>
              <a:defRPr sz="1100">
                <a:solidFill>
                  <a:srgbClr val="FFFFFF"/>
                </a:solidFill>
              </a:defRPr>
            </a:lvl1pPr>
          </a:lstStyle>
          <a:p>
            <a:pPr>
              <a:defRPr/>
            </a:pPr>
            <a:fld id="{EE1881FE-C2D7-4130-996D-F10A3E26FCF5}" type="slidenum">
              <a:rPr lang="en-US" altLang="en-US"/>
              <a:pPr>
                <a:defRPr/>
              </a:pPr>
              <a:t>‹#›</a:t>
            </a:fld>
            <a:endParaRPr lang="en-US" altLang="en-US" dirty="0"/>
          </a:p>
        </p:txBody>
      </p:sp>
    </p:spTree>
    <p:extLst>
      <p:ext uri="{BB962C8B-B14F-4D97-AF65-F5344CB8AC3E}">
        <p14:creationId xmlns:p14="http://schemas.microsoft.com/office/powerpoint/2010/main" val="41307702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7" name="Date Placeholder 4"/>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602EAF2E-8E60-4400-8C49-D5B206E66935}" type="datetime1">
              <a:rPr lang="en-US"/>
              <a:pPr>
                <a:defRPr/>
              </a:pPr>
              <a:t>4/29/2023</a:t>
            </a:fld>
            <a:endParaRPr lang="en-US" dirty="0"/>
          </a:p>
        </p:txBody>
      </p:sp>
      <p:sp>
        <p:nvSpPr>
          <p:cNvPr id="8" name="Footer Placeholder 5"/>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9" name="Slide Number Placeholder 6"/>
          <p:cNvSpPr>
            <a:spLocks noGrp="1"/>
          </p:cNvSpPr>
          <p:nvPr>
            <p:ph type="sldNum" sz="quarter" idx="12"/>
          </p:nvPr>
        </p:nvSpPr>
        <p:spPr>
          <a:xfrm>
            <a:off x="152400" y="6194425"/>
            <a:ext cx="744538" cy="434975"/>
          </a:xfrm>
        </p:spPr>
        <p:txBody>
          <a:bodyPr/>
          <a:lstStyle>
            <a:lvl1pPr>
              <a:defRPr sz="1100">
                <a:solidFill>
                  <a:schemeClr val="tx2"/>
                </a:solidFill>
              </a:defRPr>
            </a:lvl1pPr>
          </a:lstStyle>
          <a:p>
            <a:pPr>
              <a:defRPr/>
            </a:pPr>
            <a:fld id="{733BFD44-8EB1-4D7E-9522-0434F1C88E7A}" type="slidenum">
              <a:rPr lang="en-US" altLang="en-US"/>
              <a:pPr>
                <a:defRPr/>
              </a:pPr>
              <a:t>‹#›</a:t>
            </a:fld>
            <a:endParaRPr lang="en-US" altLang="en-US" dirty="0"/>
          </a:p>
        </p:txBody>
      </p:sp>
    </p:spTree>
    <p:extLst>
      <p:ext uri="{BB962C8B-B14F-4D97-AF65-F5344CB8AC3E}">
        <p14:creationId xmlns:p14="http://schemas.microsoft.com/office/powerpoint/2010/main" val="149792671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7"/>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925EE04F-4E8A-44F8-8CE2-8A735FD26C2A}" type="datetime1">
              <a:rPr lang="en-US"/>
              <a:pPr>
                <a:defRPr/>
              </a:pPr>
              <a:t>4/29/2023</a:t>
            </a:fld>
            <a:endParaRPr lang="en-US" dirty="0"/>
          </a:p>
        </p:txBody>
      </p:sp>
      <p:sp>
        <p:nvSpPr>
          <p:cNvPr id="7" name="Footer Placeholder 4"/>
          <p:cNvSpPr>
            <a:spLocks noGrp="1"/>
          </p:cNvSpPr>
          <p:nvPr>
            <p:ph type="ftr" sz="quarter" idx="11"/>
          </p:nvPr>
        </p:nvSpPr>
        <p:spPr>
          <a:xfrm>
            <a:off x="1476375" y="6354763"/>
            <a:ext cx="5889625" cy="274637"/>
          </a:xfrm>
        </p:spPr>
        <p:txBody>
          <a:bodyPr/>
          <a:lstStyle>
            <a:lvl1pPr>
              <a:defRPr>
                <a:solidFill>
                  <a:schemeClr val="tx2"/>
                </a:solidFill>
              </a:defRPr>
            </a:lvl1pPr>
          </a:lstStyle>
          <a:p>
            <a:pPr>
              <a:defRPr/>
            </a:pPr>
            <a:endParaRPr lang="en-US" altLang="en-US" dirty="0"/>
          </a:p>
        </p:txBody>
      </p:sp>
      <p:sp>
        <p:nvSpPr>
          <p:cNvPr id="8" name="Slide Number Placeholder 5"/>
          <p:cNvSpPr>
            <a:spLocks noGrp="1"/>
          </p:cNvSpPr>
          <p:nvPr>
            <p:ph type="sldNum" sz="quarter" idx="12"/>
          </p:nvPr>
        </p:nvSpPr>
        <p:spPr>
          <a:xfrm>
            <a:off x="152400" y="6194425"/>
            <a:ext cx="744538" cy="434975"/>
          </a:xfrm>
        </p:spPr>
        <p:txBody>
          <a:bodyPr/>
          <a:lstStyle>
            <a:lvl1pPr>
              <a:defRPr sz="1100">
                <a:solidFill>
                  <a:schemeClr val="bg2"/>
                </a:solidFill>
              </a:defRPr>
            </a:lvl1pPr>
          </a:lstStyle>
          <a:p>
            <a:pPr>
              <a:defRPr/>
            </a:pPr>
            <a:fld id="{B69294AF-AA72-4D21-BACE-C505D5B383DD}" type="slidenum">
              <a:rPr lang="en-US" altLang="en-US"/>
              <a:pPr>
                <a:defRPr/>
              </a:pPr>
              <a:t>‹#›</a:t>
            </a:fld>
            <a:endParaRPr lang="en-US" altLang="en-US" dirty="0"/>
          </a:p>
        </p:txBody>
      </p:sp>
    </p:spTree>
    <p:extLst>
      <p:ext uri="{BB962C8B-B14F-4D97-AF65-F5344CB8AC3E}">
        <p14:creationId xmlns:p14="http://schemas.microsoft.com/office/powerpoint/2010/main" val="85738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0"/>
            <a:ext cx="8435975" cy="1054100"/>
          </a:xfrm>
        </p:spPr>
        <p:txBody>
          <a:bodyPr/>
          <a:lstStyle/>
          <a:p>
            <a:r>
              <a:rPr lang="en-US"/>
              <a:t>Click to edit Master title style</a:t>
            </a:r>
          </a:p>
        </p:txBody>
      </p:sp>
      <p:sp>
        <p:nvSpPr>
          <p:cNvPr id="3" name="Content Placeholder 2"/>
          <p:cNvSpPr>
            <a:spLocks noGrp="1"/>
          </p:cNvSpPr>
          <p:nvPr>
            <p:ph idx="1"/>
          </p:nvPr>
        </p:nvSpPr>
        <p:spPr>
          <a:xfrm>
            <a:off x="381000" y="1719263"/>
            <a:ext cx="8407400"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5" name="Slide Number Placeholder 5"/>
          <p:cNvSpPr>
            <a:spLocks noGrp="1"/>
          </p:cNvSpPr>
          <p:nvPr>
            <p:ph type="sldNum" sz="quarter" idx="11"/>
          </p:nvPr>
        </p:nvSpPr>
        <p:spPr>
          <a:ln/>
        </p:spPr>
        <p:txBody>
          <a:bodyPr/>
          <a:lstStyle>
            <a:lvl1pPr>
              <a:defRPr/>
            </a:lvl1pPr>
          </a:lstStyle>
          <a:p>
            <a:pPr>
              <a:defRPr/>
            </a:pPr>
            <a:fld id="{9E299ADB-ADF9-4C5E-8A7C-2B5723408946}" type="slidenum">
              <a:rPr lang="en-US" altLang="en-US"/>
              <a:pPr>
                <a:defRPr/>
              </a:pPr>
              <a:t>‹#›</a:t>
            </a:fld>
            <a:endParaRPr lang="en-US" altLang="en-US" dirty="0"/>
          </a:p>
        </p:txBody>
      </p:sp>
    </p:spTree>
    <p:extLst>
      <p:ext uri="{BB962C8B-B14F-4D97-AF65-F5344CB8AC3E}">
        <p14:creationId xmlns:p14="http://schemas.microsoft.com/office/powerpoint/2010/main" val="171872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5600"/>
            <a:ext cx="8435975" cy="1054100"/>
          </a:xfrm>
        </p:spPr>
        <p:txBody>
          <a:bodyPr/>
          <a:lstStyle/>
          <a:p>
            <a:r>
              <a:rPr lang="en-US"/>
              <a:t>Click to edit Master title style</a:t>
            </a:r>
          </a:p>
        </p:txBody>
      </p:sp>
      <p:sp>
        <p:nvSpPr>
          <p:cNvPr id="3" name="Content Placeholder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6" name="Slide Number Placeholder 5"/>
          <p:cNvSpPr>
            <a:spLocks noGrp="1"/>
          </p:cNvSpPr>
          <p:nvPr>
            <p:ph type="sldNum" sz="quarter" idx="11"/>
          </p:nvPr>
        </p:nvSpPr>
        <p:spPr>
          <a:ln/>
        </p:spPr>
        <p:txBody>
          <a:bodyPr/>
          <a:lstStyle>
            <a:lvl1pPr>
              <a:defRPr/>
            </a:lvl1pPr>
          </a:lstStyle>
          <a:p>
            <a:pPr>
              <a:defRPr/>
            </a:pPr>
            <a:fld id="{03FC1CE6-4C5F-4492-8C2D-1CD2838EA9A5}" type="slidenum">
              <a:rPr lang="en-US" altLang="en-US"/>
              <a:pPr>
                <a:defRPr/>
              </a:pPr>
              <a:t>‹#›</a:t>
            </a:fld>
            <a:endParaRPr lang="en-US" altLang="en-US" dirty="0"/>
          </a:p>
        </p:txBody>
      </p:sp>
    </p:spTree>
    <p:extLst>
      <p:ext uri="{BB962C8B-B14F-4D97-AF65-F5344CB8AC3E}">
        <p14:creationId xmlns:p14="http://schemas.microsoft.com/office/powerpoint/2010/main" val="118818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3" name="Slide Number Placeholder 5"/>
          <p:cNvSpPr>
            <a:spLocks noGrp="1"/>
          </p:cNvSpPr>
          <p:nvPr>
            <p:ph type="sldNum" sz="quarter" idx="11"/>
          </p:nvPr>
        </p:nvSpPr>
        <p:spPr>
          <a:ln/>
        </p:spPr>
        <p:txBody>
          <a:bodyPr/>
          <a:lstStyle>
            <a:lvl1pPr>
              <a:defRPr/>
            </a:lvl1pPr>
          </a:lstStyle>
          <a:p>
            <a:pPr>
              <a:defRPr/>
            </a:pPr>
            <a:fld id="{9AD129A0-86BE-4006-8D0D-F2AF09AE0E94}" type="slidenum">
              <a:rPr lang="en-US" altLang="en-US"/>
              <a:pPr>
                <a:defRPr/>
              </a:pPr>
              <a:t>‹#›</a:t>
            </a:fld>
            <a:endParaRPr lang="en-US" altLang="en-US" dirty="0"/>
          </a:p>
        </p:txBody>
      </p:sp>
    </p:spTree>
    <p:extLst>
      <p:ext uri="{BB962C8B-B14F-4D97-AF65-F5344CB8AC3E}">
        <p14:creationId xmlns:p14="http://schemas.microsoft.com/office/powerpoint/2010/main" val="357549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Placeholder 1"/>
          <p:cNvSpPr>
            <a:spLocks noGrp="1"/>
          </p:cNvSpPr>
          <p:nvPr>
            <p:ph type="title"/>
          </p:nvPr>
        </p:nvSpPr>
        <p:spPr>
          <a:xfrm>
            <a:off x="381000" y="355600"/>
            <a:ext cx="8435975" cy="1054100"/>
          </a:xfrm>
          <a:prstGeom prst="rect">
            <a:avLst/>
          </a:prstGeom>
        </p:spPr>
        <p:txBody>
          <a:bodyPr vert="horz" wrap="square" lIns="91440" tIns="45720" rIns="91440" bIns="45720" numCol="1" anchor="ctr" anchorCtr="0" compatLnSpc="1">
            <a:prstTxWarp prst="textNoShape">
              <a:avLst/>
            </a:prstTxWarp>
            <a:noAutofit/>
          </a:bodyPr>
          <a:lstStyle/>
          <a:p>
            <a:pPr lvl="0"/>
            <a:r>
              <a:rPr lang="en-US" altLang="en-US"/>
              <a:t>Click to edit Master title style</a:t>
            </a:r>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10"/>
          <p:cNvSpPr>
            <a:spLocks noChangeArrowheads="1"/>
          </p:cNvSpPr>
          <p:nvPr/>
        </p:nvSpPr>
        <p:spPr bwMode="auto">
          <a:xfrm>
            <a:off x="0" y="6354763"/>
            <a:ext cx="91440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5" name="Footer Placeholder 4"/>
          <p:cNvSpPr>
            <a:spLocks noGrp="1"/>
          </p:cNvSpPr>
          <p:nvPr>
            <p:ph type="ftr" sz="quarter" idx="3"/>
          </p:nvPr>
        </p:nvSpPr>
        <p:spPr>
          <a:xfrm>
            <a:off x="1476375" y="6399213"/>
            <a:ext cx="5889625" cy="3746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latin typeface="Franklin Gothic Medium" pitchFamily="34" charset="0"/>
              </a:defRPr>
            </a:lvl1pPr>
          </a:lstStyle>
          <a:p>
            <a:pPr>
              <a:defRPr/>
            </a:pPr>
            <a:r>
              <a:rPr lang="en-US" altLang="en-US" dirty="0"/>
              <a:t>National Resource Center for Supported Decision-Making  </a:t>
            </a:r>
            <a:br>
              <a:rPr lang="en-US" altLang="en-US" dirty="0"/>
            </a:br>
            <a:r>
              <a:rPr lang="en-US" altLang="en-US" sz="1600" dirty="0"/>
              <a:t>EVERYONE has the Right to Make Choices </a:t>
            </a:r>
          </a:p>
        </p:txBody>
      </p:sp>
      <p:sp>
        <p:nvSpPr>
          <p:cNvPr id="6" name="Slide Number Placeholder 5"/>
          <p:cNvSpPr>
            <a:spLocks noGrp="1"/>
          </p:cNvSpPr>
          <p:nvPr>
            <p:ph type="sldNum" sz="quarter" idx="4"/>
          </p:nvPr>
        </p:nvSpPr>
        <p:spPr>
          <a:xfrm>
            <a:off x="8272463" y="6383338"/>
            <a:ext cx="744537" cy="434975"/>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defRPr sz="2000">
                <a:solidFill>
                  <a:schemeClr val="bg1"/>
                </a:solidFill>
                <a:latin typeface="Franklin Gothic Medium" pitchFamily="34" charset="0"/>
              </a:defRPr>
            </a:lvl1pPr>
          </a:lstStyle>
          <a:p>
            <a:pPr>
              <a:defRPr/>
            </a:pPr>
            <a:fld id="{F1887001-4B13-4B80-8CB1-2762FEAEDF1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67" r:id="rId7"/>
    <p:sldLayoutId id="2147483968" r:id="rId8"/>
    <p:sldLayoutId id="2147483969" r:id="rId9"/>
    <p:sldLayoutId id="2147483970" r:id="rId10"/>
  </p:sldLayoutIdLst>
  <p:hf hdr="0" dt="0"/>
  <p:txStyles>
    <p:titleStyle>
      <a:lvl1pPr algn="ctr" rtl="0" eaLnBrk="0" fontAlgn="base" hangingPunct="0">
        <a:spcBef>
          <a:spcPct val="0"/>
        </a:spcBef>
        <a:spcAft>
          <a:spcPct val="0"/>
        </a:spcAft>
        <a:defRPr sz="4000" b="1" kern="1200" cap="small" spc="200">
          <a:solidFill>
            <a:schemeClr val="bg1"/>
          </a:solidFill>
          <a:latin typeface="Calibri"/>
          <a:ea typeface="Calibri" panose="020F0502020204030204" pitchFamily="34" charset="0"/>
          <a:cs typeface="Calibri"/>
        </a:defRPr>
      </a:lvl1pPr>
      <a:lvl2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600" b="1">
          <a:solidFill>
            <a:schemeClr val="bg1"/>
          </a:solidFill>
          <a:latin typeface="Calibri" pitchFamily="34" charset="0"/>
          <a:cs typeface="Calibri" pitchFamily="34" charset="0"/>
        </a:defRPr>
      </a:lvl6pPr>
      <a:lvl7pPr marL="914400" algn="ctr" rtl="0" fontAlgn="base">
        <a:spcBef>
          <a:spcPct val="0"/>
        </a:spcBef>
        <a:spcAft>
          <a:spcPct val="0"/>
        </a:spcAft>
        <a:defRPr sz="3600" b="1">
          <a:solidFill>
            <a:schemeClr val="bg1"/>
          </a:solidFill>
          <a:latin typeface="Calibri" pitchFamily="34" charset="0"/>
          <a:cs typeface="Calibri" pitchFamily="34" charset="0"/>
        </a:defRPr>
      </a:lvl7pPr>
      <a:lvl8pPr marL="1371600" algn="ctr" rtl="0" fontAlgn="base">
        <a:spcBef>
          <a:spcPct val="0"/>
        </a:spcBef>
        <a:spcAft>
          <a:spcPct val="0"/>
        </a:spcAft>
        <a:defRPr sz="3600" b="1">
          <a:solidFill>
            <a:schemeClr val="bg1"/>
          </a:solidFill>
          <a:latin typeface="Calibri" pitchFamily="34" charset="0"/>
          <a:cs typeface="Calibri" pitchFamily="34" charset="0"/>
        </a:defRPr>
      </a:lvl8pPr>
      <a:lvl9pPr marL="1828800" algn="ctr" rtl="0" fontAlgn="base">
        <a:spcBef>
          <a:spcPct val="0"/>
        </a:spcBef>
        <a:spcAft>
          <a:spcPct val="0"/>
        </a:spcAft>
        <a:defRPr sz="3600" b="1">
          <a:solidFill>
            <a:schemeClr val="bg1"/>
          </a:solidFill>
          <a:latin typeface="Calibri" pitchFamily="34" charset="0"/>
          <a:cs typeface="Calibri"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3200" kern="1200" spc="150">
          <a:solidFill>
            <a:schemeClr val="tx2"/>
          </a:solidFill>
          <a:latin typeface="Calibri"/>
          <a:ea typeface="Calibri" panose="020F0502020204030204" pitchFamily="34" charset="0"/>
          <a:cs typeface="Calibri"/>
        </a:defRPr>
      </a:lvl1pPr>
      <a:lvl2pPr marL="547688" indent="-182563" algn="l" rtl="0" eaLnBrk="0" fontAlgn="base" hangingPunct="0">
        <a:spcBef>
          <a:spcPct val="20000"/>
        </a:spcBef>
        <a:spcAft>
          <a:spcPct val="0"/>
        </a:spcAft>
        <a:buClr>
          <a:schemeClr val="accent2"/>
        </a:buClr>
        <a:buFont typeface="Wingdings" pitchFamily="2" charset="2"/>
        <a:buChar char="§"/>
        <a:defRPr sz="2800" kern="1200" spc="100">
          <a:solidFill>
            <a:schemeClr val="tx2"/>
          </a:solidFill>
          <a:latin typeface="Calibri"/>
          <a:ea typeface="Calibri" panose="020F0502020204030204" pitchFamily="34" charset="0"/>
          <a:cs typeface="Calibri"/>
        </a:defRPr>
      </a:lvl2pPr>
      <a:lvl3pPr marL="822325" indent="-182563" algn="l" rtl="0" eaLnBrk="0" fontAlgn="base" hangingPunct="0">
        <a:spcBef>
          <a:spcPct val="20000"/>
        </a:spcBef>
        <a:spcAft>
          <a:spcPct val="0"/>
        </a:spcAft>
        <a:buClr>
          <a:srgbClr val="AC956E"/>
        </a:buClr>
        <a:buFont typeface="Wingdings" pitchFamily="2" charset="2"/>
        <a:buChar char="§"/>
        <a:defRPr sz="2400" kern="1200" spc="100">
          <a:solidFill>
            <a:schemeClr val="tx2"/>
          </a:solidFill>
          <a:latin typeface="Calibri"/>
          <a:ea typeface="Calibri" panose="020F0502020204030204" pitchFamily="34" charset="0"/>
          <a:cs typeface="Calibri"/>
        </a:defRPr>
      </a:lvl3pPr>
      <a:lvl4pPr marL="1096963" indent="-182563" algn="l" rtl="0" eaLnBrk="0" fontAlgn="base" hangingPunct="0">
        <a:spcBef>
          <a:spcPct val="20000"/>
        </a:spcBef>
        <a:spcAft>
          <a:spcPct val="0"/>
        </a:spcAft>
        <a:buClr>
          <a:srgbClr val="808DA9"/>
        </a:buClr>
        <a:buFont typeface="Wingdings" pitchFamily="2" charset="2"/>
        <a:buChar char="§"/>
        <a:defRPr sz="2000" kern="1200">
          <a:solidFill>
            <a:schemeClr val="tx2"/>
          </a:solidFill>
          <a:latin typeface="Calibri"/>
          <a:ea typeface="Calibri" panose="020F0502020204030204" pitchFamily="34" charset="0"/>
          <a:cs typeface="Calibri"/>
        </a:defRPr>
      </a:lvl4pPr>
      <a:lvl5pPr marL="1279525" indent="-182563" algn="l" rtl="0" eaLnBrk="0" fontAlgn="base" hangingPunct="0">
        <a:spcBef>
          <a:spcPct val="20000"/>
        </a:spcBef>
        <a:spcAft>
          <a:spcPct val="0"/>
        </a:spcAft>
        <a:buClr>
          <a:srgbClr val="730E00"/>
        </a:buClr>
        <a:buFont typeface="Wingdings" pitchFamily="2" charset="2"/>
        <a:buChar char="§"/>
        <a:defRPr kern="1200" spc="100">
          <a:solidFill>
            <a:schemeClr val="tx2"/>
          </a:solidFill>
          <a:latin typeface="Calibri"/>
          <a:ea typeface="Calibri" panose="020F0502020204030204" pitchFamily="34" charset="0"/>
          <a:cs typeface="Calibri"/>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2" name="Title Placeholder 1"/>
          <p:cNvSpPr>
            <a:spLocks noGrp="1"/>
          </p:cNvSpPr>
          <p:nvPr>
            <p:ph type="title"/>
          </p:nvPr>
        </p:nvSpPr>
        <p:spPr bwMode="auto">
          <a:xfrm>
            <a:off x="381000" y="355600"/>
            <a:ext cx="8435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6"/>
          <p:cNvSpPr>
            <a:spLocks noGrp="1"/>
          </p:cNvSpPr>
          <p:nvPr>
            <p:ph type="dt" sz="half" idx="2"/>
          </p:nvPr>
        </p:nvSpPr>
        <p:spPr>
          <a:xfrm>
            <a:off x="371475" y="6356350"/>
            <a:ext cx="2133600" cy="274638"/>
          </a:xfrm>
          <a:prstGeom prst="rect">
            <a:avLst/>
          </a:prstGeom>
        </p:spPr>
        <p:txBody>
          <a:bodyPr/>
          <a:lstStyle>
            <a:lvl1pPr eaLnBrk="1" fontAlgn="auto" hangingPunct="1">
              <a:spcBef>
                <a:spcPts val="0"/>
              </a:spcBef>
              <a:spcAft>
                <a:spcPts val="0"/>
              </a:spcAft>
              <a:defRPr>
                <a:latin typeface="+mn-lt"/>
                <a:cs typeface="+mn-cs"/>
              </a:defRPr>
            </a:lvl1pPr>
          </a:lstStyle>
          <a:p>
            <a:pPr>
              <a:defRPr/>
            </a:pPr>
            <a:fld id="{E748A544-7686-4004-80B8-876A3D920A92}" type="datetime1">
              <a:rPr lang="en-US"/>
              <a:pPr>
                <a:defRPr/>
              </a:pPr>
              <a:t>4/29/2023</a:t>
            </a:fld>
            <a:endParaRPr lang="en-US" dirty="0"/>
          </a:p>
        </p:txBody>
      </p:sp>
      <p:sp>
        <p:nvSpPr>
          <p:cNvPr id="12" name="Footer Placeholder 7"/>
          <p:cNvSpPr>
            <a:spLocks noGrp="1"/>
          </p:cNvSpPr>
          <p:nvPr>
            <p:ph type="ftr" sz="quarter" idx="3"/>
          </p:nvPr>
        </p:nvSpPr>
        <p:spPr>
          <a:xfrm>
            <a:off x="1476375" y="6354763"/>
            <a:ext cx="5889625" cy="2746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2"/>
                </a:solidFill>
                <a:latin typeface="Franklin Gothic Medium" pitchFamily="34" charset="0"/>
              </a:defRPr>
            </a:lvl1pPr>
          </a:lstStyle>
          <a:p>
            <a:pPr>
              <a:defRPr/>
            </a:pPr>
            <a:endParaRPr lang="en-US" altLang="en-US" dirty="0"/>
          </a:p>
        </p:txBody>
      </p:sp>
      <p:sp>
        <p:nvSpPr>
          <p:cNvPr id="13" name="Slide Number Placeholder 8"/>
          <p:cNvSpPr>
            <a:spLocks noGrp="1"/>
          </p:cNvSpPr>
          <p:nvPr>
            <p:ph type="sldNum" sz="quarter" idx="4"/>
          </p:nvPr>
        </p:nvSpPr>
        <p:spPr>
          <a:xfrm>
            <a:off x="152400" y="6194425"/>
            <a:ext cx="744538" cy="434975"/>
          </a:xfrm>
          <a:prstGeom prst="rect">
            <a:avLst/>
          </a:prstGeom>
          <a:ln w="19050"/>
        </p:spPr>
        <p:txBody>
          <a:bodyPr vert="horz" wrap="square" lIns="91440" tIns="45720" rIns="91440" bIns="45720" numCol="1" anchor="ctr" anchorCtr="0" compatLnSpc="1">
            <a:prstTxWarp prst="textNoShape">
              <a:avLst/>
            </a:prstTxWarp>
          </a:bodyPr>
          <a:lstStyle>
            <a:lvl1pPr algn="ctr" eaLnBrk="1" hangingPunct="1">
              <a:defRPr sz="1100">
                <a:solidFill>
                  <a:schemeClr val="tx2"/>
                </a:solidFill>
                <a:latin typeface="Calibri" pitchFamily="34" charset="0"/>
              </a:defRPr>
            </a:lvl1pPr>
          </a:lstStyle>
          <a:p>
            <a:pPr>
              <a:defRPr/>
            </a:pPr>
            <a:fld id="{6A7DD156-751D-41CE-A214-9D9CAFC7C66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ctr" rtl="0" eaLnBrk="0" fontAlgn="base" hangingPunct="0">
        <a:spcBef>
          <a:spcPct val="0"/>
        </a:spcBef>
        <a:spcAft>
          <a:spcPct val="0"/>
        </a:spcAft>
        <a:defRPr sz="4000" b="1">
          <a:solidFill>
            <a:schemeClr val="bg1"/>
          </a:solidFill>
          <a:latin typeface="+mj-lt"/>
          <a:ea typeface="Calibri" panose="020F0502020204030204" pitchFamily="34" charset="0"/>
          <a:cs typeface="+mj-cs"/>
        </a:defRPr>
      </a:lvl1pPr>
      <a:lvl2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000" b="1">
          <a:solidFill>
            <a:schemeClr val="bg1"/>
          </a:solidFill>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600" b="1">
          <a:solidFill>
            <a:schemeClr val="bg1"/>
          </a:solidFill>
          <a:latin typeface="Calibri" pitchFamily="34" charset="0"/>
          <a:cs typeface="Calibri" pitchFamily="34" charset="0"/>
        </a:defRPr>
      </a:lvl6pPr>
      <a:lvl7pPr marL="914400" algn="ctr" rtl="0" fontAlgn="base">
        <a:spcBef>
          <a:spcPct val="0"/>
        </a:spcBef>
        <a:spcAft>
          <a:spcPct val="0"/>
        </a:spcAft>
        <a:defRPr sz="3600" b="1">
          <a:solidFill>
            <a:schemeClr val="bg1"/>
          </a:solidFill>
          <a:latin typeface="Calibri" pitchFamily="34" charset="0"/>
          <a:cs typeface="Calibri" pitchFamily="34" charset="0"/>
        </a:defRPr>
      </a:lvl7pPr>
      <a:lvl8pPr marL="1371600" algn="ctr" rtl="0" fontAlgn="base">
        <a:spcBef>
          <a:spcPct val="0"/>
        </a:spcBef>
        <a:spcAft>
          <a:spcPct val="0"/>
        </a:spcAft>
        <a:defRPr sz="3600" b="1">
          <a:solidFill>
            <a:schemeClr val="bg1"/>
          </a:solidFill>
          <a:latin typeface="Calibri" pitchFamily="34" charset="0"/>
          <a:cs typeface="Calibri" pitchFamily="34" charset="0"/>
        </a:defRPr>
      </a:lvl8pPr>
      <a:lvl9pPr marL="1828800" algn="ctr" rtl="0" fontAlgn="base">
        <a:spcBef>
          <a:spcPct val="0"/>
        </a:spcBef>
        <a:spcAft>
          <a:spcPct val="0"/>
        </a:spcAft>
        <a:defRPr sz="3600" b="1">
          <a:solidFill>
            <a:schemeClr val="bg1"/>
          </a:solidFill>
          <a:latin typeface="Calibri" pitchFamily="34" charset="0"/>
          <a:cs typeface="Calibri"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3200">
          <a:solidFill>
            <a:schemeClr val="tx2"/>
          </a:solidFill>
          <a:latin typeface="+mn-lt"/>
          <a:ea typeface="Calibri" panose="020F0502020204030204" pitchFamily="34" charset="0"/>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sz="2800">
          <a:solidFill>
            <a:schemeClr val="tx2"/>
          </a:solidFill>
          <a:latin typeface="+mn-lt"/>
          <a:ea typeface="Calibri" panose="020F0502020204030204" pitchFamily="34" charset="0"/>
          <a:cs typeface="+mn-cs"/>
        </a:defRPr>
      </a:lvl2pPr>
      <a:lvl3pPr marL="822325" indent="-182563" algn="l" rtl="0" eaLnBrk="0" fontAlgn="base" hangingPunct="0">
        <a:spcBef>
          <a:spcPct val="20000"/>
        </a:spcBef>
        <a:spcAft>
          <a:spcPct val="0"/>
        </a:spcAft>
        <a:buClr>
          <a:srgbClr val="AC956E"/>
        </a:buClr>
        <a:buFont typeface="Wingdings" pitchFamily="2" charset="2"/>
        <a:buChar char="§"/>
        <a:defRPr sz="2400">
          <a:solidFill>
            <a:schemeClr val="tx2"/>
          </a:solidFill>
          <a:latin typeface="+mn-lt"/>
          <a:ea typeface="Calibri" panose="020F0502020204030204" pitchFamily="34" charset="0"/>
          <a:cs typeface="+mn-cs"/>
        </a:defRPr>
      </a:lvl3pPr>
      <a:lvl4pPr marL="1096963" indent="-182563" algn="l" rtl="0" eaLnBrk="0" fontAlgn="base" hangingPunct="0">
        <a:spcBef>
          <a:spcPct val="20000"/>
        </a:spcBef>
        <a:spcAft>
          <a:spcPct val="0"/>
        </a:spcAft>
        <a:buClr>
          <a:srgbClr val="808DA9"/>
        </a:buClr>
        <a:buFont typeface="Wingdings" pitchFamily="2" charset="2"/>
        <a:buChar char="§"/>
        <a:defRPr sz="2000">
          <a:solidFill>
            <a:schemeClr val="tx2"/>
          </a:solidFill>
          <a:latin typeface="+mn-lt"/>
          <a:ea typeface="Calibri" panose="020F0502020204030204" pitchFamily="34" charset="0"/>
          <a:cs typeface="+mn-cs"/>
        </a:defRPr>
      </a:lvl4pPr>
      <a:lvl5pPr marL="1279525" indent="-182563" algn="l" rtl="0" eaLnBrk="0" fontAlgn="base" hangingPunct="0">
        <a:spcBef>
          <a:spcPct val="20000"/>
        </a:spcBef>
        <a:spcAft>
          <a:spcPct val="0"/>
        </a:spcAft>
        <a:buClr>
          <a:srgbClr val="730E00"/>
        </a:buClr>
        <a:buFont typeface="Wingdings" pitchFamily="2" charset="2"/>
        <a:buChar char="§"/>
        <a:defRPr>
          <a:solidFill>
            <a:schemeClr val="tx2"/>
          </a:solidFill>
          <a:latin typeface="+mn-lt"/>
          <a:ea typeface="Calibri" panose="020F0502020204030204" pitchFamily="34" charset="0"/>
          <a:cs typeface="+mn-cs"/>
        </a:defRPr>
      </a:lvl5pPr>
      <a:lvl6pPr marL="17367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6pPr>
      <a:lvl7pPr marL="21939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7pPr>
      <a:lvl8pPr marL="26511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8pPr>
      <a:lvl9pPr marL="3108325" indent="-182563" algn="l" rtl="0" fontAlgn="base">
        <a:spcBef>
          <a:spcPct val="20000"/>
        </a:spcBef>
        <a:spcAft>
          <a:spcPct val="0"/>
        </a:spcAft>
        <a:buClr>
          <a:srgbClr val="730E00"/>
        </a:buClr>
        <a:buFont typeface="Wingdings" pitchFamily="2" charset="2"/>
        <a:buChar char="§"/>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ncdhhs.gov/divisions/vocational-rehabilitation-service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medicaid.gov/medicaid/hcbs/downloads/1915c-fact-sheet.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hyperlink" Target="https://savewithable.com/nc/home.htm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mailto:JGMartinisLLC@Gmail.Com" TargetMode="External"/><Relationship Id="rId2" Type="http://schemas.openxmlformats.org/officeDocument/2006/relationships/hyperlink" Target="http://www.supporteddecisionmaking.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upporteddecisionmaking.org/node/488"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auto">
          <a:xfrm>
            <a:off x="7018338" y="3824868"/>
            <a:ext cx="1981200" cy="2650545"/>
          </a:xfrm>
        </p:spPr>
        <p:txBody>
          <a:bodyPr wrap="square" numCol="1" anchorCtr="0" compatLnSpc="1">
            <a:prstTxWarp prst="textNoShape">
              <a:avLst/>
            </a:prstTxWarp>
            <a:normAutofit fontScale="92500"/>
          </a:bodyPr>
          <a:lstStyle/>
          <a:p>
            <a:pPr algn="ctr">
              <a:defRPr/>
            </a:pPr>
            <a:r>
              <a:rPr lang="en-US" altLang="en-US" sz="2400" dirty="0">
                <a:solidFill>
                  <a:schemeClr val="bg1"/>
                </a:solidFill>
                <a:latin typeface="Calibri" pitchFamily="34" charset="0"/>
              </a:rPr>
              <a:t>Jonathan Martinis</a:t>
            </a:r>
          </a:p>
          <a:p>
            <a:pPr algn="ctr">
              <a:defRPr/>
            </a:pPr>
            <a:r>
              <a:rPr lang="en-US" altLang="en-US" sz="2400" b="1" dirty="0">
                <a:solidFill>
                  <a:schemeClr val="bg1"/>
                </a:solidFill>
                <a:latin typeface="Calibri" pitchFamily="34" charset="0"/>
              </a:rPr>
              <a:t>Jonathan Gerald Martinis, LLC</a:t>
            </a:r>
          </a:p>
          <a:p>
            <a:pPr algn="ctr">
              <a:defRPr/>
            </a:pPr>
            <a:r>
              <a:rPr lang="en-US" altLang="en-US" sz="2200" dirty="0" err="1">
                <a:solidFill>
                  <a:schemeClr val="bg1"/>
                </a:solidFill>
                <a:latin typeface="Calibri" pitchFamily="34" charset="0"/>
              </a:rPr>
              <a:t>JGMartinisLLC@Gmail.Com</a:t>
            </a:r>
            <a:endParaRPr lang="en-US" altLang="en-US" sz="2200" dirty="0">
              <a:solidFill>
                <a:schemeClr val="bg1"/>
              </a:solidFill>
              <a:latin typeface="Calibri" pitchFamily="34" charset="0"/>
            </a:endParaRPr>
          </a:p>
        </p:txBody>
      </p:sp>
      <p:sp>
        <p:nvSpPr>
          <p:cNvPr id="2" name="Title 1"/>
          <p:cNvSpPr>
            <a:spLocks noGrp="1"/>
          </p:cNvSpPr>
          <p:nvPr>
            <p:ph type="title"/>
          </p:nvPr>
        </p:nvSpPr>
        <p:spPr>
          <a:xfrm>
            <a:off x="376238" y="2270125"/>
            <a:ext cx="6419850" cy="3927475"/>
          </a:xfrm>
        </p:spPr>
        <p:txBody>
          <a:bodyPr/>
          <a:lstStyle/>
          <a:p>
            <a:pPr algn="ctr" eaLnBrk="1" hangingPunct="1">
              <a:spcBef>
                <a:spcPct val="200000"/>
              </a:spcBef>
              <a:defRPr/>
            </a:pPr>
            <a:r>
              <a:rPr lang="en-US" altLang="en-US" sz="4400" cap="none" dirty="0">
                <a:latin typeface="Arial" charset="0"/>
              </a:rPr>
              <a:t>Supported Decision-Making</a:t>
            </a:r>
            <a:br>
              <a:rPr lang="en-US" altLang="en-US" sz="4400" cap="none" dirty="0">
                <a:latin typeface="Arial" charset="0"/>
              </a:rPr>
            </a:br>
            <a:r>
              <a:rPr lang="en-US" altLang="en-US" sz="4400" cap="none" dirty="0">
                <a:latin typeface="Arial" charset="0"/>
              </a:rPr>
              <a:t>From Theory to Practice</a:t>
            </a:r>
            <a:br>
              <a:rPr lang="en-US" altLang="en-US" sz="4400" cap="none" dirty="0">
                <a:latin typeface="Arial" charset="0"/>
              </a:rPr>
            </a:br>
            <a:r>
              <a:rPr lang="en-US" altLang="en-US" sz="4400" cap="none" dirty="0">
                <a:latin typeface="Arial" charset="0"/>
              </a:rPr>
              <a:t>Creating Coordinated Service Systems</a:t>
            </a:r>
            <a:endParaRPr lang="en-US" altLang="en-US" sz="2800" cap="none" dirty="0">
              <a:latin typeface="Calibri" pitchFamily="34" charset="0"/>
              <a:ea typeface="Gulim" pitchFamily="34"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Problem: </a:t>
            </a:r>
            <a:br>
              <a:rPr lang="en-US" dirty="0"/>
            </a:br>
            <a:r>
              <a:rPr lang="en-US" dirty="0"/>
              <a:t>Lack of Coordination</a:t>
            </a:r>
          </a:p>
        </p:txBody>
      </p:sp>
      <p:sp>
        <p:nvSpPr>
          <p:cNvPr id="3" name="Content Placeholder 2"/>
          <p:cNvSpPr>
            <a:spLocks noGrp="1"/>
          </p:cNvSpPr>
          <p:nvPr>
            <p:ph idx="1"/>
          </p:nvPr>
        </p:nvSpPr>
        <p:spPr/>
        <p:txBody>
          <a:bodyPr>
            <a:noAutofit/>
          </a:bodyPr>
          <a:lstStyle/>
          <a:p>
            <a:pPr marL="44450" indent="0">
              <a:buNone/>
              <a:defRPr/>
            </a:pPr>
            <a:r>
              <a:rPr lang="en-US" sz="2400" dirty="0"/>
              <a:t>The “fragmented system of services . . . contributing to the failure . . . to prepare [people with disabilities] for the future.”  - </a:t>
            </a:r>
            <a:r>
              <a:rPr lang="en-US" sz="2400" dirty="0" err="1"/>
              <a:t>Katsiyannis</a:t>
            </a:r>
            <a:r>
              <a:rPr lang="en-US" sz="2400" dirty="0"/>
              <a:t>, </a:t>
            </a:r>
            <a:r>
              <a:rPr lang="en-US" sz="2400" dirty="0" err="1"/>
              <a:t>deFur</a:t>
            </a:r>
            <a:r>
              <a:rPr lang="en-US" sz="2400" dirty="0"/>
              <a:t>, &amp; </a:t>
            </a:r>
            <a:r>
              <a:rPr lang="en-US" sz="2400" dirty="0" err="1"/>
              <a:t>Conderman</a:t>
            </a:r>
            <a:r>
              <a:rPr lang="en-US" sz="2400" dirty="0"/>
              <a:t>, 1998</a:t>
            </a:r>
          </a:p>
          <a:p>
            <a:pPr marL="44450" indent="0">
              <a:buNone/>
              <a:defRPr/>
            </a:pPr>
            <a:endParaRPr lang="en-US" sz="2400" dirty="0"/>
          </a:p>
          <a:p>
            <a:pPr marL="44450" indent="0">
              <a:buNone/>
              <a:defRPr/>
            </a:pPr>
            <a:r>
              <a:rPr lang="en-US" sz="2400" dirty="0"/>
              <a:t>“Too often, systems serving [people] with disabilities operate in “silos,” focused only on what they provide and unaware of what others do. Worse, some providers engage in territorial “battles” that duplicate or cancel out others’ efforts.” – </a:t>
            </a:r>
            <a:r>
              <a:rPr lang="en-US" sz="2400" dirty="0" err="1"/>
              <a:t>Gustin</a:t>
            </a:r>
            <a:r>
              <a:rPr lang="en-US" sz="2400" dirty="0"/>
              <a:t> &amp; Martinis, 2016 www.ApostropheMagazine.Com</a:t>
            </a:r>
          </a:p>
        </p:txBody>
      </p:sp>
      <p:sp>
        <p:nvSpPr>
          <p:cNvPr id="4710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endParaRPr lang="en-US" altLang="en-US" sz="1600">
              <a:solidFill>
                <a:schemeClr val="bg1"/>
              </a:solidFill>
              <a:latin typeface="Franklin Gothic Medium" pitchFamily="34" charset="0"/>
            </a:endParaRPr>
          </a:p>
        </p:txBody>
      </p:sp>
      <p:sp>
        <p:nvSpPr>
          <p:cNvPr id="47109"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80368579-AC6F-4D37-A541-511056026EDA}" type="slidenum">
              <a:rPr lang="en-US" altLang="en-US" smtClean="0">
                <a:solidFill>
                  <a:schemeClr val="bg1"/>
                </a:solidFill>
                <a:latin typeface="Franklin Gothic Medium" pitchFamily="34" charset="0"/>
              </a:rPr>
              <a:pPr/>
              <a:t>10</a:t>
            </a:fld>
            <a:endParaRPr lang="en-US" altLang="en-US">
              <a:solidFill>
                <a:schemeClr val="bg1"/>
              </a:solidFill>
              <a:latin typeface="Franklin Gothic Medium" pitchFamily="34" charset="0"/>
            </a:endParaRPr>
          </a:p>
        </p:txBody>
      </p:sp>
    </p:spTree>
    <p:extLst>
      <p:ext uri="{BB962C8B-B14F-4D97-AF65-F5344CB8AC3E}">
        <p14:creationId xmlns:p14="http://schemas.microsoft.com/office/powerpoint/2010/main" val="242020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It</a:t>
            </a:r>
          </a:p>
        </p:txBody>
      </p:sp>
      <p:sp>
        <p:nvSpPr>
          <p:cNvPr id="3" name="Content Placeholder 2"/>
          <p:cNvSpPr>
            <a:spLocks noGrp="1"/>
          </p:cNvSpPr>
          <p:nvPr>
            <p:ph idx="1"/>
          </p:nvPr>
        </p:nvSpPr>
        <p:spPr/>
        <p:txBody>
          <a:bodyPr>
            <a:normAutofit fontScale="92500" lnSpcReduction="10000"/>
          </a:bodyPr>
          <a:lstStyle/>
          <a:p>
            <a:pPr marL="44450" indent="0">
              <a:buNone/>
            </a:pPr>
            <a:r>
              <a:rPr lang="en-US" dirty="0"/>
              <a:t>Special Education, Vocational Rehabilitation, Medicaid Waivers, Mental Health Services, Adult Services</a:t>
            </a:r>
          </a:p>
          <a:p>
            <a:pPr marL="44450" indent="0">
              <a:buNone/>
            </a:pPr>
            <a:r>
              <a:rPr lang="en-US" b="1" dirty="0"/>
              <a:t>ALL</a:t>
            </a:r>
            <a:r>
              <a:rPr lang="en-US" dirty="0"/>
              <a:t> can address</a:t>
            </a:r>
          </a:p>
          <a:p>
            <a:r>
              <a:rPr lang="en-US" dirty="0"/>
              <a:t>Education</a:t>
            </a:r>
          </a:p>
          <a:p>
            <a:r>
              <a:rPr lang="en-US" dirty="0"/>
              <a:t>Independent Living</a:t>
            </a:r>
          </a:p>
          <a:p>
            <a:r>
              <a:rPr lang="en-US" dirty="0"/>
              <a:t>Health Care</a:t>
            </a:r>
          </a:p>
          <a:p>
            <a:r>
              <a:rPr lang="en-US" dirty="0"/>
              <a:t>Community Integration</a:t>
            </a:r>
          </a:p>
          <a:p>
            <a:pPr marL="44450" indent="0">
              <a:buNone/>
            </a:pPr>
            <a:r>
              <a:rPr lang="en-US" b="1" dirty="0"/>
              <a:t>SO WHY ARE THEY NOT MORE COORDINATED?</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11</a:t>
            </a:fld>
            <a:endParaRPr lang="en-US" altLang="en-US" dirty="0"/>
          </a:p>
        </p:txBody>
      </p:sp>
    </p:spTree>
    <p:extLst>
      <p:ext uri="{BB962C8B-B14F-4D97-AF65-F5344CB8AC3E}">
        <p14:creationId xmlns:p14="http://schemas.microsoft.com/office/powerpoint/2010/main" val="67711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Solution: </a:t>
            </a:r>
            <a:br>
              <a:rPr lang="en-US" sz="3200" dirty="0"/>
            </a:br>
            <a:r>
              <a:rPr lang="en-US" sz="3200" dirty="0"/>
              <a:t>Create Coordinated Support Systems</a:t>
            </a:r>
          </a:p>
        </p:txBody>
      </p:sp>
      <p:sp>
        <p:nvSpPr>
          <p:cNvPr id="3" name="Content Placeholder 2"/>
          <p:cNvSpPr>
            <a:spLocks noGrp="1"/>
          </p:cNvSpPr>
          <p:nvPr>
            <p:ph idx="1"/>
          </p:nvPr>
        </p:nvSpPr>
        <p:spPr/>
        <p:txBody>
          <a:bodyPr>
            <a:normAutofit/>
          </a:bodyPr>
          <a:lstStyle/>
          <a:p>
            <a:pPr marL="44450" indent="0">
              <a:buNone/>
            </a:pPr>
            <a:r>
              <a:rPr lang="en-US" dirty="0"/>
              <a:t>“We must create cultural change by moving away from separation and silos. Instead, individuals, families, and providers must work together to empower people with disabilities to live independent, productive, and community-included lives.”</a:t>
            </a:r>
          </a:p>
          <a:p>
            <a:pPr marL="44450" indent="0">
              <a:buNone/>
            </a:pPr>
            <a:r>
              <a:rPr lang="en-US" dirty="0"/>
              <a:t> - </a:t>
            </a:r>
            <a:r>
              <a:rPr lang="en-US" dirty="0" err="1"/>
              <a:t>Gustin</a:t>
            </a:r>
            <a:r>
              <a:rPr lang="en-US" dirty="0"/>
              <a:t> &amp; Martinis, 2016</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12</a:t>
            </a:fld>
            <a:endParaRPr lang="en-US" altLang="en-US" dirty="0"/>
          </a:p>
        </p:txBody>
      </p:sp>
    </p:spTree>
    <p:extLst>
      <p:ext uri="{BB962C8B-B14F-4D97-AF65-F5344CB8AC3E}">
        <p14:creationId xmlns:p14="http://schemas.microsoft.com/office/powerpoint/2010/main" val="98370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Looks</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82" t="17074" r="282" b="-1303"/>
          <a:stretch/>
        </p:blipFill>
        <p:spPr>
          <a:xfrm>
            <a:off x="381000" y="2257778"/>
            <a:ext cx="8014855" cy="5103142"/>
          </a:xfrm>
        </p:spPr>
      </p:pic>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7BEAB6B3-76D5-9644-9273-E1C1DFBD7AAF}" type="slidenum">
              <a:rPr lang="en-US" altLang="en-US" smtClean="0"/>
              <a:pPr/>
              <a:t>13</a:t>
            </a:fld>
            <a:endParaRPr lang="en-US" altLang="en-US"/>
          </a:p>
        </p:txBody>
      </p:sp>
    </p:spTree>
    <p:extLst>
      <p:ext uri="{BB962C8B-B14F-4D97-AF65-F5344CB8AC3E}">
        <p14:creationId xmlns:p14="http://schemas.microsoft.com/office/powerpoint/2010/main" val="228450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66928" indent="-457200">
              <a:buFont typeface="Wingdings" panose="05000000000000000000" pitchFamily="2" charset="2"/>
              <a:buChar char="§"/>
            </a:pPr>
            <a:r>
              <a:rPr lang="en-US" sz="3200" b="1" dirty="0"/>
              <a:t>Education</a:t>
            </a:r>
            <a:r>
              <a:rPr lang="en-US" sz="3200" dirty="0"/>
              <a:t>: “Student Led” IEPs</a:t>
            </a:r>
          </a:p>
          <a:p>
            <a:pPr marL="566928" indent="-457200">
              <a:buFont typeface="Wingdings" panose="05000000000000000000" pitchFamily="2" charset="2"/>
              <a:buChar char="§"/>
            </a:pPr>
            <a:r>
              <a:rPr lang="en-US" sz="3200" b="1" dirty="0"/>
              <a:t>Employment</a:t>
            </a:r>
            <a:r>
              <a:rPr lang="en-US" sz="3200" dirty="0"/>
              <a:t>: “Informed Choice” in Vocational Rehabilitation</a:t>
            </a:r>
          </a:p>
          <a:p>
            <a:pPr marL="566928" indent="-457200">
              <a:buFont typeface="Wingdings" panose="05000000000000000000" pitchFamily="2" charset="2"/>
              <a:buChar char="§"/>
            </a:pPr>
            <a:r>
              <a:rPr lang="en-US" b="1" dirty="0"/>
              <a:t>Medical Care</a:t>
            </a:r>
            <a:r>
              <a:rPr lang="en-US" dirty="0"/>
              <a:t>: Person Centered Planning for Medicaid and Waivers</a:t>
            </a:r>
          </a:p>
          <a:p>
            <a:pPr marL="566928" indent="-457200">
              <a:buFont typeface="Wingdings" panose="05000000000000000000" pitchFamily="2" charset="2"/>
              <a:buChar char="§"/>
            </a:pPr>
            <a:r>
              <a:rPr lang="en-US" sz="3200" b="1" dirty="0"/>
              <a:t>Adult Services: </a:t>
            </a:r>
            <a:r>
              <a:rPr lang="en-US" sz="3200" dirty="0"/>
              <a:t>Centers for Independent Living PASS plans, ABLE Accounts</a:t>
            </a:r>
            <a:endParaRPr lang="en-US" sz="3200" b="1" dirty="0"/>
          </a:p>
          <a:p>
            <a:pPr marL="109728" indent="0">
              <a:buNone/>
            </a:pPr>
            <a:endParaRPr lang="en-US" sz="3200" dirty="0"/>
          </a:p>
          <a:p>
            <a:pPr marL="566928" indent="-457200">
              <a:buFont typeface="Wingdings" panose="05000000000000000000" pitchFamily="2" charset="2"/>
              <a:buChar char="§"/>
            </a:pPr>
            <a:endParaRPr lang="en-US" sz="3200" dirty="0"/>
          </a:p>
          <a:p>
            <a:pPr marL="109728" indent="0">
              <a:buNone/>
            </a:pPr>
            <a:endParaRPr lang="en-US" dirty="0"/>
          </a:p>
        </p:txBody>
      </p:sp>
      <p:sp>
        <p:nvSpPr>
          <p:cNvPr id="3" name="Title 2"/>
          <p:cNvSpPr>
            <a:spLocks noGrp="1"/>
          </p:cNvSpPr>
          <p:nvPr>
            <p:ph type="title"/>
          </p:nvPr>
        </p:nvSpPr>
        <p:spPr/>
        <p:txBody>
          <a:bodyPr>
            <a:normAutofit fontScale="90000"/>
          </a:bodyPr>
          <a:lstStyle/>
          <a:p>
            <a:pPr algn="ctr"/>
            <a:r>
              <a:rPr lang="en-US" dirty="0"/>
              <a:t>Opportunities For SDM and Coordinated Support Are All Around Us</a:t>
            </a:r>
          </a:p>
        </p:txBody>
      </p:sp>
    </p:spTree>
    <p:extLst>
      <p:ext uri="{BB962C8B-B14F-4D97-AF65-F5344CB8AC3E}">
        <p14:creationId xmlns:p14="http://schemas.microsoft.com/office/powerpoint/2010/main" val="95129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dirty="0">
              <a:solidFill>
                <a:schemeClr val="bg1"/>
              </a:solidFill>
              <a:latin typeface="Franklin Gothic Medium" charset="0"/>
            </a:endParaRPr>
          </a:p>
        </p:txBody>
      </p:sp>
      <p:sp>
        <p:nvSpPr>
          <p:cNvPr id="13315"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DED0E49C-39AE-3243-B0EA-F65ADE906FC1}" type="slidenum">
              <a:rPr lang="en-US" altLang="en-US">
                <a:solidFill>
                  <a:schemeClr val="bg1"/>
                </a:solidFill>
                <a:latin typeface="Franklin Gothic Medium" charset="0"/>
              </a:rPr>
              <a:pPr/>
              <a:t>15</a:t>
            </a:fld>
            <a:endParaRPr lang="en-US" altLang="en-US">
              <a:solidFill>
                <a:schemeClr val="bg1"/>
              </a:solidFill>
              <a:latin typeface="Franklin Gothic Medium" charset="0"/>
            </a:endParaRPr>
          </a:p>
        </p:txBody>
      </p:sp>
      <p:sp>
        <p:nvSpPr>
          <p:cNvPr id="146434"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a:effectLst>
                  <a:outerShdw blurRad="38100" dist="38100" dir="2700000" algn="tl">
                    <a:srgbClr val="C0C0C0"/>
                  </a:outerShdw>
                </a:effectLst>
                <a:latin typeface="Calibri" pitchFamily="34" charset="0"/>
              </a:rPr>
              <a:t>Getting There: The Individuals with Disabilities Education Act</a:t>
            </a:r>
            <a:r>
              <a:rPr lang="en-US" altLang="en-US" cap="none">
                <a:latin typeface="Calibri" pitchFamily="34" charset="0"/>
              </a:rPr>
              <a:t> </a:t>
            </a:r>
          </a:p>
        </p:txBody>
      </p:sp>
      <p:sp>
        <p:nvSpPr>
          <p:cNvPr id="146435" name="Content Placeholder 1"/>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9538" indent="0">
              <a:lnSpc>
                <a:spcPct val="80000"/>
              </a:lnSpc>
              <a:buFont typeface="Wingdings 2" charset="2"/>
              <a:buNone/>
            </a:pPr>
            <a:r>
              <a:rPr lang="en-US" altLang="en-US" dirty="0">
                <a:latin typeface="Calibri" charset="0"/>
                <a:ea typeface="Calibri" charset="0"/>
                <a:cs typeface="Calibri" charset="0"/>
              </a:rPr>
              <a:t>Purpose of the IDEA:</a:t>
            </a:r>
          </a:p>
          <a:p>
            <a:pPr marL="109538" indent="0">
              <a:lnSpc>
                <a:spcPct val="80000"/>
              </a:lnSpc>
              <a:buFont typeface="Wingdings 2" charset="2"/>
              <a:buNone/>
            </a:pPr>
            <a:endParaRPr lang="en-US" altLang="en-US" dirty="0">
              <a:latin typeface="Calibri" charset="0"/>
              <a:ea typeface="Calibri" charset="0"/>
              <a:cs typeface="Calibri" charset="0"/>
            </a:endParaRPr>
          </a:p>
          <a:p>
            <a:pPr marL="109538" indent="0">
              <a:lnSpc>
                <a:spcPct val="80000"/>
              </a:lnSpc>
              <a:buFont typeface="Wingdings 2" charset="2"/>
              <a:buNone/>
            </a:pPr>
            <a:r>
              <a:rPr lang="en-US" altLang="en-US" dirty="0">
                <a:latin typeface="Calibri" charset="0"/>
                <a:ea typeface="Calibri" charset="0"/>
                <a:cs typeface="Calibri" charset="0"/>
              </a:rPr>
              <a:t>“to ensure that all children with disabilities have available to them a free appropriate public education that emphasizes special education and related services designed to meet their unique needs and </a:t>
            </a:r>
            <a:r>
              <a:rPr lang="en-US" altLang="en-US" b="1" dirty="0">
                <a:latin typeface="Calibri" charset="0"/>
                <a:ea typeface="Calibri" charset="0"/>
                <a:cs typeface="Calibri" charset="0"/>
              </a:rPr>
              <a:t>prepare them for further education, employment, and independent living.”</a:t>
            </a:r>
            <a:endParaRPr lang="en-US" altLang="en-US" dirty="0">
              <a:latin typeface="Calibri" charset="0"/>
              <a:ea typeface="Calibri" charset="0"/>
              <a:cs typeface="Calibri" charset="0"/>
            </a:endParaRPr>
          </a:p>
          <a:p>
            <a:pPr marL="109538" indent="0">
              <a:lnSpc>
                <a:spcPct val="80000"/>
              </a:lnSpc>
              <a:buFont typeface="Wingdings 2" charset="2"/>
              <a:buNone/>
            </a:pPr>
            <a:r>
              <a:rPr lang="en-US" altLang="en-US" dirty="0">
                <a:latin typeface="Calibri" charset="0"/>
                <a:ea typeface="Calibri" charset="0"/>
                <a:cs typeface="Calibri" charset="0"/>
              </a:rPr>
              <a:t>20 U.S.C. § 1400(d)(1)(A) (emphasis added).</a:t>
            </a:r>
          </a:p>
        </p:txBody>
      </p:sp>
    </p:spTree>
    <p:extLst>
      <p:ext uri="{BB962C8B-B14F-4D97-AF65-F5344CB8AC3E}">
        <p14:creationId xmlns:p14="http://schemas.microsoft.com/office/powerpoint/2010/main" val="237635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dirty="0">
              <a:solidFill>
                <a:schemeClr val="bg1"/>
              </a:solidFill>
              <a:latin typeface="Franklin Gothic Medium" charset="0"/>
            </a:endParaRPr>
          </a:p>
        </p:txBody>
      </p:sp>
      <p:sp>
        <p:nvSpPr>
          <p:cNvPr id="15363"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DA603DD5-3686-9D41-B140-DD6C9DF6342E}" type="slidenum">
              <a:rPr lang="en-US" altLang="en-US">
                <a:solidFill>
                  <a:schemeClr val="bg1"/>
                </a:solidFill>
                <a:latin typeface="Franklin Gothic Medium" charset="0"/>
              </a:rPr>
              <a:pPr/>
              <a:t>16</a:t>
            </a:fld>
            <a:endParaRPr lang="en-US" altLang="en-US">
              <a:solidFill>
                <a:schemeClr val="bg1"/>
              </a:solidFill>
              <a:latin typeface="Franklin Gothic Medium" charset="0"/>
            </a:endParaRPr>
          </a:p>
        </p:txBody>
      </p:sp>
      <p:sp>
        <p:nvSpPr>
          <p:cNvPr id="148482"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a:effectLst>
                  <a:outerShdw blurRad="38100" dist="38100" dir="2700000" algn="tl">
                    <a:srgbClr val="C0C0C0"/>
                  </a:outerShdw>
                </a:effectLst>
                <a:latin typeface="Calibri" pitchFamily="34" charset="0"/>
              </a:rPr>
              <a:t>Therefore</a:t>
            </a:r>
            <a:r>
              <a:rPr lang="en-US" altLang="en-US" cap="none">
                <a:latin typeface="Calibri" pitchFamily="34" charset="0"/>
              </a:rPr>
              <a:t> </a:t>
            </a:r>
          </a:p>
        </p:txBody>
      </p:sp>
      <p:sp>
        <p:nvSpPr>
          <p:cNvPr id="148483" name="Content Placeholder 1"/>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09538" indent="0">
              <a:lnSpc>
                <a:spcPct val="80000"/>
              </a:lnSpc>
              <a:spcAft>
                <a:spcPct val="50000"/>
              </a:spcAft>
              <a:buFont typeface="Wingdings 2" pitchFamily="18" charset="2"/>
              <a:buNone/>
              <a:defRPr/>
            </a:pPr>
            <a:r>
              <a:rPr lang="en-US" altLang="en-US" sz="2800" dirty="0">
                <a:latin typeface="Calibri" pitchFamily="34" charset="0"/>
              </a:rPr>
              <a:t>Self determination is the ultimate goal of education</a:t>
            </a:r>
            <a:br>
              <a:rPr lang="en-US" altLang="en-US" sz="2800" dirty="0">
                <a:latin typeface="Calibri" pitchFamily="34" charset="0"/>
              </a:rPr>
            </a:br>
            <a:r>
              <a:rPr lang="en-US" altLang="en-US" sz="2800" dirty="0">
                <a:latin typeface="Calibri" pitchFamily="34" charset="0"/>
              </a:rPr>
              <a:t>- Halloran, 1993</a:t>
            </a:r>
          </a:p>
          <a:p>
            <a:pPr marL="109538" indent="0">
              <a:lnSpc>
                <a:spcPct val="80000"/>
              </a:lnSpc>
              <a:spcAft>
                <a:spcPct val="50000"/>
              </a:spcAft>
              <a:buFont typeface="Wingdings 2" pitchFamily="18" charset="2"/>
              <a:buNone/>
              <a:defRPr/>
            </a:pPr>
            <a:r>
              <a:rPr lang="en-US" altLang="en-US" sz="2800" dirty="0">
                <a:latin typeface="Calibri" pitchFamily="34" charset="0"/>
              </a:rPr>
              <a:t>Promoting self-determination is a special educational “best practice” </a:t>
            </a:r>
            <a:br>
              <a:rPr lang="en-US" altLang="en-US" sz="2800" dirty="0">
                <a:latin typeface="Calibri" pitchFamily="34" charset="0"/>
              </a:rPr>
            </a:br>
            <a:r>
              <a:rPr lang="en-US" altLang="en-US" sz="2800" dirty="0">
                <a:latin typeface="Calibri" pitchFamily="34" charset="0"/>
              </a:rPr>
              <a:t>- </a:t>
            </a:r>
            <a:r>
              <a:rPr lang="en-US" altLang="en-US" sz="2800" dirty="0" err="1">
                <a:latin typeface="Calibri" pitchFamily="34" charset="0"/>
              </a:rPr>
              <a:t>Wehmeyer</a:t>
            </a:r>
            <a:r>
              <a:rPr lang="en-US" altLang="en-US" sz="2800" dirty="0">
                <a:latin typeface="Calibri" pitchFamily="34" charset="0"/>
              </a:rPr>
              <a:t> &amp; Hughes, 1998</a:t>
            </a:r>
          </a:p>
          <a:p>
            <a:pPr marL="109538" indent="0">
              <a:lnSpc>
                <a:spcPct val="80000"/>
              </a:lnSpc>
              <a:spcAft>
                <a:spcPct val="50000"/>
              </a:spcAft>
              <a:buFont typeface="Wingdings 2" pitchFamily="18" charset="2"/>
              <a:buNone/>
              <a:defRPr/>
            </a:pPr>
            <a:r>
              <a:rPr lang="en-US" altLang="en-US" sz="2800" dirty="0">
                <a:latin typeface="Calibri" pitchFamily="34" charset="0"/>
              </a:rPr>
              <a:t>Schools should focus on improving students’ ability to set goals, solve problems, make decisions and advocate for themselves and, just as importantly, to give students the opportunity to exercise these skills.</a:t>
            </a:r>
            <a:br>
              <a:rPr lang="en-US" altLang="en-US" sz="2800" dirty="0">
                <a:latin typeface="Calibri" pitchFamily="34" charset="0"/>
              </a:rPr>
            </a:br>
            <a:r>
              <a:rPr lang="en-US" altLang="en-US" sz="2800" dirty="0">
                <a:latin typeface="Calibri" pitchFamily="34" charset="0"/>
              </a:rPr>
              <a:t>- </a:t>
            </a:r>
            <a:r>
              <a:rPr lang="en-US" altLang="en-US" sz="2800" dirty="0" err="1">
                <a:latin typeface="Calibri" pitchFamily="34" charset="0"/>
              </a:rPr>
              <a:t>Wehmeyer</a:t>
            </a:r>
            <a:r>
              <a:rPr lang="en-US" altLang="en-US" sz="2800" dirty="0">
                <a:latin typeface="Calibri" pitchFamily="34" charset="0"/>
              </a:rPr>
              <a:t> &amp; </a:t>
            </a:r>
            <a:r>
              <a:rPr lang="en-US" altLang="en-US" sz="2800" dirty="0" err="1">
                <a:latin typeface="Calibri" pitchFamily="34" charset="0"/>
              </a:rPr>
              <a:t>Gragoudas</a:t>
            </a:r>
            <a:r>
              <a:rPr lang="en-US" altLang="en-US" sz="2800" dirty="0">
                <a:latin typeface="Calibri" pitchFamily="34" charset="0"/>
              </a:rPr>
              <a:t>, 2004</a:t>
            </a:r>
          </a:p>
        </p:txBody>
      </p:sp>
    </p:spTree>
    <p:extLst>
      <p:ext uri="{BB962C8B-B14F-4D97-AF65-F5344CB8AC3E}">
        <p14:creationId xmlns:p14="http://schemas.microsoft.com/office/powerpoint/2010/main" val="209558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dirty="0">
              <a:solidFill>
                <a:schemeClr val="bg1"/>
              </a:solidFill>
              <a:latin typeface="Franklin Gothic Medium" charset="0"/>
            </a:endParaRPr>
          </a:p>
        </p:txBody>
      </p:sp>
      <p:sp>
        <p:nvSpPr>
          <p:cNvPr id="16387"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12EF065B-9F43-1649-89C3-B6A87BA83697}" type="slidenum">
              <a:rPr lang="en-US" altLang="en-US">
                <a:solidFill>
                  <a:schemeClr val="bg1"/>
                </a:solidFill>
                <a:latin typeface="Franklin Gothic Medium" charset="0"/>
              </a:rPr>
              <a:pPr/>
              <a:t>17</a:t>
            </a:fld>
            <a:endParaRPr lang="en-US" altLang="en-US">
              <a:solidFill>
                <a:schemeClr val="bg1"/>
              </a:solidFill>
              <a:latin typeface="Franklin Gothic Medium" charset="0"/>
            </a:endParaRPr>
          </a:p>
        </p:txBody>
      </p:sp>
      <p:sp>
        <p:nvSpPr>
          <p:cNvPr id="149506"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dirty="0">
                <a:effectLst>
                  <a:outerShdw blurRad="38100" dist="38100" dir="2700000" algn="tl">
                    <a:srgbClr val="C0C0C0"/>
                  </a:outerShdw>
                </a:effectLst>
                <a:latin typeface="Calibri" pitchFamily="34" charset="0"/>
              </a:rPr>
              <a:t>And Yet </a:t>
            </a:r>
            <a:br>
              <a:rPr lang="en-US" altLang="en-US" cap="none" dirty="0">
                <a:effectLst>
                  <a:outerShdw blurRad="38100" dist="38100" dir="2700000" algn="tl">
                    <a:srgbClr val="C0C0C0"/>
                  </a:outerShdw>
                </a:effectLst>
                <a:latin typeface="Calibri" pitchFamily="34" charset="0"/>
              </a:rPr>
            </a:br>
            <a:r>
              <a:rPr lang="en-US" altLang="en-US" cap="none" dirty="0">
                <a:effectLst>
                  <a:outerShdw blurRad="38100" dist="38100" dir="2700000" algn="tl">
                    <a:srgbClr val="C0C0C0"/>
                  </a:outerShdw>
                </a:effectLst>
                <a:latin typeface="Calibri" pitchFamily="34" charset="0"/>
              </a:rPr>
              <a:t> The “Default Option”</a:t>
            </a:r>
            <a:r>
              <a:rPr lang="en-US" altLang="en-US" cap="none" dirty="0">
                <a:latin typeface="Calibri" pitchFamily="34" charset="0"/>
              </a:rPr>
              <a:t> </a:t>
            </a:r>
          </a:p>
        </p:txBody>
      </p:sp>
      <p:sp>
        <p:nvSpPr>
          <p:cNvPr id="149507"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buFont typeface="Wingdings" panose="05000000000000000000" pitchFamily="2" charset="2"/>
              <a:buChar char="§"/>
              <a:defRPr/>
            </a:pPr>
            <a:r>
              <a:rPr lang="en-US" dirty="0"/>
              <a:t>The “School to Guardianship Pipeline” – National Council on Disability, 2019</a:t>
            </a:r>
          </a:p>
          <a:p>
            <a:pPr>
              <a:buFont typeface="Wingdings" panose="05000000000000000000" pitchFamily="2" charset="2"/>
              <a:buChar char="§"/>
              <a:defRPr/>
            </a:pPr>
            <a:r>
              <a:rPr lang="en-US" dirty="0"/>
              <a:t>School personnel are the most frequent source of recommendations that parents seek guardianship/conservatorship - Jameson, et al, 2015</a:t>
            </a:r>
          </a:p>
          <a:p>
            <a:pPr>
              <a:buFont typeface="Wingdings" panose="05000000000000000000" pitchFamily="2" charset="2"/>
              <a:buChar char="§"/>
              <a:defRPr/>
            </a:pPr>
            <a:r>
              <a:rPr lang="en-US" dirty="0"/>
              <a:t>School personnel recommending guardianship/conservatorship often don’t discuss alternatives like SDM with parents – Jameson, et al., 2015</a:t>
            </a:r>
          </a:p>
          <a:p>
            <a:pPr>
              <a:buFont typeface="Wingdings" panose="05000000000000000000" pitchFamily="2" charset="2"/>
              <a:buChar char="§"/>
              <a:defRPr/>
            </a:pPr>
            <a:endParaRPr lang="en-US" dirty="0"/>
          </a:p>
          <a:p>
            <a:pPr>
              <a:buFont typeface="Wingdings 2" pitchFamily="18" charset="2"/>
              <a:buNone/>
              <a:defRPr/>
            </a:pPr>
            <a:endParaRPr lang="en-US" altLang="en-US" dirty="0">
              <a:latin typeface="Calibri" pitchFamily="34" charset="0"/>
            </a:endParaRPr>
          </a:p>
          <a:p>
            <a:pPr>
              <a:buFont typeface="Wingdings 2" pitchFamily="18" charset="2"/>
              <a:buNone/>
              <a:defRPr/>
            </a:pPr>
            <a:endParaRPr lang="en-US" altLang="en-US" dirty="0">
              <a:latin typeface="Calibri" pitchFamily="34" charset="0"/>
            </a:endParaRPr>
          </a:p>
          <a:p>
            <a:pPr>
              <a:buFont typeface="Wingdings 2" pitchFamily="18" charset="2"/>
              <a:buNone/>
              <a:defRPr/>
            </a:pPr>
            <a:endParaRPr lang="en-US" altLang="en-US" dirty="0">
              <a:latin typeface="Calibri" pitchFamily="34" charset="0"/>
            </a:endParaRPr>
          </a:p>
        </p:txBody>
      </p:sp>
    </p:spTree>
    <p:extLst>
      <p:ext uri="{BB962C8B-B14F-4D97-AF65-F5344CB8AC3E}">
        <p14:creationId xmlns:p14="http://schemas.microsoft.com/office/powerpoint/2010/main" val="231071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dirty="0">
              <a:solidFill>
                <a:schemeClr val="bg1"/>
              </a:solidFill>
              <a:latin typeface="Franklin Gothic Medium" charset="0"/>
            </a:endParaRPr>
          </a:p>
        </p:txBody>
      </p:sp>
      <p:sp>
        <p:nvSpPr>
          <p:cNvPr id="17411"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FF1C9F9A-D872-6342-90E6-93E04C523911}" type="slidenum">
              <a:rPr lang="en-US" altLang="en-US">
                <a:solidFill>
                  <a:schemeClr val="bg1"/>
                </a:solidFill>
                <a:latin typeface="Franklin Gothic Medium" charset="0"/>
              </a:rPr>
              <a:pPr/>
              <a:t>18</a:t>
            </a:fld>
            <a:endParaRPr lang="en-US" altLang="en-US">
              <a:solidFill>
                <a:schemeClr val="bg1"/>
              </a:solidFill>
              <a:latin typeface="Franklin Gothic Medium" charset="0"/>
            </a:endParaRPr>
          </a:p>
        </p:txBody>
      </p:sp>
      <p:sp>
        <p:nvSpPr>
          <p:cNvPr id="150530"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a:effectLst>
                  <a:outerShdw blurRad="38100" dist="38100" dir="2700000" algn="tl">
                    <a:srgbClr val="C0C0C0"/>
                  </a:outerShdw>
                </a:effectLst>
                <a:latin typeface="Calibri" pitchFamily="34" charset="0"/>
              </a:rPr>
              <a:t>Shut Down the On Ramp</a:t>
            </a:r>
            <a:r>
              <a:rPr lang="en-US" altLang="en-US" cap="none">
                <a:latin typeface="Calibri" pitchFamily="34" charset="0"/>
              </a:rPr>
              <a:t> </a:t>
            </a:r>
          </a:p>
        </p:txBody>
      </p:sp>
      <p:sp>
        <p:nvSpPr>
          <p:cNvPr id="15053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buFont typeface="Wingdings" panose="05000000000000000000" pitchFamily="2" charset="2"/>
              <a:buChar char="§"/>
              <a:defRPr/>
            </a:pPr>
            <a:r>
              <a:rPr lang="en-US" sz="4800" dirty="0"/>
              <a:t>Effective Special Education Advocacy MUST focus on Self-Determination.  </a:t>
            </a:r>
          </a:p>
          <a:p>
            <a:pPr marL="44450" indent="0">
              <a:buNone/>
              <a:defRPr/>
            </a:pPr>
            <a:endParaRPr lang="en-US" sz="4800" dirty="0"/>
          </a:p>
          <a:p>
            <a:pPr>
              <a:buFont typeface="Wingdings" charset="2"/>
              <a:buChar char="§"/>
              <a:defRPr/>
            </a:pPr>
            <a:r>
              <a:rPr lang="en-US" altLang="en-US" sz="4800" dirty="0">
                <a:latin typeface="Calibri" pitchFamily="34" charset="0"/>
              </a:rPr>
              <a:t>Self-Determination and Decision-Making should be written into IEPs </a:t>
            </a:r>
            <a:r>
              <a:rPr lang="en-US" altLang="en-US" sz="4800" b="1" dirty="0">
                <a:latin typeface="Calibri" pitchFamily="34" charset="0"/>
              </a:rPr>
              <a:t>AS SOON AS POSSIBLE</a:t>
            </a:r>
            <a:r>
              <a:rPr lang="en-US" altLang="en-US" sz="4800" dirty="0">
                <a:latin typeface="Calibri" pitchFamily="34" charset="0"/>
              </a:rPr>
              <a:t>.</a:t>
            </a:r>
          </a:p>
          <a:p>
            <a:pPr>
              <a:buNone/>
              <a:defRPr/>
            </a:pPr>
            <a:endParaRPr lang="en-US" altLang="en-US" sz="4800" dirty="0">
              <a:latin typeface="Calibri" pitchFamily="34" charset="0"/>
            </a:endParaRPr>
          </a:p>
          <a:p>
            <a:pPr>
              <a:buFont typeface="Wingdings" charset="2"/>
              <a:buChar char="§"/>
              <a:defRPr/>
            </a:pPr>
            <a:r>
              <a:rPr lang="en-US" altLang="en-US" sz="4800" dirty="0">
                <a:latin typeface="Calibri" pitchFamily="34" charset="0"/>
              </a:rPr>
              <a:t>DC Public Schools includes it in</a:t>
            </a:r>
          </a:p>
          <a:p>
            <a:pPr>
              <a:buNone/>
              <a:defRPr/>
            </a:pPr>
            <a:r>
              <a:rPr lang="en-US" altLang="en-US" sz="4800" dirty="0">
                <a:latin typeface="Calibri" pitchFamily="34" charset="0"/>
              </a:rPr>
              <a:t>pre-K!</a:t>
            </a:r>
          </a:p>
        </p:txBody>
      </p:sp>
    </p:spTree>
    <p:extLst>
      <p:ext uri="{BB962C8B-B14F-4D97-AF65-F5344CB8AC3E}">
        <p14:creationId xmlns:p14="http://schemas.microsoft.com/office/powerpoint/2010/main" val="1641385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of Columbia Public Schools</a:t>
            </a:r>
          </a:p>
        </p:txBody>
      </p:sp>
      <p:sp>
        <p:nvSpPr>
          <p:cNvPr id="3" name="Content Placeholder 2"/>
          <p:cNvSpPr>
            <a:spLocks noGrp="1"/>
          </p:cNvSpPr>
          <p:nvPr>
            <p:ph idx="1"/>
          </p:nvPr>
        </p:nvSpPr>
        <p:spPr/>
        <p:txBody>
          <a:bodyPr>
            <a:normAutofit fontScale="85000" lnSpcReduction="20000"/>
          </a:bodyPr>
          <a:lstStyle/>
          <a:p>
            <a:r>
              <a:rPr lang="en-US" dirty="0"/>
              <a:t>Teaches students as young as 3 to use SDM and “build networks of support . . . to ensure that they are familiar with the process and utilize it in day to day activities.”  Sets an important precedent and pattern.</a:t>
            </a:r>
          </a:p>
          <a:p>
            <a:r>
              <a:rPr lang="en-US" dirty="0"/>
              <a:t> Works with parents to help them “extend skills related to building supportive networks.”  </a:t>
            </a:r>
          </a:p>
          <a:p>
            <a:r>
              <a:rPr lang="en-US" dirty="0"/>
              <a:t>Parents can then help students understand “it is fine to advocate for supports and seek assistance if questions arise.” </a:t>
            </a:r>
          </a:p>
          <a:p>
            <a:pPr marL="44450" indent="0">
              <a:buNone/>
            </a:pPr>
            <a:r>
              <a:rPr lang="en-US" dirty="0"/>
              <a:t>- Downing-</a:t>
            </a:r>
            <a:r>
              <a:rPr lang="en-US" dirty="0" err="1"/>
              <a:t>Hosten</a:t>
            </a:r>
            <a:r>
              <a:rPr lang="en-US" dirty="0"/>
              <a:t>, P., 2015</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D15B4D35-2AC4-474F-811A-00E639E0751D}" type="slidenum">
              <a:rPr lang="en-US" altLang="en-US" smtClean="0"/>
              <a:pPr/>
              <a:t>19</a:t>
            </a:fld>
            <a:endParaRPr lang="en-US" altLang="en-US"/>
          </a:p>
        </p:txBody>
      </p:sp>
    </p:spTree>
    <p:extLst>
      <p:ext uri="{BB962C8B-B14F-4D97-AF65-F5344CB8AC3E}">
        <p14:creationId xmlns:p14="http://schemas.microsoft.com/office/powerpoint/2010/main" val="302192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of Faith:</a:t>
            </a:r>
            <a:br>
              <a:rPr lang="en-US" dirty="0"/>
            </a:br>
            <a:r>
              <a:rPr lang="en-US" dirty="0"/>
              <a:t>EVERYONE has the Same Goal</a:t>
            </a:r>
          </a:p>
        </p:txBody>
      </p:sp>
      <p:sp>
        <p:nvSpPr>
          <p:cNvPr id="3" name="Content Placeholder 2"/>
          <p:cNvSpPr>
            <a:spLocks noGrp="1"/>
          </p:cNvSpPr>
          <p:nvPr>
            <p:ph idx="1"/>
          </p:nvPr>
        </p:nvSpPr>
        <p:spPr/>
        <p:txBody>
          <a:bodyPr>
            <a:normAutofit fontScale="92500" lnSpcReduction="10000"/>
          </a:bodyPr>
          <a:lstStyle/>
          <a:p>
            <a:pPr marL="44450" indent="0">
              <a:buNone/>
            </a:pPr>
            <a:r>
              <a:rPr lang="en-US" dirty="0"/>
              <a:t>We </a:t>
            </a:r>
            <a:r>
              <a:rPr lang="en-US" b="1" dirty="0"/>
              <a:t>ALL</a:t>
            </a:r>
            <a:r>
              <a:rPr lang="en-US" dirty="0"/>
              <a:t> want “a foundation that will foster a lifetime of opportunity and happiness.”</a:t>
            </a:r>
          </a:p>
          <a:p>
            <a:pPr marL="44450" indent="0">
              <a:buNone/>
            </a:pPr>
            <a:r>
              <a:rPr lang="en-US" dirty="0"/>
              <a:t>“Many of the means to achieving those outcomes are the same: enrollment in post-secondary education, vocational training programs, experiencing work, and developing social networks that foster long-term meaningful relationships and opportunity for continued growth.”</a:t>
            </a:r>
          </a:p>
          <a:p>
            <a:pPr marL="44450" indent="0">
              <a:buNone/>
            </a:pPr>
            <a:r>
              <a:rPr lang="en-US" dirty="0"/>
              <a:t>- </a:t>
            </a:r>
            <a:r>
              <a:rPr lang="en-US" dirty="0" err="1"/>
              <a:t>Gustin</a:t>
            </a:r>
            <a:r>
              <a:rPr lang="en-US" dirty="0"/>
              <a:t>, 2015</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7BEAB6B3-76D5-9644-9273-E1C1DFBD7AAF}" type="slidenum">
              <a:rPr lang="en-US" altLang="en-US" smtClean="0"/>
              <a:pPr/>
              <a:t>2</a:t>
            </a:fld>
            <a:endParaRPr lang="en-US" altLang="en-US"/>
          </a:p>
        </p:txBody>
      </p:sp>
    </p:spTree>
    <p:extLst>
      <p:ext uri="{BB962C8B-B14F-4D97-AF65-F5344CB8AC3E}">
        <p14:creationId xmlns:p14="http://schemas.microsoft.com/office/powerpoint/2010/main" val="292404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dirty="0">
              <a:solidFill>
                <a:schemeClr val="bg1"/>
              </a:solidFill>
              <a:latin typeface="Franklin Gothic Medium" charset="0"/>
            </a:endParaRPr>
          </a:p>
        </p:txBody>
      </p:sp>
      <p:sp>
        <p:nvSpPr>
          <p:cNvPr id="19459"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26223D1-AF80-5145-9588-8B1555B10157}" type="slidenum">
              <a:rPr lang="en-US" altLang="en-US">
                <a:solidFill>
                  <a:schemeClr val="bg1"/>
                </a:solidFill>
                <a:latin typeface="Franklin Gothic Medium" charset="0"/>
              </a:rPr>
              <a:pPr/>
              <a:t>20</a:t>
            </a:fld>
            <a:endParaRPr lang="en-US" altLang="en-US">
              <a:solidFill>
                <a:schemeClr val="bg1"/>
              </a:solidFill>
              <a:latin typeface="Franklin Gothic Medium" charset="0"/>
            </a:endParaRPr>
          </a:p>
        </p:txBody>
      </p:sp>
      <p:sp>
        <p:nvSpPr>
          <p:cNvPr id="154626"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dirty="0">
                <a:effectLst>
                  <a:outerShdw blurRad="38100" dist="38100" dir="2700000" algn="tl">
                    <a:srgbClr val="C0C0C0"/>
                  </a:outerShdw>
                </a:effectLst>
                <a:latin typeface="Calibri" pitchFamily="34" charset="0"/>
              </a:rPr>
              <a:t>Self-Determination and SDM:</a:t>
            </a:r>
            <a:br>
              <a:rPr lang="en-US" altLang="en-US" cap="none" dirty="0">
                <a:effectLst>
                  <a:outerShdw blurRad="38100" dist="38100" dir="2700000" algn="tl">
                    <a:srgbClr val="C0C0C0"/>
                  </a:outerShdw>
                </a:effectLst>
                <a:latin typeface="Calibri" pitchFamily="34" charset="0"/>
              </a:rPr>
            </a:br>
            <a:r>
              <a:rPr lang="en-US" altLang="en-US" cap="none" dirty="0">
                <a:effectLst>
                  <a:outerShdw blurRad="38100" dist="38100" dir="2700000" algn="tl">
                    <a:srgbClr val="C0C0C0"/>
                  </a:outerShdw>
                </a:effectLst>
                <a:latin typeface="Calibri" pitchFamily="34" charset="0"/>
              </a:rPr>
              <a:t>Make it a Goal</a:t>
            </a:r>
            <a:r>
              <a:rPr lang="en-US" altLang="en-US" cap="none" dirty="0">
                <a:latin typeface="Calibri" pitchFamily="34" charset="0"/>
              </a:rPr>
              <a:t> </a:t>
            </a:r>
          </a:p>
        </p:txBody>
      </p:sp>
      <p:sp>
        <p:nvSpPr>
          <p:cNvPr id="154627" name="Rectangle 3"/>
          <p:cNvSpPr>
            <a:spLocks noGrp="1" noChangeArrowheads="1"/>
          </p:cNvSpPr>
          <p:nvPr>
            <p:ph type="body" idx="1"/>
          </p:nvPr>
        </p:nvSpPr>
        <p:spPr bwMode="auto">
          <a:xfrm>
            <a:off x="177800" y="1719263"/>
            <a:ext cx="8815388" cy="4406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indent="-869950">
              <a:buFont typeface="Wingdings 2" pitchFamily="18" charset="2"/>
              <a:buNone/>
              <a:defRPr/>
            </a:pPr>
            <a:r>
              <a:rPr lang="en-US" altLang="en-US" dirty="0">
                <a:latin typeface="Calibri" pitchFamily="34" charset="0"/>
              </a:rPr>
              <a:t>	</a:t>
            </a:r>
            <a:r>
              <a:rPr lang="en-US" altLang="en-US" dirty="0" err="1">
                <a:latin typeface="Calibri" pitchFamily="34" charset="0"/>
              </a:rPr>
              <a:t>IEP</a:t>
            </a:r>
            <a:r>
              <a:rPr lang="en-US" altLang="en-US" dirty="0">
                <a:latin typeface="Calibri" pitchFamily="34" charset="0"/>
              </a:rPr>
              <a:t> goals/objectives related to self-determination:</a:t>
            </a:r>
          </a:p>
          <a:p>
            <a:pPr>
              <a:buFont typeface="Wingdings" panose="05000000000000000000" pitchFamily="2" charset="2"/>
              <a:buChar char="§"/>
              <a:defRPr/>
            </a:pPr>
            <a:r>
              <a:rPr lang="en-US" altLang="en-US" dirty="0">
                <a:latin typeface="Calibri" pitchFamily="34" charset="0"/>
              </a:rPr>
              <a:t>	For every goal, there should be an 	application of self-determination to get 	there.</a:t>
            </a:r>
          </a:p>
          <a:p>
            <a:pPr>
              <a:buFont typeface="Wingdings" panose="05000000000000000000" pitchFamily="2" charset="2"/>
              <a:buChar char="§"/>
              <a:defRPr/>
            </a:pPr>
            <a:r>
              <a:rPr lang="en-US" altLang="en-US" dirty="0">
                <a:latin typeface="Calibri" pitchFamily="34" charset="0"/>
              </a:rPr>
              <a:t>	“I statements” in </a:t>
            </a:r>
            <a:r>
              <a:rPr lang="en-US" altLang="en-US" dirty="0" err="1">
                <a:latin typeface="Calibri" pitchFamily="34" charset="0"/>
              </a:rPr>
              <a:t>IEP</a:t>
            </a:r>
            <a:r>
              <a:rPr lang="en-US" altLang="en-US" dirty="0">
                <a:latin typeface="Calibri" pitchFamily="34" charset="0"/>
              </a:rPr>
              <a:t> goals  and objectives 	to get student involvement and 	accountability</a:t>
            </a:r>
          </a:p>
        </p:txBody>
      </p:sp>
    </p:spTree>
    <p:extLst>
      <p:ext uri="{BB962C8B-B14F-4D97-AF65-F5344CB8AC3E}">
        <p14:creationId xmlns:p14="http://schemas.microsoft.com/office/powerpoint/2010/main" val="35368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Self-Determination Goals</a:t>
            </a:r>
          </a:p>
        </p:txBody>
      </p:sp>
      <p:sp>
        <p:nvSpPr>
          <p:cNvPr id="3" name="Content Placeholder 2"/>
          <p:cNvSpPr>
            <a:spLocks noGrp="1"/>
          </p:cNvSpPr>
          <p:nvPr>
            <p:ph idx="1"/>
          </p:nvPr>
        </p:nvSpPr>
        <p:spPr/>
        <p:txBody>
          <a:bodyPr>
            <a:normAutofit/>
          </a:bodyPr>
          <a:lstStyle/>
          <a:p>
            <a:r>
              <a:rPr lang="en-US" dirty="0"/>
              <a:t>Research shows that creating and implementing goals and supports focused on self-determination results in students becoming more self-determined and improving their performance in school and non-school activities. - </a:t>
            </a:r>
            <a:r>
              <a:rPr lang="en-US" dirty="0" err="1"/>
              <a:t>Wehmeyer</a:t>
            </a:r>
            <a:r>
              <a:rPr lang="en-US" dirty="0"/>
              <a:t>, M., Palmer, S., </a:t>
            </a:r>
            <a:r>
              <a:rPr lang="en-US" dirty="0" err="1"/>
              <a:t>Shogren</a:t>
            </a:r>
            <a:r>
              <a:rPr lang="en-US" dirty="0"/>
              <a:t>, K., Williams-</a:t>
            </a:r>
            <a:r>
              <a:rPr lang="en-US" dirty="0" err="1"/>
              <a:t>Diehm</a:t>
            </a:r>
            <a:r>
              <a:rPr lang="en-US" dirty="0"/>
              <a:t>, K., &amp; </a:t>
            </a:r>
            <a:r>
              <a:rPr lang="en-US" dirty="0" err="1"/>
              <a:t>Soukup</a:t>
            </a:r>
            <a:r>
              <a:rPr lang="en-US" dirty="0"/>
              <a:t>, J, 2013</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D15B4D35-2AC4-474F-811A-00E639E0751D}" type="slidenum">
              <a:rPr lang="en-US" altLang="en-US" smtClean="0"/>
              <a:pPr/>
              <a:t>21</a:t>
            </a:fld>
            <a:endParaRPr lang="en-US" altLang="en-US"/>
          </a:p>
        </p:txBody>
      </p:sp>
    </p:spTree>
    <p:extLst>
      <p:ext uri="{BB962C8B-B14F-4D97-AF65-F5344CB8AC3E}">
        <p14:creationId xmlns:p14="http://schemas.microsoft.com/office/powerpoint/2010/main" val="405264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dirty="0">
              <a:solidFill>
                <a:schemeClr val="bg1"/>
              </a:solidFill>
              <a:latin typeface="Franklin Gothic Medium" charset="0"/>
            </a:endParaRPr>
          </a:p>
        </p:txBody>
      </p:sp>
      <p:sp>
        <p:nvSpPr>
          <p:cNvPr id="22531"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5001A4FE-B50F-214F-A219-99A39DFD1A54}" type="slidenum">
              <a:rPr lang="en-US" altLang="en-US">
                <a:solidFill>
                  <a:schemeClr val="bg1"/>
                </a:solidFill>
                <a:latin typeface="Franklin Gothic Medium" charset="0"/>
              </a:rPr>
              <a:pPr/>
              <a:t>22</a:t>
            </a:fld>
            <a:endParaRPr lang="en-US" altLang="en-US">
              <a:solidFill>
                <a:schemeClr val="bg1"/>
              </a:solidFill>
              <a:latin typeface="Franklin Gothic Medium" charset="0"/>
            </a:endParaRPr>
          </a:p>
        </p:txBody>
      </p:sp>
      <p:sp>
        <p:nvSpPr>
          <p:cNvPr id="156674"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3600" cap="none" dirty="0">
                <a:effectLst>
                  <a:outerShdw blurRad="38100" dist="38100" dir="2700000" algn="tl">
                    <a:srgbClr val="C0C0C0"/>
                  </a:outerShdw>
                </a:effectLst>
                <a:latin typeface="Calibri" pitchFamily="34" charset="0"/>
              </a:rPr>
              <a:t>Creating and Reaching Goals: The Student Led IEP</a:t>
            </a:r>
            <a:r>
              <a:rPr lang="en-US" altLang="en-US" sz="3600" cap="none" dirty="0">
                <a:latin typeface="Calibri" pitchFamily="34" charset="0"/>
              </a:rPr>
              <a:t> </a:t>
            </a:r>
          </a:p>
        </p:txBody>
      </p:sp>
      <p:sp>
        <p:nvSpPr>
          <p:cNvPr id="156675" name="Rectangle 3"/>
          <p:cNvSpPr>
            <a:spLocks noGrp="1" noChangeArrowheads="1"/>
          </p:cNvSpPr>
          <p:nvPr>
            <p:ph type="body" idx="1"/>
          </p:nvPr>
        </p:nvSpPr>
        <p:spPr bwMode="auto">
          <a:xfrm>
            <a:off x="177800" y="1719263"/>
            <a:ext cx="8815388" cy="4406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401638" indent="-357188">
              <a:buFont typeface="Wingdings 2" pitchFamily="18" charset="2"/>
              <a:buNone/>
              <a:defRPr/>
            </a:pPr>
            <a:r>
              <a:rPr lang="en-US" altLang="en-US" b="1">
                <a:latin typeface="Calibri" pitchFamily="34" charset="0"/>
              </a:rPr>
              <a:t>THE STUDENT</a:t>
            </a:r>
            <a:r>
              <a:rPr lang="en-US" altLang="en-US">
                <a:latin typeface="Calibri" pitchFamily="34" charset="0"/>
              </a:rPr>
              <a:t> actually engages in self-determination</a:t>
            </a:r>
          </a:p>
          <a:p>
            <a:pPr marL="401638" indent="-357188">
              <a:buFont typeface="Wingdings 2" pitchFamily="18" charset="2"/>
              <a:buNone/>
              <a:defRPr/>
            </a:pPr>
            <a:r>
              <a:rPr lang="en-US" altLang="en-US" b="1">
                <a:latin typeface="Calibri" pitchFamily="34" charset="0"/>
              </a:rPr>
              <a:t>THE STUDENT</a:t>
            </a:r>
            <a:r>
              <a:rPr lang="en-US" altLang="en-US">
                <a:latin typeface="Calibri" pitchFamily="34" charset="0"/>
              </a:rPr>
              <a:t> can practice different decision-making methods in a “safe environment” </a:t>
            </a:r>
          </a:p>
          <a:p>
            <a:pPr marL="1144588" lvl="1" indent="4763">
              <a:buFont typeface="Wingdings" pitchFamily="2" charset="2"/>
              <a:buNone/>
              <a:defRPr/>
            </a:pPr>
            <a:r>
              <a:rPr lang="en-US" altLang="en-US" sz="3200" b="1">
                <a:latin typeface="Calibri" pitchFamily="34" charset="0"/>
              </a:rPr>
              <a:t>THE STUDENT</a:t>
            </a:r>
            <a:r>
              <a:rPr lang="en-US" altLang="en-US" sz="3200">
                <a:latin typeface="Calibri" pitchFamily="34" charset="0"/>
              </a:rPr>
              <a:t> leads meeting</a:t>
            </a:r>
          </a:p>
          <a:p>
            <a:pPr marL="1144588" lvl="1" indent="4763">
              <a:buFont typeface="Wingdings" pitchFamily="2" charset="2"/>
              <a:buNone/>
              <a:defRPr/>
            </a:pPr>
            <a:r>
              <a:rPr lang="en-US" altLang="en-US" sz="3200" b="1">
                <a:latin typeface="Calibri" pitchFamily="34" charset="0"/>
              </a:rPr>
              <a:t>THE STUDENT</a:t>
            </a:r>
            <a:r>
              <a:rPr lang="en-US" altLang="en-US" sz="3200">
                <a:latin typeface="Calibri" pitchFamily="34" charset="0"/>
              </a:rPr>
              <a:t> Identifies goals and objectives with assistance from professionals and people </a:t>
            </a:r>
            <a:r>
              <a:rPr lang="en-US" altLang="en-US" sz="3200" b="1">
                <a:latin typeface="Calibri" pitchFamily="34" charset="0"/>
              </a:rPr>
              <a:t>THE STUDENT</a:t>
            </a:r>
            <a:r>
              <a:rPr lang="en-US" altLang="en-US" sz="3200">
                <a:latin typeface="Calibri" pitchFamily="34" charset="0"/>
              </a:rPr>
              <a:t> invites</a:t>
            </a:r>
          </a:p>
        </p:txBody>
      </p:sp>
    </p:spTree>
    <p:extLst>
      <p:ext uri="{BB962C8B-B14F-4D97-AF65-F5344CB8AC3E}">
        <p14:creationId xmlns:p14="http://schemas.microsoft.com/office/powerpoint/2010/main" val="234458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Doesn’t That Sound Like</a:t>
            </a:r>
          </a:p>
        </p:txBody>
      </p:sp>
      <p:sp>
        <p:nvSpPr>
          <p:cNvPr id="3" name="Content Placeholder 2"/>
          <p:cNvSpPr>
            <a:spLocks noGrp="1"/>
          </p:cNvSpPr>
          <p:nvPr>
            <p:ph idx="1"/>
          </p:nvPr>
        </p:nvSpPr>
        <p:spPr/>
        <p:txBody>
          <a:bodyPr>
            <a:normAutofit/>
          </a:bodyPr>
          <a:lstStyle/>
          <a:p>
            <a:pPr marL="44450" indent="0" algn="ctr">
              <a:buNone/>
            </a:pPr>
            <a:endParaRPr lang="en-US" sz="4400" dirty="0"/>
          </a:p>
          <a:p>
            <a:pPr marL="44450" indent="0" algn="ctr">
              <a:buNone/>
            </a:pPr>
            <a:endParaRPr lang="en-US" sz="4400" dirty="0"/>
          </a:p>
          <a:p>
            <a:pPr marL="44450" indent="0" algn="ctr">
              <a:buNone/>
            </a:pPr>
            <a:r>
              <a:rPr lang="en-US" sz="4400" b="1" dirty="0"/>
              <a:t>SUPPORTED DECISION-MAKING</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D15B4D35-2AC4-474F-811A-00E639E0751D}" type="slidenum">
              <a:rPr lang="en-US" altLang="en-US" smtClean="0"/>
              <a:pPr/>
              <a:t>23</a:t>
            </a:fld>
            <a:endParaRPr lang="en-US" altLang="en-US"/>
          </a:p>
        </p:txBody>
      </p:sp>
    </p:spTree>
    <p:extLst>
      <p:ext uri="{BB962C8B-B14F-4D97-AF65-F5344CB8AC3E}">
        <p14:creationId xmlns:p14="http://schemas.microsoft.com/office/powerpoint/2010/main" val="135832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endParaRPr lang="en-US" altLang="en-US" sz="1600">
              <a:solidFill>
                <a:schemeClr val="bg1"/>
              </a:solidFill>
              <a:latin typeface="Franklin Gothic Medium" pitchFamily="34" charset="0"/>
            </a:endParaRPr>
          </a:p>
        </p:txBody>
      </p:sp>
      <p:sp>
        <p:nvSpPr>
          <p:cNvPr id="43011"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1DA1162D-B011-4518-BED3-583784263EEB}" type="slidenum">
              <a:rPr lang="en-US" altLang="en-US" smtClean="0">
                <a:solidFill>
                  <a:schemeClr val="bg1"/>
                </a:solidFill>
                <a:latin typeface="Franklin Gothic Medium" pitchFamily="34" charset="0"/>
              </a:rPr>
              <a:pPr/>
              <a:t>24</a:t>
            </a:fld>
            <a:endParaRPr lang="en-US" altLang="en-US">
              <a:solidFill>
                <a:schemeClr val="bg1"/>
              </a:solidFill>
              <a:latin typeface="Franklin Gothic Medium" pitchFamily="34" charset="0"/>
            </a:endParaRPr>
          </a:p>
        </p:txBody>
      </p:sp>
      <p:sp>
        <p:nvSpPr>
          <p:cNvPr id="167938"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3600" cap="none" dirty="0">
                <a:effectLst>
                  <a:outerShdw blurRad="38100" dist="38100" dir="2700000" algn="tl">
                    <a:srgbClr val="C0C0C0"/>
                  </a:outerShdw>
                </a:effectLst>
                <a:latin typeface="Calibri" pitchFamily="34" charset="0"/>
              </a:rPr>
              <a:t>Coordination Opportunity</a:t>
            </a:r>
            <a:r>
              <a:rPr lang="en-US" altLang="en-US" sz="3600" cap="none" dirty="0">
                <a:latin typeface="Calibri" pitchFamily="34" charset="0"/>
              </a:rPr>
              <a:t>: </a:t>
            </a:r>
          </a:p>
          <a:p>
            <a:pPr>
              <a:defRPr/>
            </a:pPr>
            <a:r>
              <a:rPr lang="en-US" altLang="en-US" sz="3600" cap="none" dirty="0">
                <a:latin typeface="Calibri" pitchFamily="34" charset="0"/>
              </a:rPr>
              <a:t>SpEd Transition Services</a:t>
            </a:r>
          </a:p>
        </p:txBody>
      </p:sp>
      <p:sp>
        <p:nvSpPr>
          <p:cNvPr id="167939" name="Rectangle 3"/>
          <p:cNvSpPr>
            <a:spLocks noGrp="1" noChangeArrowheads="1"/>
          </p:cNvSpPr>
          <p:nvPr>
            <p:ph type="body" idx="1"/>
          </p:nvPr>
        </p:nvSpPr>
        <p:spPr bwMode="auto">
          <a:xfrm>
            <a:off x="381000" y="1719263"/>
            <a:ext cx="8407400" cy="4406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44450" indent="0">
              <a:buNone/>
            </a:pPr>
            <a:r>
              <a:rPr lang="en-US" sz="2100" dirty="0"/>
              <a:t>Transition services are “a </a:t>
            </a:r>
            <a:r>
              <a:rPr lang="en-US" sz="2100" b="1" dirty="0"/>
              <a:t>coordinated</a:t>
            </a:r>
            <a:r>
              <a:rPr lang="en-US" sz="2100" dirty="0"/>
              <a:t> set of activities” </a:t>
            </a:r>
          </a:p>
          <a:p>
            <a:pPr>
              <a:buFont typeface="Wingdings" panose="05000000000000000000" pitchFamily="2" charset="2"/>
              <a:buChar char="§"/>
            </a:pPr>
            <a:r>
              <a:rPr lang="en-US" sz="2100" dirty="0"/>
              <a:t>To  “facilitate the child’s movement from school to post-school activities, including post-secondary </a:t>
            </a:r>
            <a:r>
              <a:rPr lang="en-US" sz="2100" b="1" dirty="0"/>
              <a:t>education</a:t>
            </a:r>
            <a:r>
              <a:rPr lang="en-US" sz="2100" dirty="0"/>
              <a:t>, vocational education, integrated </a:t>
            </a:r>
            <a:r>
              <a:rPr lang="en-US" sz="2100" b="1" dirty="0"/>
              <a:t>employment</a:t>
            </a:r>
            <a:r>
              <a:rPr lang="en-US" sz="2100" dirty="0"/>
              <a:t> (including supported employment), continuing and adult education, adult services, </a:t>
            </a:r>
            <a:r>
              <a:rPr lang="en-US" sz="2100" b="1" dirty="0"/>
              <a:t>independent living</a:t>
            </a:r>
            <a:r>
              <a:rPr lang="en-US" sz="2100" dirty="0"/>
              <a:t>, or community participation;”</a:t>
            </a:r>
          </a:p>
          <a:p>
            <a:r>
              <a:rPr lang="en-US" sz="2100" dirty="0"/>
              <a:t>Are “based on the individual child’s needs, taking into account the child’s strengths, preferences, and interests; and</a:t>
            </a:r>
          </a:p>
          <a:p>
            <a:r>
              <a:rPr lang="en-US" sz="2100" dirty="0"/>
              <a:t>Include “instruction, related services, community experiences, the development of employment and other </a:t>
            </a:r>
            <a:r>
              <a:rPr lang="en-US" sz="2100" b="1" dirty="0"/>
              <a:t>post-school adult living objectives, and, when appropriate, acquisition of daily living skills</a:t>
            </a:r>
            <a:r>
              <a:rPr lang="en-US" sz="2100" dirty="0"/>
              <a:t> and functional vocational evaluation.”</a:t>
            </a:r>
          </a:p>
          <a:p>
            <a:pPr marL="44450" indent="0">
              <a:buNone/>
            </a:pPr>
            <a:r>
              <a:rPr lang="en-US" sz="2100" dirty="0"/>
              <a:t>20 USC 1401(34)</a:t>
            </a:r>
            <a:endParaRPr lang="en-US" altLang="en-US" sz="2100" dirty="0">
              <a:latin typeface="Calibri" pitchFamily="34" charset="0"/>
              <a:cs typeface="Calibri" pitchFamily="34" charset="0"/>
            </a:endParaRPr>
          </a:p>
        </p:txBody>
      </p:sp>
    </p:spTree>
    <p:extLst>
      <p:ext uri="{BB962C8B-B14F-4D97-AF65-F5344CB8AC3E}">
        <p14:creationId xmlns:p14="http://schemas.microsoft.com/office/powerpoint/2010/main" val="1866303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endParaRPr lang="en-US" altLang="en-US" sz="1600">
              <a:solidFill>
                <a:schemeClr val="bg1"/>
              </a:solidFill>
              <a:latin typeface="Franklin Gothic Medium" pitchFamily="34" charset="0"/>
            </a:endParaRPr>
          </a:p>
        </p:txBody>
      </p:sp>
      <p:sp>
        <p:nvSpPr>
          <p:cNvPr id="44035"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4BA1D3FD-C8E1-44BB-B7B5-44B3D9132FE0}" type="slidenum">
              <a:rPr lang="en-US" altLang="en-US" smtClean="0">
                <a:solidFill>
                  <a:schemeClr val="bg1"/>
                </a:solidFill>
                <a:latin typeface="Franklin Gothic Medium" pitchFamily="34" charset="0"/>
              </a:rPr>
              <a:pPr/>
              <a:t>25</a:t>
            </a:fld>
            <a:endParaRPr lang="en-US" altLang="en-US">
              <a:solidFill>
                <a:schemeClr val="bg1"/>
              </a:solidFill>
              <a:latin typeface="Franklin Gothic Medium" pitchFamily="34" charset="0"/>
            </a:endParaRPr>
          </a:p>
        </p:txBody>
      </p:sp>
      <p:sp>
        <p:nvSpPr>
          <p:cNvPr id="168962"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dirty="0">
                <a:effectLst>
                  <a:outerShdw blurRad="38100" dist="38100" dir="2700000" algn="tl">
                    <a:srgbClr val="C0C0C0"/>
                  </a:outerShdw>
                </a:effectLst>
                <a:latin typeface="Calibri" pitchFamily="34" charset="0"/>
              </a:rPr>
              <a:t>Transition Services</a:t>
            </a:r>
            <a:endParaRPr lang="en-US" altLang="en-US" cap="none" dirty="0">
              <a:latin typeface="Calibri" pitchFamily="34" charset="0"/>
            </a:endParaRPr>
          </a:p>
        </p:txBody>
      </p:sp>
      <p:sp>
        <p:nvSpPr>
          <p:cNvPr id="168963"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ct val="100000"/>
              </a:spcAft>
              <a:buFont typeface="Wingdings 2" pitchFamily="18" charset="2"/>
              <a:buNone/>
            </a:pPr>
            <a:r>
              <a:rPr lang="en-US" altLang="en-US" sz="3300" b="1" dirty="0">
                <a:latin typeface="Calibri" pitchFamily="34" charset="0"/>
                <a:cs typeface="Calibri" pitchFamily="34" charset="0"/>
              </a:rPr>
              <a:t>Start:</a:t>
            </a:r>
            <a:r>
              <a:rPr lang="en-US" altLang="en-US" sz="3300" dirty="0">
                <a:latin typeface="Calibri" pitchFamily="34" charset="0"/>
                <a:cs typeface="Calibri" pitchFamily="34" charset="0"/>
              </a:rPr>
              <a:t> “Beginning not later” than the year the student turns 16</a:t>
            </a:r>
            <a:br>
              <a:rPr lang="en-US" altLang="en-US" sz="3300" dirty="0">
                <a:latin typeface="Calibri" pitchFamily="34" charset="0"/>
                <a:cs typeface="Calibri" pitchFamily="34" charset="0"/>
              </a:rPr>
            </a:br>
            <a:r>
              <a:rPr lang="en-US" altLang="en-US" sz="2600" dirty="0">
                <a:latin typeface="Calibri" pitchFamily="34" charset="0"/>
                <a:cs typeface="Calibri" pitchFamily="34" charset="0"/>
              </a:rPr>
              <a:t>- 20 U.S.C. § 1414(d)</a:t>
            </a:r>
          </a:p>
          <a:p>
            <a:pPr algn="ctr">
              <a:spcAft>
                <a:spcPct val="100000"/>
              </a:spcAft>
              <a:buFont typeface="Wingdings 2" pitchFamily="18" charset="2"/>
              <a:buNone/>
            </a:pPr>
            <a:r>
              <a:rPr lang="en-US" altLang="en-US" sz="4000" b="1" dirty="0">
                <a:latin typeface="Calibri" pitchFamily="34" charset="0"/>
                <a:cs typeface="Calibri" pitchFamily="34" charset="0"/>
              </a:rPr>
              <a:t>14 in NC!</a:t>
            </a:r>
          </a:p>
          <a:p>
            <a:pPr>
              <a:spcAft>
                <a:spcPct val="100000"/>
              </a:spcAft>
              <a:buFont typeface="Wingdings 2" pitchFamily="18" charset="2"/>
              <a:buNone/>
            </a:pPr>
            <a:r>
              <a:rPr lang="en-US" altLang="en-US" sz="3300" b="1" dirty="0">
                <a:latin typeface="Calibri" pitchFamily="34" charset="0"/>
                <a:cs typeface="Calibri" pitchFamily="34" charset="0"/>
              </a:rPr>
              <a:t>Continue:</a:t>
            </a:r>
            <a:r>
              <a:rPr lang="en-US" altLang="en-US" sz="3300" dirty="0">
                <a:latin typeface="Calibri" pitchFamily="34" charset="0"/>
                <a:cs typeface="Calibri" pitchFamily="34" charset="0"/>
              </a:rPr>
              <a:t> At least until student is 21</a:t>
            </a:r>
            <a:br>
              <a:rPr lang="en-US" altLang="en-US" sz="3300" dirty="0">
                <a:latin typeface="Calibri" pitchFamily="34" charset="0"/>
                <a:cs typeface="Calibri" pitchFamily="34" charset="0"/>
              </a:rPr>
            </a:br>
            <a:r>
              <a:rPr lang="en-US" altLang="en-US" sz="2600" dirty="0">
                <a:latin typeface="Calibri" pitchFamily="34" charset="0"/>
                <a:cs typeface="Calibri" pitchFamily="34" charset="0"/>
              </a:rPr>
              <a:t>- 34 CFR §300.101</a:t>
            </a:r>
          </a:p>
        </p:txBody>
      </p:sp>
    </p:spTree>
    <p:extLst>
      <p:ext uri="{BB962C8B-B14F-4D97-AF65-F5344CB8AC3E}">
        <p14:creationId xmlns:p14="http://schemas.microsoft.com/office/powerpoint/2010/main" val="205475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endParaRPr lang="en-US" altLang="en-US" sz="1600">
              <a:solidFill>
                <a:schemeClr val="bg1"/>
              </a:solidFill>
              <a:latin typeface="Franklin Gothic Medium" pitchFamily="34" charset="0"/>
            </a:endParaRPr>
          </a:p>
        </p:txBody>
      </p:sp>
      <p:sp>
        <p:nvSpPr>
          <p:cNvPr id="48131" name="Slide Number Placeholder 5"/>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09140EEB-D2E9-4883-BDD6-0321370B2E20}" type="slidenum">
              <a:rPr lang="en-US" altLang="en-US" smtClean="0">
                <a:solidFill>
                  <a:schemeClr val="bg1"/>
                </a:solidFill>
                <a:latin typeface="Franklin Gothic Medium" pitchFamily="34" charset="0"/>
              </a:rPr>
              <a:pPr/>
              <a:t>26</a:t>
            </a:fld>
            <a:endParaRPr lang="en-US" altLang="en-US">
              <a:solidFill>
                <a:schemeClr val="bg1"/>
              </a:solidFill>
              <a:latin typeface="Franklin Gothic Medium" pitchFamily="34" charset="0"/>
            </a:endParaRPr>
          </a:p>
        </p:txBody>
      </p:sp>
      <p:sp>
        <p:nvSpPr>
          <p:cNvPr id="171010"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cap="none" dirty="0">
                <a:effectLst>
                  <a:outerShdw blurRad="38100" dist="38100" dir="2700000" algn="tl">
                    <a:srgbClr val="C0C0C0"/>
                  </a:outerShdw>
                </a:effectLst>
                <a:latin typeface="Calibri" pitchFamily="34" charset="0"/>
              </a:rPr>
              <a:t>YOU HAVE SEVEN YEARS</a:t>
            </a:r>
            <a:r>
              <a:rPr lang="en-US" altLang="en-US" cap="none" dirty="0">
                <a:latin typeface="Calibri" pitchFamily="34" charset="0"/>
              </a:rPr>
              <a:t> </a:t>
            </a:r>
          </a:p>
        </p:txBody>
      </p:sp>
      <p:sp>
        <p:nvSpPr>
          <p:cNvPr id="171011"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457200" indent="-457200">
              <a:defRPr/>
            </a:pPr>
            <a:r>
              <a:rPr lang="en-US" altLang="en-US" dirty="0">
                <a:latin typeface="Calibri" pitchFamily="34" charset="0"/>
              </a:rPr>
              <a:t>To coordinate services”</a:t>
            </a:r>
          </a:p>
          <a:p>
            <a:pPr marL="457200" indent="-457200">
              <a:defRPr/>
            </a:pPr>
            <a:r>
              <a:rPr lang="en-US" altLang="en-US" dirty="0">
                <a:latin typeface="Calibri" pitchFamily="34" charset="0"/>
              </a:rPr>
              <a:t>To coordinate community experiences</a:t>
            </a:r>
          </a:p>
          <a:p>
            <a:pPr marL="457200" indent="-457200">
              <a:defRPr/>
            </a:pPr>
            <a:r>
              <a:rPr lang="en-US" altLang="en-US" dirty="0">
                <a:latin typeface="Calibri" pitchFamily="34" charset="0"/>
              </a:rPr>
              <a:t>To coordinate the development of post-school adult living objectives</a:t>
            </a:r>
          </a:p>
          <a:p>
            <a:pPr marL="457200" indent="-457200">
              <a:defRPr/>
            </a:pPr>
            <a:r>
              <a:rPr lang="en-US" altLang="en-US" dirty="0">
                <a:latin typeface="Calibri" pitchFamily="34" charset="0"/>
              </a:rPr>
              <a:t>To coordinate . . . the acquisition of daily living skills</a:t>
            </a:r>
          </a:p>
          <a:p>
            <a:pPr marL="457200" indent="-457200">
              <a:defRPr/>
            </a:pPr>
            <a:r>
              <a:rPr lang="en-US" altLang="en-US" dirty="0">
                <a:latin typeface="Calibri" pitchFamily="34" charset="0"/>
              </a:rPr>
              <a:t>To prepare for further employment, education, and independent living</a:t>
            </a:r>
          </a:p>
          <a:p>
            <a:pPr marL="1773237" lvl="3" indent="-457200">
              <a:defRPr/>
            </a:pPr>
            <a:endParaRPr lang="en-US" altLang="en-US" sz="3200" dirty="0">
              <a:latin typeface="Calibri" pitchFamily="34" charset="0"/>
            </a:endParaRPr>
          </a:p>
        </p:txBody>
      </p:sp>
    </p:spTree>
    <p:extLst>
      <p:ext uri="{BB962C8B-B14F-4D97-AF65-F5344CB8AC3E}">
        <p14:creationId xmlns:p14="http://schemas.microsoft.com/office/powerpoint/2010/main" val="428025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Coordinated Support Opportunity:</a:t>
            </a:r>
          </a:p>
          <a:p>
            <a:pPr>
              <a:defRPr/>
            </a:pPr>
            <a:r>
              <a:rPr lang="en-US" sz="3200" dirty="0"/>
              <a:t>Vocational Rehabilitation</a:t>
            </a:r>
          </a:p>
        </p:txBody>
      </p:sp>
      <p:sp>
        <p:nvSpPr>
          <p:cNvPr id="3" name="Content Placeholder 2"/>
          <p:cNvSpPr>
            <a:spLocks noGrp="1"/>
          </p:cNvSpPr>
          <p:nvPr>
            <p:ph idx="1"/>
          </p:nvPr>
        </p:nvSpPr>
        <p:spPr/>
        <p:txBody>
          <a:bodyPr wrap="square" numCol="1" anchor="t" anchorCtr="0" compatLnSpc="1">
            <a:prstTxWarp prst="textNoShape">
              <a:avLst/>
            </a:prstTxWarp>
            <a:normAutofit/>
          </a:bodyPr>
          <a:lstStyle/>
          <a:p>
            <a:pPr marL="109538" indent="0">
              <a:buNone/>
            </a:pPr>
            <a:r>
              <a:rPr lang="en-US" altLang="en-US" dirty="0">
                <a:latin typeface="Calibri" charset="0"/>
                <a:ea typeface="Calibri" charset="0"/>
                <a:cs typeface="Calibri" charset="0"/>
              </a:rPr>
              <a:t>VR program provides services and supports to help people with disabilities:</a:t>
            </a:r>
          </a:p>
          <a:p>
            <a:pPr marL="109538" indent="0">
              <a:buNone/>
            </a:pPr>
            <a:endParaRPr lang="en-US" altLang="en-US" dirty="0">
              <a:latin typeface="Calibri" charset="0"/>
              <a:ea typeface="Calibri" charset="0"/>
              <a:cs typeface="Calibri" charset="0"/>
            </a:endParaRPr>
          </a:p>
          <a:p>
            <a:pPr marL="109538" indent="0">
              <a:buNone/>
            </a:pPr>
            <a:r>
              <a:rPr lang="en-US" altLang="en-US" dirty="0">
                <a:latin typeface="Calibri" charset="0"/>
                <a:ea typeface="Calibri" charset="0"/>
                <a:cs typeface="Calibri" charset="0"/>
              </a:rPr>
              <a:t>“prepare for, secure, retain, advance in, or regain employment” </a:t>
            </a:r>
          </a:p>
          <a:p>
            <a:pPr marL="109538" indent="0">
              <a:buNone/>
            </a:pPr>
            <a:r>
              <a:rPr lang="en-US" altLang="en-US" dirty="0">
                <a:latin typeface="Calibri" charset="0"/>
                <a:ea typeface="Calibri" charset="0"/>
                <a:cs typeface="Calibri" charset="0"/>
              </a:rPr>
              <a:t>Rehabilitation Act, 2006, § 722 (a)(1) </a:t>
            </a:r>
          </a:p>
          <a:p>
            <a:pPr marL="109538" indent="0">
              <a:buFont typeface="Wingdings 2" charset="2"/>
              <a:buNone/>
            </a:pPr>
            <a:endParaRPr lang="en-US" altLang="en-US" dirty="0">
              <a:latin typeface="Calibri" charset="0"/>
              <a:ea typeface="Calibri" charset="0"/>
              <a:cs typeface="Calibri" charset="0"/>
            </a:endParaRPr>
          </a:p>
        </p:txBody>
      </p:sp>
      <p:sp>
        <p:nvSpPr>
          <p:cNvPr id="1229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a:solidFill>
                <a:schemeClr val="bg1"/>
              </a:solidFill>
              <a:latin typeface="Franklin Gothic Medium" charset="0"/>
            </a:endParaRPr>
          </a:p>
        </p:txBody>
      </p:sp>
      <p:sp>
        <p:nvSpPr>
          <p:cNvPr id="12293"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E7471A58-787C-4D44-AC61-FC517AAF0C6C}" type="slidenum">
              <a:rPr lang="en-US" altLang="en-US">
                <a:solidFill>
                  <a:schemeClr val="bg1"/>
                </a:solidFill>
                <a:latin typeface="Franklin Gothic Medium" charset="0"/>
              </a:rPr>
              <a:pPr/>
              <a:t>27</a:t>
            </a:fld>
            <a:endParaRPr lang="en-US" altLang="en-US">
              <a:solidFill>
                <a:schemeClr val="bg1"/>
              </a:solidFill>
              <a:latin typeface="Franklin Gothic Medium" charset="0"/>
            </a:endParaRPr>
          </a:p>
        </p:txBody>
      </p:sp>
    </p:spTree>
    <p:extLst>
      <p:ext uri="{BB962C8B-B14F-4D97-AF65-F5344CB8AC3E}">
        <p14:creationId xmlns:p14="http://schemas.microsoft.com/office/powerpoint/2010/main" val="2971238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lgn="ctr">
              <a:buNone/>
            </a:pPr>
            <a:r>
              <a:rPr lang="en-US" sz="4800" dirty="0"/>
              <a:t>The skills you need to work are the </a:t>
            </a:r>
            <a:r>
              <a:rPr lang="en-US" sz="4800" b="1" dirty="0"/>
              <a:t>SAME</a:t>
            </a:r>
            <a:r>
              <a:rPr lang="en-US" sz="4800" dirty="0"/>
              <a:t> ones you need to build self-determination and avoid guardianship?</a:t>
            </a:r>
          </a:p>
          <a:p>
            <a:pPr algn="ctr">
              <a:buFont typeface="Wingdings" panose="05000000000000000000" pitchFamily="2" charset="2"/>
              <a:buChar char="§"/>
              <a:defRPr/>
            </a:pPr>
            <a:r>
              <a:rPr lang="en-US" dirty="0"/>
              <a:t>Self-care</a:t>
            </a:r>
          </a:p>
          <a:p>
            <a:pPr algn="ctr">
              <a:buFont typeface="Wingdings" panose="05000000000000000000" pitchFamily="2" charset="2"/>
              <a:buChar char="§"/>
              <a:defRPr/>
            </a:pPr>
            <a:r>
              <a:rPr lang="en-US" dirty="0"/>
              <a:t>Organization</a:t>
            </a:r>
          </a:p>
          <a:p>
            <a:pPr algn="ctr">
              <a:buFont typeface="Wingdings" panose="05000000000000000000" pitchFamily="2" charset="2"/>
              <a:buChar char="§"/>
              <a:defRPr/>
            </a:pPr>
            <a:r>
              <a:rPr lang="en-US" dirty="0"/>
              <a:t>Communication</a:t>
            </a:r>
          </a:p>
          <a:p>
            <a:pPr algn="ctr">
              <a:buFont typeface="Wingdings" panose="05000000000000000000" pitchFamily="2" charset="2"/>
              <a:buChar char="§"/>
              <a:defRPr/>
            </a:pPr>
            <a:r>
              <a:rPr lang="en-US" dirty="0"/>
              <a:t>Interpersonal Skills</a:t>
            </a:r>
          </a:p>
          <a:p>
            <a:pPr marL="109728" indent="0">
              <a:buNone/>
            </a:pPr>
            <a:endParaRPr lang="en-US" dirty="0"/>
          </a:p>
        </p:txBody>
      </p:sp>
      <p:sp>
        <p:nvSpPr>
          <p:cNvPr id="3" name="Title 2"/>
          <p:cNvSpPr>
            <a:spLocks noGrp="1"/>
          </p:cNvSpPr>
          <p:nvPr>
            <p:ph type="title"/>
          </p:nvPr>
        </p:nvSpPr>
        <p:spPr/>
        <p:txBody>
          <a:bodyPr/>
          <a:lstStyle/>
          <a:p>
            <a:pPr algn="ctr"/>
            <a:r>
              <a:rPr lang="en-US" dirty="0"/>
              <a:t>What If…</a:t>
            </a:r>
          </a:p>
        </p:txBody>
      </p:sp>
    </p:spTree>
    <p:extLst>
      <p:ext uri="{BB962C8B-B14F-4D97-AF65-F5344CB8AC3E}">
        <p14:creationId xmlns:p14="http://schemas.microsoft.com/office/powerpoint/2010/main" val="178889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Font typeface="Wingdings 2" pitchFamily="18" charset="2"/>
              <a:buNone/>
              <a:defRPr/>
            </a:pPr>
            <a:r>
              <a:rPr lang="en-US" sz="3600" dirty="0"/>
              <a:t>Would </a:t>
            </a:r>
            <a:r>
              <a:rPr lang="en-US" sz="3600" b="1" dirty="0"/>
              <a:t>YOU</a:t>
            </a:r>
            <a:r>
              <a:rPr lang="en-US" sz="3600" dirty="0"/>
              <a:t> hire or retain someone who has difficulty:</a:t>
            </a:r>
          </a:p>
          <a:p>
            <a:pPr marL="109728" indent="0">
              <a:buFont typeface="Wingdings 2" pitchFamily="18" charset="2"/>
              <a:buNone/>
              <a:defRPr/>
            </a:pPr>
            <a:endParaRPr lang="en-US" sz="3600" dirty="0"/>
          </a:p>
          <a:p>
            <a:pPr algn="ctr">
              <a:buFont typeface="Wingdings" panose="05000000000000000000" pitchFamily="2" charset="2"/>
              <a:buChar char="§"/>
              <a:defRPr/>
            </a:pPr>
            <a:r>
              <a:rPr lang="en-US" sz="3600" dirty="0"/>
              <a:t>Following directions or staying on task?</a:t>
            </a:r>
          </a:p>
          <a:p>
            <a:pPr algn="ctr">
              <a:buFont typeface="Wingdings" panose="05000000000000000000" pitchFamily="2" charset="2"/>
              <a:buChar char="§"/>
              <a:defRPr/>
            </a:pPr>
            <a:r>
              <a:rPr lang="en-US" sz="3600" dirty="0"/>
              <a:t>Communicating with you or your customers?</a:t>
            </a:r>
          </a:p>
          <a:p>
            <a:pPr algn="ctr">
              <a:buFont typeface="Wingdings" panose="05000000000000000000" pitchFamily="2" charset="2"/>
              <a:buChar char="§"/>
              <a:defRPr/>
            </a:pPr>
            <a:r>
              <a:rPr lang="en-US" sz="3600" dirty="0"/>
              <a:t>Getting along with co-workers?</a:t>
            </a:r>
          </a:p>
          <a:p>
            <a:pPr marL="109728" indent="0">
              <a:buNone/>
            </a:pPr>
            <a:endParaRPr lang="en-US" dirty="0"/>
          </a:p>
        </p:txBody>
      </p:sp>
      <p:sp>
        <p:nvSpPr>
          <p:cNvPr id="3" name="Title 2"/>
          <p:cNvSpPr>
            <a:spLocks noGrp="1"/>
          </p:cNvSpPr>
          <p:nvPr>
            <p:ph type="title"/>
          </p:nvPr>
        </p:nvSpPr>
        <p:spPr/>
        <p:txBody>
          <a:bodyPr/>
          <a:lstStyle/>
          <a:p>
            <a:pPr algn="ctr"/>
            <a:r>
              <a:rPr lang="en-US" dirty="0"/>
              <a:t>Employment Based Skills?</a:t>
            </a:r>
          </a:p>
        </p:txBody>
      </p:sp>
    </p:spTree>
    <p:extLst>
      <p:ext uri="{BB962C8B-B14F-4D97-AF65-F5344CB8AC3E}">
        <p14:creationId xmlns:p14="http://schemas.microsoft.com/office/powerpoint/2010/main" val="138587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Getting There: Self-Determination</a:t>
            </a:r>
          </a:p>
        </p:txBody>
      </p:sp>
      <p:sp>
        <p:nvSpPr>
          <p:cNvPr id="3" name="Content Placeholder 2"/>
          <p:cNvSpPr>
            <a:spLocks noGrp="1"/>
          </p:cNvSpPr>
          <p:nvPr>
            <p:ph idx="1"/>
          </p:nvPr>
        </p:nvSpPr>
        <p:spPr/>
        <p:txBody>
          <a:bodyPr/>
          <a:lstStyle/>
          <a:p>
            <a:pPr>
              <a:buFont typeface="Wingdings" panose="05000000000000000000" pitchFamily="2" charset="2"/>
              <a:buChar char="§"/>
              <a:defRPr/>
            </a:pPr>
            <a:r>
              <a:rPr lang="en-US" dirty="0"/>
              <a:t>Life control</a:t>
            </a:r>
          </a:p>
          <a:p>
            <a:pPr>
              <a:buFont typeface="Wingdings" panose="05000000000000000000" pitchFamily="2" charset="2"/>
              <a:buChar char="§"/>
              <a:defRPr/>
            </a:pPr>
            <a:r>
              <a:rPr lang="en-US" dirty="0"/>
              <a:t>People’s ability and opportunity to be “causal agents . . . actors in their lives instead of being acted upon” </a:t>
            </a:r>
          </a:p>
          <a:p>
            <a:pPr marL="44450" indent="0">
              <a:buNone/>
              <a:defRPr/>
            </a:pPr>
            <a:r>
              <a:rPr lang="en-US" dirty="0"/>
              <a:t>- </a:t>
            </a:r>
            <a:r>
              <a:rPr lang="en-US" dirty="0" err="1"/>
              <a:t>Wehmeyer</a:t>
            </a:r>
            <a:r>
              <a:rPr lang="en-US" dirty="0"/>
              <a:t>, Palmer, </a:t>
            </a:r>
            <a:r>
              <a:rPr lang="en-US" dirty="0" err="1"/>
              <a:t>Agran</a:t>
            </a:r>
            <a:r>
              <a:rPr lang="en-US" dirty="0"/>
              <a:t>, </a:t>
            </a:r>
            <a:r>
              <a:rPr lang="en-US" dirty="0" err="1"/>
              <a:t>Mithaug</a:t>
            </a:r>
            <a:r>
              <a:rPr lang="en-US" dirty="0"/>
              <a:t>, &amp; Martin, 2000</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3</a:t>
            </a:fld>
            <a:endParaRPr lang="en-US" altLang="en-US" dirty="0"/>
          </a:p>
        </p:txBody>
      </p:sp>
    </p:spTree>
    <p:extLst>
      <p:ext uri="{BB962C8B-B14F-4D97-AF65-F5344CB8AC3E}">
        <p14:creationId xmlns:p14="http://schemas.microsoft.com/office/powerpoint/2010/main" val="577014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Font typeface="Wingdings 2" pitchFamily="18" charset="2"/>
              <a:buNone/>
              <a:defRPr/>
            </a:pPr>
            <a:r>
              <a:rPr lang="en-US" sz="3600" dirty="0"/>
              <a:t>If these “life skills” limitations are related to a person’s disability and make it harder for him or her to prepare for, get, or keep work:</a:t>
            </a:r>
          </a:p>
          <a:p>
            <a:pPr marL="109728" indent="0">
              <a:buFont typeface="Wingdings 2" pitchFamily="18" charset="2"/>
              <a:buNone/>
              <a:defRPr/>
            </a:pPr>
            <a:endParaRPr lang="en-US" sz="3600" dirty="0"/>
          </a:p>
          <a:p>
            <a:pPr marL="109728" indent="0" algn="ctr">
              <a:buFont typeface="Wingdings 2" pitchFamily="18" charset="2"/>
              <a:buNone/>
              <a:defRPr/>
            </a:pPr>
            <a:r>
              <a:rPr lang="en-US" sz="3600" b="1" dirty="0"/>
              <a:t>VR MUST PROVIDE SERVICES AND SUPPORTS TO HELP OVERCOME THEM</a:t>
            </a:r>
          </a:p>
          <a:p>
            <a:pPr marL="109728" indent="0">
              <a:buNone/>
            </a:pPr>
            <a:endParaRPr lang="en-US" dirty="0"/>
          </a:p>
        </p:txBody>
      </p:sp>
      <p:sp>
        <p:nvSpPr>
          <p:cNvPr id="3" name="Title 2"/>
          <p:cNvSpPr>
            <a:spLocks noGrp="1"/>
          </p:cNvSpPr>
          <p:nvPr>
            <p:ph type="title"/>
          </p:nvPr>
        </p:nvSpPr>
        <p:spPr/>
        <p:txBody>
          <a:bodyPr/>
          <a:lstStyle/>
          <a:p>
            <a:pPr algn="ctr"/>
            <a:r>
              <a:rPr lang="en-US" dirty="0"/>
              <a:t>Therefore</a:t>
            </a:r>
          </a:p>
        </p:txBody>
      </p:sp>
    </p:spTree>
    <p:extLst>
      <p:ext uri="{BB962C8B-B14F-4D97-AF65-F5344CB8AC3E}">
        <p14:creationId xmlns:p14="http://schemas.microsoft.com/office/powerpoint/2010/main" val="3979998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Eligibility For VR</a:t>
            </a:r>
          </a:p>
        </p:txBody>
      </p:sp>
      <p:sp>
        <p:nvSpPr>
          <p:cNvPr id="3" name="Content Placeholder 2"/>
          <p:cNvSpPr>
            <a:spLocks noGrp="1"/>
          </p:cNvSpPr>
          <p:nvPr>
            <p:ph idx="1"/>
          </p:nvPr>
        </p:nvSpPr>
        <p:spPr/>
        <p:txBody>
          <a:bodyPr>
            <a:normAutofit fontScale="70000" lnSpcReduction="20000"/>
          </a:bodyPr>
          <a:lstStyle/>
          <a:p>
            <a:pPr marL="109728" indent="0">
              <a:buFont typeface="Wingdings 2" panose="05020102010507070707" pitchFamily="18" charset="2"/>
              <a:buNone/>
              <a:defRPr/>
            </a:pPr>
            <a:r>
              <a:rPr lang="en-US" dirty="0"/>
              <a:t>Your are eligible for VR if you </a:t>
            </a:r>
          </a:p>
          <a:p>
            <a:pPr marL="109728" indent="0">
              <a:buFont typeface="Wingdings 2" panose="05020102010507070707" pitchFamily="18" charset="2"/>
              <a:buNone/>
              <a:defRPr/>
            </a:pPr>
            <a:endParaRPr lang="en-US" dirty="0"/>
          </a:p>
          <a:p>
            <a:pPr marL="624078" indent="-514350">
              <a:defRPr/>
            </a:pPr>
            <a:r>
              <a:rPr lang="en-US" dirty="0"/>
              <a:t>Have a disability</a:t>
            </a:r>
          </a:p>
          <a:p>
            <a:pPr marL="624078" indent="-514350">
              <a:defRPr/>
            </a:pPr>
            <a:r>
              <a:rPr lang="en-US" dirty="0"/>
              <a:t>Want to Work </a:t>
            </a:r>
          </a:p>
          <a:p>
            <a:pPr marL="109728" indent="0">
              <a:buFont typeface="Wingdings 2" panose="05020102010507070707" pitchFamily="18" charset="2"/>
              <a:buNone/>
              <a:defRPr/>
            </a:pPr>
            <a:r>
              <a:rPr lang="en-US" dirty="0"/>
              <a:t>AND</a:t>
            </a:r>
          </a:p>
          <a:p>
            <a:pPr marL="566928" indent="-457200">
              <a:defRPr/>
            </a:pPr>
            <a:r>
              <a:rPr lang="en-US" dirty="0"/>
              <a:t>VR services will help you work.</a:t>
            </a:r>
          </a:p>
          <a:p>
            <a:pPr marL="109728" indent="0">
              <a:buFont typeface="Wingdings 2" panose="05020102010507070707" pitchFamily="18" charset="2"/>
              <a:buNone/>
              <a:defRPr/>
            </a:pPr>
            <a:endParaRPr lang="en-US" dirty="0"/>
          </a:p>
          <a:p>
            <a:pPr marL="109728" indent="0">
              <a:buFont typeface="Wingdings 2" panose="05020102010507070707" pitchFamily="18" charset="2"/>
              <a:buNone/>
              <a:defRPr/>
            </a:pPr>
            <a:r>
              <a:rPr lang="en-US" dirty="0"/>
              <a:t>If you receive SSI/</a:t>
            </a:r>
            <a:r>
              <a:rPr lang="en-US" dirty="0" err="1"/>
              <a:t>SSDI</a:t>
            </a:r>
            <a:r>
              <a:rPr lang="en-US" dirty="0"/>
              <a:t> you are </a:t>
            </a:r>
            <a:r>
              <a:rPr lang="en-US" b="1" dirty="0"/>
              <a:t>presumed eligible</a:t>
            </a:r>
            <a:r>
              <a:rPr lang="en-US" dirty="0"/>
              <a:t>!</a:t>
            </a:r>
          </a:p>
          <a:p>
            <a:pPr marL="109728" indent="0">
              <a:buFont typeface="Wingdings 2" panose="05020102010507070707" pitchFamily="18" charset="2"/>
              <a:buNone/>
              <a:defRPr/>
            </a:pPr>
            <a:r>
              <a:rPr lang="en-US" dirty="0"/>
              <a:t>	34 CFR 361.42</a:t>
            </a:r>
          </a:p>
          <a:p>
            <a:pPr marL="109728" indent="0">
              <a:buNone/>
              <a:defRPr/>
            </a:pPr>
            <a:endParaRPr lang="en-US" dirty="0"/>
          </a:p>
          <a:p>
            <a:pPr marL="109728" indent="0">
              <a:buNone/>
              <a:defRPr/>
            </a:pPr>
            <a:r>
              <a:rPr lang="en-US" dirty="0"/>
              <a:t>NC Division of Vocational Rehabilitation Services: </a:t>
            </a:r>
            <a:r>
              <a:rPr lang="en-US" dirty="0">
                <a:hlinkClick r:id="rId2"/>
              </a:rPr>
              <a:t>https://www.ncdhhs.gov/divisions/vocational-rehabilitation-services</a:t>
            </a:r>
            <a:r>
              <a:rPr lang="en-US" dirty="0"/>
              <a:t> </a:t>
            </a:r>
          </a:p>
          <a:p>
            <a:pPr marL="44450" indent="0">
              <a:buFont typeface="Wingdings 2" panose="05020102010507070707" pitchFamily="18" charset="2"/>
              <a:buNone/>
              <a:defRPr/>
            </a:pPr>
            <a:endParaRPr lang="en-US" dirty="0"/>
          </a:p>
        </p:txBody>
      </p:sp>
      <p:sp>
        <p:nvSpPr>
          <p:cNvPr id="2048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20485"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EE4990-2309-4706-9F23-37DAFD3ECD80}" type="slidenum">
              <a:rPr lang="en-US" altLang="en-US" smtClean="0">
                <a:solidFill>
                  <a:schemeClr val="bg1"/>
                </a:solidFill>
                <a:latin typeface="Franklin Gothic Medium" panose="020B0603020102020204" pitchFamily="34" charset="0"/>
              </a:rPr>
              <a:pPr/>
              <a:t>31</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998212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Font typeface="Wingdings 2" pitchFamily="18" charset="2"/>
              <a:buNone/>
              <a:defRPr/>
            </a:pPr>
            <a:r>
              <a:rPr lang="en-US" sz="3600" dirty="0"/>
              <a:t>The Individualized Plan for Employment (IPE)</a:t>
            </a:r>
          </a:p>
          <a:p>
            <a:pPr marL="109728" indent="0">
              <a:buFont typeface="Wingdings 2" pitchFamily="18" charset="2"/>
              <a:buNone/>
              <a:defRPr/>
            </a:pPr>
            <a:endParaRPr lang="en-US" sz="3600" dirty="0"/>
          </a:p>
          <a:p>
            <a:pPr marL="109728" indent="0">
              <a:buFont typeface="Wingdings 2" pitchFamily="18" charset="2"/>
              <a:buNone/>
              <a:defRPr/>
            </a:pPr>
            <a:r>
              <a:rPr lang="en-US" sz="3600" dirty="0"/>
              <a:t>Lays out the </a:t>
            </a:r>
            <a:r>
              <a:rPr lang="en-US" sz="3600" b="1" dirty="0"/>
              <a:t>PERSON’S</a:t>
            </a:r>
            <a:r>
              <a:rPr lang="en-US" sz="3600" dirty="0"/>
              <a:t> employment goal – the job the </a:t>
            </a:r>
            <a:r>
              <a:rPr lang="en-US" sz="3600" b="1" dirty="0"/>
              <a:t>PERSON</a:t>
            </a:r>
            <a:r>
              <a:rPr lang="en-US" sz="3600" dirty="0"/>
              <a:t> wants to get – and he services the </a:t>
            </a:r>
            <a:r>
              <a:rPr lang="en-US" sz="3600" b="1" dirty="0"/>
              <a:t>PERSON</a:t>
            </a:r>
            <a:r>
              <a:rPr lang="en-US" sz="3600" dirty="0"/>
              <a:t> chooses to get there.</a:t>
            </a:r>
          </a:p>
          <a:p>
            <a:pPr marL="109728" indent="0">
              <a:buFont typeface="Wingdings 2" pitchFamily="18" charset="2"/>
              <a:buNone/>
              <a:defRPr/>
            </a:pPr>
            <a:endParaRPr lang="en-US" sz="3600" dirty="0"/>
          </a:p>
          <a:p>
            <a:pPr marL="109728" indent="0">
              <a:buFont typeface="Wingdings 2" pitchFamily="18" charset="2"/>
              <a:buNone/>
              <a:defRPr/>
            </a:pPr>
            <a:r>
              <a:rPr lang="en-US" sz="3600" dirty="0"/>
              <a:t>	34 CFR 361.46</a:t>
            </a:r>
          </a:p>
          <a:p>
            <a:pPr marL="109728" indent="0">
              <a:buNone/>
            </a:pPr>
            <a:endParaRPr lang="en-US" dirty="0"/>
          </a:p>
        </p:txBody>
      </p:sp>
      <p:sp>
        <p:nvSpPr>
          <p:cNvPr id="3" name="Title 2"/>
          <p:cNvSpPr>
            <a:spLocks noGrp="1"/>
          </p:cNvSpPr>
          <p:nvPr>
            <p:ph type="title"/>
          </p:nvPr>
        </p:nvSpPr>
        <p:spPr/>
        <p:txBody>
          <a:bodyPr/>
          <a:lstStyle/>
          <a:p>
            <a:pPr algn="ctr"/>
            <a:r>
              <a:rPr lang="en-US" dirty="0"/>
              <a:t>Make A Plan</a:t>
            </a:r>
          </a:p>
        </p:txBody>
      </p:sp>
    </p:spTree>
    <p:extLst>
      <p:ext uri="{BB962C8B-B14F-4D97-AF65-F5344CB8AC3E}">
        <p14:creationId xmlns:p14="http://schemas.microsoft.com/office/powerpoint/2010/main" val="2059164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VR Can Cover A LOT</a:t>
            </a:r>
          </a:p>
        </p:txBody>
      </p:sp>
      <p:sp>
        <p:nvSpPr>
          <p:cNvPr id="3" name="Content Placeholder 2"/>
          <p:cNvSpPr>
            <a:spLocks noGrp="1"/>
          </p:cNvSpPr>
          <p:nvPr>
            <p:ph idx="1"/>
          </p:nvPr>
        </p:nvSpPr>
        <p:spPr/>
        <p:txBody>
          <a:bodyPr>
            <a:normAutofit fontScale="55000" lnSpcReduction="20000"/>
          </a:bodyPr>
          <a:lstStyle/>
          <a:p>
            <a:pPr marL="109728" indent="0">
              <a:buFont typeface="Wingdings 2" pitchFamily="18" charset="2"/>
              <a:buNone/>
              <a:defRPr/>
            </a:pPr>
            <a:r>
              <a:rPr lang="en-US" dirty="0"/>
              <a:t>Some services that are available:</a:t>
            </a:r>
          </a:p>
          <a:p>
            <a:pPr marL="109728" indent="0">
              <a:buFont typeface="Wingdings 2" pitchFamily="18" charset="2"/>
              <a:buNone/>
              <a:defRPr/>
            </a:pPr>
            <a:endParaRPr lang="en-US" dirty="0"/>
          </a:p>
          <a:p>
            <a:pPr>
              <a:buFont typeface="Wingdings" panose="05000000000000000000" pitchFamily="2" charset="2"/>
              <a:buChar char="§"/>
              <a:defRPr/>
            </a:pPr>
            <a:r>
              <a:rPr lang="en-US" dirty="0"/>
              <a:t>Assessments </a:t>
            </a:r>
          </a:p>
          <a:p>
            <a:pPr>
              <a:buFont typeface="Wingdings" panose="05000000000000000000" pitchFamily="2" charset="2"/>
              <a:buChar char="§"/>
              <a:defRPr/>
            </a:pPr>
            <a:r>
              <a:rPr lang="en-US" dirty="0"/>
              <a:t>Counseling</a:t>
            </a:r>
          </a:p>
          <a:p>
            <a:pPr>
              <a:buFont typeface="Wingdings" panose="05000000000000000000" pitchFamily="2" charset="2"/>
              <a:buChar char="§"/>
              <a:defRPr/>
            </a:pPr>
            <a:r>
              <a:rPr lang="en-US" dirty="0"/>
              <a:t>Job search and retention services</a:t>
            </a:r>
          </a:p>
          <a:p>
            <a:pPr>
              <a:buFont typeface="Wingdings" panose="05000000000000000000" pitchFamily="2" charset="2"/>
              <a:buChar char="§"/>
              <a:defRPr/>
            </a:pPr>
            <a:r>
              <a:rPr lang="en-US" dirty="0"/>
              <a:t>Assistive technology</a:t>
            </a:r>
          </a:p>
          <a:p>
            <a:pPr>
              <a:buFont typeface="Wingdings" panose="05000000000000000000" pitchFamily="2" charset="2"/>
              <a:buChar char="§"/>
              <a:defRPr/>
            </a:pPr>
            <a:r>
              <a:rPr lang="en-US" dirty="0"/>
              <a:t>Medical and mental health care</a:t>
            </a:r>
          </a:p>
          <a:p>
            <a:pPr>
              <a:buFont typeface="Wingdings" panose="05000000000000000000" pitchFamily="2" charset="2"/>
              <a:buChar char="§"/>
              <a:defRPr/>
            </a:pPr>
            <a:r>
              <a:rPr lang="en-US" dirty="0"/>
              <a:t>Education Expenses (including College)</a:t>
            </a:r>
          </a:p>
          <a:p>
            <a:pPr>
              <a:buFont typeface="Wingdings" panose="05000000000000000000" pitchFamily="2" charset="2"/>
              <a:buChar char="§"/>
              <a:defRPr/>
            </a:pPr>
            <a:r>
              <a:rPr lang="en-US" dirty="0"/>
              <a:t>On the job training</a:t>
            </a:r>
          </a:p>
          <a:p>
            <a:pPr>
              <a:buFont typeface="Wingdings" panose="05000000000000000000" pitchFamily="2" charset="2"/>
              <a:buChar char="§"/>
              <a:defRPr/>
            </a:pPr>
            <a:r>
              <a:rPr lang="en-US" dirty="0"/>
              <a:t>Job coaches</a:t>
            </a:r>
          </a:p>
          <a:p>
            <a:pPr>
              <a:buFont typeface="Wingdings" panose="05000000000000000000" pitchFamily="2" charset="2"/>
              <a:buChar char="§"/>
              <a:defRPr/>
            </a:pPr>
            <a:r>
              <a:rPr lang="en-US" dirty="0"/>
              <a:t>Transportation</a:t>
            </a:r>
          </a:p>
          <a:p>
            <a:pPr>
              <a:buFont typeface="Wingdings" panose="05000000000000000000" pitchFamily="2" charset="2"/>
              <a:buChar char="§"/>
              <a:defRPr/>
            </a:pPr>
            <a:r>
              <a:rPr lang="en-US" dirty="0"/>
              <a:t>“Maintenance” payments</a:t>
            </a:r>
          </a:p>
          <a:p>
            <a:pPr>
              <a:buFont typeface="Wingdings" panose="05000000000000000000" pitchFamily="2" charset="2"/>
              <a:buChar char="§"/>
              <a:defRPr/>
            </a:pPr>
            <a:r>
              <a:rPr lang="en-US" dirty="0"/>
              <a:t>Interpreters </a:t>
            </a:r>
          </a:p>
          <a:p>
            <a:pPr>
              <a:buFont typeface="Wingdings" panose="05000000000000000000" pitchFamily="2" charset="2"/>
              <a:buChar char="§"/>
              <a:defRPr/>
            </a:pPr>
            <a:r>
              <a:rPr lang="en-US" dirty="0"/>
              <a:t>Services to family members (like Day Care!)</a:t>
            </a:r>
          </a:p>
          <a:p>
            <a:pPr marL="44450" indent="0">
              <a:buNone/>
              <a:defRPr/>
            </a:pPr>
            <a:endParaRPr lang="en-US" dirty="0"/>
          </a:p>
          <a:p>
            <a:pPr marL="109728" indent="0">
              <a:buFont typeface="Wingdings 2" pitchFamily="18" charset="2"/>
              <a:buNone/>
              <a:defRPr/>
            </a:pPr>
            <a:r>
              <a:rPr lang="en-US" sz="2800" dirty="0"/>
              <a:t>		34 </a:t>
            </a:r>
            <a:r>
              <a:rPr lang="en-US" sz="2800" dirty="0" err="1"/>
              <a:t>CFR</a:t>
            </a:r>
            <a:r>
              <a:rPr lang="en-US" sz="2800" dirty="0"/>
              <a:t> 361.48   </a:t>
            </a:r>
          </a:p>
          <a:p>
            <a:pPr marL="44450" indent="0">
              <a:buFont typeface="Wingdings 2" pitchFamily="18" charset="2"/>
              <a:buNone/>
              <a:defRPr/>
            </a:pPr>
            <a:endParaRPr lang="en-US" dirty="0"/>
          </a:p>
        </p:txBody>
      </p:sp>
      <p:sp>
        <p:nvSpPr>
          <p:cNvPr id="2560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endParaRPr lang="en-US" altLang="en-US" sz="1600">
              <a:solidFill>
                <a:schemeClr val="bg1"/>
              </a:solidFill>
              <a:latin typeface="Franklin Gothic Medium" pitchFamily="34" charset="0"/>
            </a:endParaRPr>
          </a:p>
        </p:txBody>
      </p:sp>
      <p:sp>
        <p:nvSpPr>
          <p:cNvPr id="25605"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4806F2FE-3BBB-484D-A35B-9BAE844512BC}" type="slidenum">
              <a:rPr lang="en-US" altLang="en-US" smtClean="0">
                <a:solidFill>
                  <a:schemeClr val="bg1"/>
                </a:solidFill>
                <a:latin typeface="Franklin Gothic Medium" pitchFamily="34" charset="0"/>
              </a:rPr>
              <a:pPr/>
              <a:t>33</a:t>
            </a:fld>
            <a:endParaRPr lang="en-US" altLang="en-US">
              <a:solidFill>
                <a:schemeClr val="bg1"/>
              </a:solidFill>
              <a:latin typeface="Franklin Gothic Medium" pitchFamily="34" charset="0"/>
            </a:endParaRPr>
          </a:p>
        </p:txBody>
      </p:sp>
    </p:spTree>
    <p:extLst>
      <p:ext uri="{BB962C8B-B14F-4D97-AF65-F5344CB8AC3E}">
        <p14:creationId xmlns:p14="http://schemas.microsoft.com/office/powerpoint/2010/main" val="235815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Support is Built-In</a:t>
            </a:r>
          </a:p>
        </p:txBody>
      </p:sp>
      <p:sp>
        <p:nvSpPr>
          <p:cNvPr id="3" name="Content Placeholder 2"/>
          <p:cNvSpPr>
            <a:spLocks noGrp="1"/>
          </p:cNvSpPr>
          <p:nvPr>
            <p:ph idx="1"/>
          </p:nvPr>
        </p:nvSpPr>
        <p:spPr/>
        <p:txBody>
          <a:bodyPr>
            <a:normAutofit fontScale="85000" lnSpcReduction="20000"/>
          </a:bodyPr>
          <a:lstStyle/>
          <a:p>
            <a:pPr marL="44450" indent="0">
              <a:buFont typeface="Wingdings 2" pitchFamily="18" charset="2"/>
              <a:buNone/>
              <a:defRPr/>
            </a:pPr>
            <a:r>
              <a:rPr lang="en-US" dirty="0"/>
              <a:t>VR Agencies must ensure that the person can exercise “informed choice”</a:t>
            </a:r>
          </a:p>
          <a:p>
            <a:pPr marL="44450" indent="0">
              <a:buFont typeface="Wingdings 2" pitchFamily="18" charset="2"/>
              <a:buNone/>
              <a:defRPr/>
            </a:pPr>
            <a:endParaRPr lang="en-US" dirty="0"/>
          </a:p>
          <a:p>
            <a:pPr marL="44450" indent="0">
              <a:buFont typeface="Wingdings 2" pitchFamily="18" charset="2"/>
              <a:buNone/>
              <a:defRPr/>
            </a:pPr>
            <a:r>
              <a:rPr lang="en-US" dirty="0"/>
              <a:t>“</a:t>
            </a:r>
            <a:r>
              <a:rPr lang="en-US" b="1" dirty="0"/>
              <a:t>Informing each applicant and eligible individual . . . through appropriate modes of communication</a:t>
            </a:r>
            <a:r>
              <a:rPr lang="en-US" dirty="0"/>
              <a:t>, about the availability of and opportunities to exercise informed choice, </a:t>
            </a:r>
            <a:r>
              <a:rPr lang="en-US" b="1" dirty="0"/>
              <a:t>including the availability of support services </a:t>
            </a:r>
            <a:r>
              <a:rPr lang="en-US" dirty="0"/>
              <a:t>for individuals with cognitive or other disabilities who require assistance in </a:t>
            </a:r>
            <a:r>
              <a:rPr lang="en-US" b="1" dirty="0"/>
              <a:t>exercising informed choice </a:t>
            </a:r>
            <a:r>
              <a:rPr lang="en-US" dirty="0"/>
              <a:t>throughout the vocational rehabilitation process” </a:t>
            </a:r>
          </a:p>
          <a:p>
            <a:pPr marL="44450" indent="0">
              <a:buNone/>
              <a:defRPr/>
            </a:pPr>
            <a:r>
              <a:rPr lang="en-US" dirty="0"/>
              <a:t> - 34 C.F.R. 361.52</a:t>
            </a:r>
          </a:p>
          <a:p>
            <a:pPr marL="44450" indent="0">
              <a:buFont typeface="Wingdings 2" pitchFamily="18" charset="2"/>
              <a:buNone/>
              <a:defRPr/>
            </a:pPr>
            <a:endParaRPr lang="en-US" dirty="0"/>
          </a:p>
        </p:txBody>
      </p:sp>
      <p:sp>
        <p:nvSpPr>
          <p:cNvPr id="3277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sz="1600">
              <a:solidFill>
                <a:schemeClr val="bg1"/>
              </a:solidFill>
              <a:latin typeface="Franklin Gothic Medium" charset="0"/>
            </a:endParaRPr>
          </a:p>
        </p:txBody>
      </p:sp>
      <p:sp>
        <p:nvSpPr>
          <p:cNvPr id="32773"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6AD9F78F-44D2-314A-9630-165CC48ABCF3}" type="slidenum">
              <a:rPr lang="en-US" altLang="en-US">
                <a:solidFill>
                  <a:schemeClr val="bg1"/>
                </a:solidFill>
                <a:latin typeface="Franklin Gothic Medium" charset="0"/>
              </a:rPr>
              <a:pPr/>
              <a:t>34</a:t>
            </a:fld>
            <a:endParaRPr lang="en-US" altLang="en-US">
              <a:solidFill>
                <a:schemeClr val="bg1"/>
              </a:solidFill>
              <a:latin typeface="Franklin Gothic Medium" charset="0"/>
            </a:endParaRPr>
          </a:p>
        </p:txBody>
      </p:sp>
    </p:spTree>
    <p:extLst>
      <p:ext uri="{BB962C8B-B14F-4D97-AF65-F5344CB8AC3E}">
        <p14:creationId xmlns:p14="http://schemas.microsoft.com/office/powerpoint/2010/main" val="63502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5400" dirty="0"/>
          </a:p>
          <a:p>
            <a:pPr marL="109728" indent="0" algn="ctr">
              <a:buNone/>
            </a:pPr>
            <a:r>
              <a:rPr lang="en-US" sz="5400" dirty="0"/>
              <a:t>Supported Decision-Making?</a:t>
            </a:r>
          </a:p>
          <a:p>
            <a:pPr marL="109728" indent="0" algn="ctr">
              <a:buNone/>
            </a:pPr>
            <a:r>
              <a:rPr lang="en-US" sz="5400" dirty="0"/>
              <a:t>The Student-Led IEP?</a:t>
            </a:r>
          </a:p>
        </p:txBody>
      </p:sp>
      <p:sp>
        <p:nvSpPr>
          <p:cNvPr id="3" name="Title 2"/>
          <p:cNvSpPr>
            <a:spLocks noGrp="1"/>
          </p:cNvSpPr>
          <p:nvPr>
            <p:ph type="title"/>
          </p:nvPr>
        </p:nvSpPr>
        <p:spPr/>
        <p:txBody>
          <a:bodyPr/>
          <a:lstStyle/>
          <a:p>
            <a:pPr algn="ctr"/>
            <a:r>
              <a:rPr lang="en-US" dirty="0"/>
              <a:t>Doesn’t That Sound Like…</a:t>
            </a:r>
          </a:p>
        </p:txBody>
      </p:sp>
    </p:spTree>
    <p:extLst>
      <p:ext uri="{BB962C8B-B14F-4D97-AF65-F5344CB8AC3E}">
        <p14:creationId xmlns:p14="http://schemas.microsoft.com/office/powerpoint/2010/main" val="2268822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 Opportunity:</a:t>
            </a:r>
            <a:br>
              <a:rPr lang="en-US" dirty="0"/>
            </a:br>
            <a:r>
              <a:rPr lang="en-US" dirty="0"/>
              <a:t>Pre-Employment Transition Services</a:t>
            </a:r>
          </a:p>
        </p:txBody>
      </p:sp>
      <p:sp>
        <p:nvSpPr>
          <p:cNvPr id="3" name="Content Placeholder 2"/>
          <p:cNvSpPr>
            <a:spLocks noGrp="1"/>
          </p:cNvSpPr>
          <p:nvPr>
            <p:ph idx="1"/>
          </p:nvPr>
        </p:nvSpPr>
        <p:spPr/>
        <p:txBody>
          <a:bodyPr>
            <a:normAutofit fontScale="40000" lnSpcReduction="20000"/>
          </a:bodyPr>
          <a:lstStyle/>
          <a:p>
            <a:r>
              <a:rPr lang="en-US" sz="4300" b="1" i="1" dirty="0"/>
              <a:t>Pre-ETS are available for ALL students with IEPs or 504 Plans</a:t>
            </a:r>
          </a:p>
          <a:p>
            <a:r>
              <a:rPr lang="en-US" sz="4300" b="1" i="1" dirty="0"/>
              <a:t>Pre-ETS include: </a:t>
            </a:r>
            <a:r>
              <a:rPr lang="en-US" sz="4300" dirty="0"/>
              <a:t>:</a:t>
            </a:r>
          </a:p>
          <a:p>
            <a:pPr lvl="1"/>
            <a:r>
              <a:rPr lang="en-US" sz="4300" dirty="0"/>
              <a:t>Job exploration counseling;</a:t>
            </a:r>
          </a:p>
          <a:p>
            <a:pPr lvl="1"/>
            <a:r>
              <a:rPr lang="en-US" sz="4300" dirty="0"/>
              <a:t>Work-based learning experiences, which may include in-school or after school opportunities, or experience outside the traditional school setting (including internships), that is provided in an integrated environment in the community to the maximum extent possible;</a:t>
            </a:r>
          </a:p>
          <a:p>
            <a:pPr lvl="1"/>
            <a:r>
              <a:rPr lang="en-US" sz="4300" dirty="0"/>
              <a:t>Counseling on opportunities for enrollment in comprehensive transition or postsecondary educational programs at institutions of higher education;</a:t>
            </a:r>
          </a:p>
          <a:p>
            <a:pPr lvl="1"/>
            <a:r>
              <a:rPr lang="en-US" sz="4300" dirty="0"/>
              <a:t>Workplace readiness training to develop social skills and independent living; and</a:t>
            </a:r>
          </a:p>
          <a:p>
            <a:pPr lvl="1"/>
            <a:r>
              <a:rPr lang="en-US" sz="4300" dirty="0"/>
              <a:t>Instruction in self-advocacy (including instruction in person-centered planning), which may include peer mentoring (including peer mentoring from individuals with disabilities working in competitive integrated employment).</a:t>
            </a:r>
          </a:p>
          <a:p>
            <a:r>
              <a:rPr lang="en-US" sz="4300" b="1" dirty="0"/>
              <a:t>VR MUST COME TO IEP MEETINGS IF INVITED</a:t>
            </a:r>
          </a:p>
          <a:p>
            <a:pPr marL="44450" indent="0">
              <a:buNone/>
            </a:pPr>
            <a:endParaRPr lang="en-US" dirty="0"/>
          </a:p>
          <a:p>
            <a:pPr marL="44450" indent="0">
              <a:buNone/>
            </a:pPr>
            <a:r>
              <a:rPr lang="en-US" dirty="0"/>
              <a:t>- 34 CFR 361.48</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D15B4D35-2AC4-474F-811A-00E639E0751D}" type="slidenum">
              <a:rPr lang="en-US" altLang="en-US" smtClean="0"/>
              <a:pPr/>
              <a:t>36</a:t>
            </a:fld>
            <a:endParaRPr lang="en-US" altLang="en-US"/>
          </a:p>
        </p:txBody>
      </p:sp>
    </p:spTree>
    <p:extLst>
      <p:ext uri="{BB962C8B-B14F-4D97-AF65-F5344CB8AC3E}">
        <p14:creationId xmlns:p14="http://schemas.microsoft.com/office/powerpoint/2010/main" val="1983320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“Person Centered Planning”</a:t>
            </a:r>
          </a:p>
        </p:txBody>
      </p:sp>
      <p:sp>
        <p:nvSpPr>
          <p:cNvPr id="3" name="Content Placeholder 2"/>
          <p:cNvSpPr>
            <a:spLocks noGrp="1"/>
          </p:cNvSpPr>
          <p:nvPr>
            <p:ph idx="1"/>
          </p:nvPr>
        </p:nvSpPr>
        <p:spPr/>
        <p:txBody>
          <a:bodyPr>
            <a:normAutofit fontScale="92500" lnSpcReduction="10000"/>
          </a:bodyPr>
          <a:lstStyle/>
          <a:p>
            <a:pPr marL="44450" indent="0">
              <a:buFont typeface="Wingdings 2" panose="05020102010507070707" pitchFamily="18" charset="2"/>
              <a:buNone/>
              <a:defRPr/>
            </a:pPr>
            <a:r>
              <a:rPr lang="en-US" sz="2600" dirty="0"/>
              <a:t>Person Centered Plan MUST:</a:t>
            </a:r>
          </a:p>
          <a:p>
            <a:pPr>
              <a:defRPr/>
            </a:pPr>
            <a:r>
              <a:rPr lang="en-US" sz="2600" dirty="0"/>
              <a:t>Address “health and long-term services and support needs in a manner that reflects individual preferences and goals.” </a:t>
            </a:r>
          </a:p>
          <a:p>
            <a:pPr>
              <a:defRPr/>
            </a:pPr>
            <a:r>
              <a:rPr lang="en-US" sz="2600" dirty="0"/>
              <a:t>Result “in a person-centered plan with individually identified goals and preferences, including those related community participation, employment, income and savings, health care and wellness, education and others.”</a:t>
            </a:r>
          </a:p>
          <a:p>
            <a:pPr>
              <a:defRPr/>
            </a:pPr>
            <a:r>
              <a:rPr lang="en-US" u="sng" dirty="0">
                <a:hlinkClick r:id="rId2"/>
              </a:rPr>
              <a:t>https://www.medicaid.gov/medicaid/hcbs/downloads/1915c-fact-sheet.pdf</a:t>
            </a:r>
            <a:r>
              <a:rPr lang="en-US" i="1" dirty="0"/>
              <a:t> </a:t>
            </a:r>
            <a:endParaRPr lang="en-US" dirty="0"/>
          </a:p>
          <a:p>
            <a:pPr>
              <a:defRPr/>
            </a:pPr>
            <a:endParaRPr lang="en-US" dirty="0"/>
          </a:p>
        </p:txBody>
      </p:sp>
      <p:sp>
        <p:nvSpPr>
          <p:cNvPr id="2662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26629"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2FA117-A748-4E2B-BF3B-102EA08C3CD8}" type="slidenum">
              <a:rPr lang="en-US" altLang="en-US" smtClean="0">
                <a:solidFill>
                  <a:schemeClr val="bg1"/>
                </a:solidFill>
                <a:latin typeface="Franklin Gothic Medium" panose="020B0603020102020204" pitchFamily="34" charset="0"/>
              </a:rPr>
              <a:pPr/>
              <a:t>37</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810813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nSpc>
                <a:spcPct val="80000"/>
              </a:lnSpc>
              <a:buFont typeface="Wingdings 2" panose="05020102010507070707" pitchFamily="18" charset="2"/>
              <a:buNone/>
              <a:defRPr/>
            </a:pPr>
            <a:endParaRPr lang="en-US" altLang="en-US" sz="2800" dirty="0">
              <a:solidFill>
                <a:srgbClr val="324C4B"/>
              </a:solidFill>
              <a:latin typeface="Calibri" panose="020F0502020204030204" pitchFamily="34" charset="0"/>
            </a:endParaRPr>
          </a:p>
          <a:p>
            <a:pPr marL="109728" indent="0">
              <a:lnSpc>
                <a:spcPct val="80000"/>
              </a:lnSpc>
              <a:buFont typeface="Wingdings 2" panose="05020102010507070707" pitchFamily="18" charset="2"/>
              <a:buNone/>
              <a:defRPr/>
            </a:pPr>
            <a:r>
              <a:rPr lang="en-US" altLang="en-US" sz="2800" dirty="0">
                <a:solidFill>
                  <a:srgbClr val="324C4B"/>
                </a:solidFill>
                <a:latin typeface="Calibri" panose="020F0502020204030204" pitchFamily="34" charset="0"/>
              </a:rPr>
              <a:t>What is:</a:t>
            </a:r>
          </a:p>
          <a:p>
            <a:pPr marL="566928" indent="-457200">
              <a:lnSpc>
                <a:spcPct val="80000"/>
              </a:lnSpc>
              <a:defRPr/>
            </a:pPr>
            <a:r>
              <a:rPr lang="en-US" altLang="en-US" sz="2800" dirty="0">
                <a:solidFill>
                  <a:srgbClr val="324C4B"/>
                </a:solidFill>
                <a:latin typeface="Calibri" panose="020F0502020204030204" pitchFamily="34" charset="0"/>
              </a:rPr>
              <a:t>	Important TO the Person</a:t>
            </a:r>
          </a:p>
          <a:p>
            <a:pPr marL="566928" indent="-457200">
              <a:lnSpc>
                <a:spcPct val="80000"/>
              </a:lnSpc>
              <a:defRPr/>
            </a:pPr>
            <a:endParaRPr lang="en-US" altLang="en-US" sz="2800" dirty="0">
              <a:solidFill>
                <a:srgbClr val="324C4B"/>
              </a:solidFill>
              <a:latin typeface="Calibri" panose="020F0502020204030204" pitchFamily="34" charset="0"/>
            </a:endParaRPr>
          </a:p>
          <a:p>
            <a:pPr marL="566928" indent="-457200">
              <a:lnSpc>
                <a:spcPct val="80000"/>
              </a:lnSpc>
              <a:defRPr/>
            </a:pPr>
            <a:r>
              <a:rPr lang="en-US" altLang="en-US" sz="2800" dirty="0">
                <a:solidFill>
                  <a:srgbClr val="324C4B"/>
                </a:solidFill>
                <a:latin typeface="Calibri" panose="020F0502020204030204" pitchFamily="34" charset="0"/>
              </a:rPr>
              <a:t>	Important FOR the Person</a:t>
            </a:r>
          </a:p>
          <a:p>
            <a:pPr marL="109728" indent="0">
              <a:lnSpc>
                <a:spcPct val="80000"/>
              </a:lnSpc>
              <a:buFont typeface="Wingdings 2" panose="05020102010507070707" pitchFamily="18" charset="2"/>
              <a:buNone/>
              <a:defRPr/>
            </a:pPr>
            <a:endParaRPr lang="en-US" altLang="en-US" sz="2800" dirty="0">
              <a:solidFill>
                <a:srgbClr val="324C4B"/>
              </a:solidFill>
              <a:latin typeface="Calibri" panose="020F0502020204030204" pitchFamily="34" charset="0"/>
            </a:endParaRPr>
          </a:p>
          <a:p>
            <a:pPr marL="109728" indent="0">
              <a:lnSpc>
                <a:spcPct val="80000"/>
              </a:lnSpc>
              <a:buFont typeface="Wingdings 2" panose="05020102010507070707" pitchFamily="18" charset="2"/>
              <a:buNone/>
              <a:defRPr/>
            </a:pPr>
            <a:r>
              <a:rPr lang="en-US" altLang="en-US" sz="2800" dirty="0">
                <a:solidFill>
                  <a:srgbClr val="324C4B"/>
                </a:solidFill>
                <a:latin typeface="Calibri" panose="020F0502020204030204" pitchFamily="34" charset="0"/>
              </a:rPr>
              <a:t>Where the Person is and where the Person wants to be</a:t>
            </a:r>
          </a:p>
          <a:p>
            <a:pPr marL="566928" indent="-457200">
              <a:lnSpc>
                <a:spcPct val="80000"/>
              </a:lnSpc>
              <a:defRPr/>
            </a:pPr>
            <a:endParaRPr lang="en-US" altLang="en-US" sz="2800" dirty="0">
              <a:solidFill>
                <a:srgbClr val="324C4B"/>
              </a:solidFill>
              <a:latin typeface="Calibri" panose="020F0502020204030204" pitchFamily="34" charset="0"/>
            </a:endParaRPr>
          </a:p>
          <a:p>
            <a:pPr marL="566928" indent="-457200">
              <a:lnSpc>
                <a:spcPct val="80000"/>
              </a:lnSpc>
              <a:defRPr/>
            </a:pPr>
            <a:r>
              <a:rPr lang="en-US" altLang="en-US" sz="2800" dirty="0">
                <a:solidFill>
                  <a:srgbClr val="324C4B"/>
                </a:solidFill>
                <a:latin typeface="Calibri" panose="020F0502020204030204" pitchFamily="34" charset="0"/>
              </a:rPr>
              <a:t>	What needs to change and what needs to stay the same to get there</a:t>
            </a:r>
          </a:p>
          <a:p>
            <a:pPr marL="109728" indent="0">
              <a:buFont typeface="Wingdings 2" panose="05020102010507070707" pitchFamily="18" charset="2"/>
              <a:buNone/>
              <a:defRPr/>
            </a:pPr>
            <a:endParaRPr lang="en-US" dirty="0"/>
          </a:p>
        </p:txBody>
      </p:sp>
      <p:sp>
        <p:nvSpPr>
          <p:cNvPr id="3" name="Title 2"/>
          <p:cNvSpPr>
            <a:spLocks noGrp="1"/>
          </p:cNvSpPr>
          <p:nvPr>
            <p:ph type="title"/>
          </p:nvPr>
        </p:nvSpPr>
        <p:spPr/>
        <p:txBody>
          <a:bodyPr>
            <a:normAutofit fontScale="90000"/>
          </a:bodyPr>
          <a:lstStyle/>
          <a:p>
            <a:pPr>
              <a:defRPr/>
            </a:pPr>
            <a:r>
              <a:rPr lang="en-US" dirty="0"/>
              <a:t>Person Centered Planning Focuses On</a:t>
            </a:r>
          </a:p>
        </p:txBody>
      </p:sp>
    </p:spTree>
    <p:extLst>
      <p:ext uri="{BB962C8B-B14F-4D97-AF65-F5344CB8AC3E}">
        <p14:creationId xmlns:p14="http://schemas.microsoft.com/office/powerpoint/2010/main" val="1301729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Font typeface="Wingdings 2" panose="05020102010507070707" pitchFamily="18" charset="2"/>
              <a:buNone/>
              <a:defRPr/>
            </a:pPr>
            <a:endParaRPr lang="en-US" sz="4000" dirty="0"/>
          </a:p>
          <a:p>
            <a:pPr marL="109728" indent="0" algn="ctr">
              <a:buFont typeface="Wingdings 2" panose="05020102010507070707" pitchFamily="18" charset="2"/>
              <a:buNone/>
              <a:defRPr/>
            </a:pPr>
            <a:r>
              <a:rPr lang="en-US" sz="4800" dirty="0"/>
              <a:t>Supported Decision-Making?</a:t>
            </a:r>
          </a:p>
          <a:p>
            <a:pPr marL="109728" indent="0" algn="ctr">
              <a:buFont typeface="Wingdings 2" panose="05020102010507070707" pitchFamily="18" charset="2"/>
              <a:buNone/>
              <a:defRPr/>
            </a:pPr>
            <a:r>
              <a:rPr lang="en-US" sz="4800" dirty="0"/>
              <a:t>The Student Led IEP?</a:t>
            </a:r>
          </a:p>
          <a:p>
            <a:pPr marL="109728" indent="0" algn="ctr">
              <a:buFont typeface="Wingdings 2" panose="05020102010507070707" pitchFamily="18" charset="2"/>
              <a:buNone/>
              <a:defRPr/>
            </a:pPr>
            <a:r>
              <a:rPr lang="en-US" sz="4800" dirty="0"/>
              <a:t>Informed Choice in VR?</a:t>
            </a:r>
          </a:p>
          <a:p>
            <a:pPr marL="109728" indent="0" algn="ctr">
              <a:buFont typeface="Wingdings 2" panose="05020102010507070707" pitchFamily="18" charset="2"/>
              <a:buNone/>
              <a:defRPr/>
            </a:pPr>
            <a:endParaRPr lang="en-US" sz="4000" dirty="0"/>
          </a:p>
        </p:txBody>
      </p:sp>
      <p:sp>
        <p:nvSpPr>
          <p:cNvPr id="3" name="Title 2"/>
          <p:cNvSpPr>
            <a:spLocks noGrp="1"/>
          </p:cNvSpPr>
          <p:nvPr>
            <p:ph type="title"/>
          </p:nvPr>
        </p:nvSpPr>
        <p:spPr/>
        <p:txBody>
          <a:bodyPr>
            <a:normAutofit/>
          </a:bodyPr>
          <a:lstStyle/>
          <a:p>
            <a:pPr>
              <a:defRPr/>
            </a:pPr>
            <a:r>
              <a:rPr lang="en-US" dirty="0"/>
              <a:t>Doesn’t That Sound Like…</a:t>
            </a:r>
          </a:p>
        </p:txBody>
      </p:sp>
    </p:spTree>
    <p:extLst>
      <p:ext uri="{BB962C8B-B14F-4D97-AF65-F5344CB8AC3E}">
        <p14:creationId xmlns:p14="http://schemas.microsoft.com/office/powerpoint/2010/main" val="3789503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Self-Determination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defRPr/>
            </a:pPr>
            <a:r>
              <a:rPr lang="en-US" dirty="0"/>
              <a:t>People with disabilities who exercise greater self-determination have a </a:t>
            </a:r>
            <a:r>
              <a:rPr lang="en-US" b="1" dirty="0"/>
              <a:t>better quality of life</a:t>
            </a:r>
            <a:r>
              <a:rPr lang="en-US" dirty="0"/>
              <a:t>, more independence, and more community integration - Powers et al., 2012; Shogren, et al, 2014</a:t>
            </a:r>
          </a:p>
          <a:p>
            <a:pPr marL="44450" indent="0">
              <a:buNone/>
              <a:defRPr/>
            </a:pPr>
            <a:endParaRPr lang="en-US" dirty="0"/>
          </a:p>
          <a:p>
            <a:pPr marL="44450" indent="0">
              <a:buNone/>
              <a:defRPr/>
            </a:pPr>
            <a:endParaRPr lang="en-US" dirty="0"/>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4</a:t>
            </a:fld>
            <a:endParaRPr lang="en-US" altLang="en-US" dirty="0"/>
          </a:p>
        </p:txBody>
      </p:sp>
    </p:spTree>
    <p:extLst>
      <p:ext uri="{BB962C8B-B14F-4D97-AF65-F5344CB8AC3E}">
        <p14:creationId xmlns:p14="http://schemas.microsoft.com/office/powerpoint/2010/main" val="272937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44450" indent="0">
              <a:buFont typeface="Wingdings 2" panose="05020102010507070707" pitchFamily="18" charset="2"/>
              <a:buNone/>
              <a:defRPr/>
            </a:pPr>
            <a:r>
              <a:rPr lang="en-US" dirty="0"/>
              <a:t>I will not buy, sell, manage, or otherwise take or exercise any interest in any tangible property or item costing or worth more than $X without my agent’s agreement.  For example, if I want to buy or sell a car for $20,000, I would need my agent to agree or the sale could not go through.</a:t>
            </a:r>
          </a:p>
          <a:p>
            <a:pPr>
              <a:defRPr/>
            </a:pPr>
            <a:endParaRPr lang="en-US" dirty="0"/>
          </a:p>
          <a:p>
            <a:pPr marL="44450" indent="0">
              <a:buFont typeface="Wingdings 2" panose="05020102010507070707" pitchFamily="18" charset="2"/>
              <a:buNone/>
              <a:defRPr/>
            </a:pPr>
            <a:r>
              <a:rPr lang="en-US" dirty="0"/>
              <a:t>In making decisions whether or not to buy, sell, manage, or otherwise take or exercise any interest in any tangible property or item costing or worth more than X, </a:t>
            </a:r>
            <a:r>
              <a:rPr lang="en-US" b="1" dirty="0"/>
              <a:t>my agent and I will discuss the situation and give consideration to my express wishes before my agent decides whether or not to agree</a:t>
            </a:r>
            <a:r>
              <a:rPr lang="en-US" dirty="0"/>
              <a:t>. </a:t>
            </a:r>
          </a:p>
          <a:p>
            <a:pPr marL="109728" indent="0">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a:defRPr/>
            </a:pPr>
            <a:r>
              <a:rPr lang="en-US" dirty="0"/>
              <a:t>SDM, Power of Attorney, </a:t>
            </a:r>
            <a:br>
              <a:rPr lang="en-US" dirty="0"/>
            </a:br>
            <a:r>
              <a:rPr lang="en-US" dirty="0"/>
              <a:t>And Financial Authority</a:t>
            </a:r>
          </a:p>
        </p:txBody>
      </p:sp>
    </p:spTree>
    <p:extLst>
      <p:ext uri="{BB962C8B-B14F-4D97-AF65-F5344CB8AC3E}">
        <p14:creationId xmlns:p14="http://schemas.microsoft.com/office/powerpoint/2010/main" val="822689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44450" indent="0">
              <a:buFont typeface="Wingdings 2" panose="05020102010507070707" pitchFamily="18" charset="2"/>
              <a:buNone/>
              <a:defRPr/>
            </a:pPr>
            <a:r>
              <a:rPr lang="en-US" dirty="0"/>
              <a:t>I agree that my agent will be listed as a joint account holder on all bank or other financial institution accounts – including checking and savings accounts, as well as credit and debit cards  – that I have or open while this power of attorney is in effect.  </a:t>
            </a:r>
          </a:p>
          <a:p>
            <a:pPr marL="44450" indent="0">
              <a:buFont typeface="Wingdings 2" panose="05020102010507070707" pitchFamily="18" charset="2"/>
              <a:buNone/>
              <a:defRPr/>
            </a:pPr>
            <a:endParaRPr lang="en-US" dirty="0"/>
          </a:p>
          <a:p>
            <a:pPr marL="44450" indent="0">
              <a:buFont typeface="Wingdings 2" panose="05020102010507070707" pitchFamily="18" charset="2"/>
              <a:buNone/>
              <a:defRPr/>
            </a:pPr>
            <a:r>
              <a:rPr lang="en-US" dirty="0"/>
              <a:t>I agree that I will not withdraw more than $X from any account, write a check for more than $X, or otherwise cause more than $X to be withdrawn from or charged to any account unless my agent agrees.</a:t>
            </a:r>
          </a:p>
          <a:p>
            <a:pPr>
              <a:defRPr/>
            </a:pPr>
            <a:endParaRPr lang="en-US" dirty="0"/>
          </a:p>
          <a:p>
            <a:pPr marL="44450" indent="0">
              <a:buFont typeface="Wingdings 2" panose="05020102010507070707" pitchFamily="18" charset="2"/>
              <a:buNone/>
              <a:defRPr/>
            </a:pPr>
            <a:r>
              <a:rPr lang="en-US" dirty="0"/>
              <a:t>In making decisions whether or not to agree to write checks, withdraw money from my accounts or charge money to my accounts, my agent and I will discuss the situation and </a:t>
            </a:r>
            <a:r>
              <a:rPr lang="en-US" b="1" dirty="0"/>
              <a:t>give consideration to my express wishes before my agent decides whether or not to agree. </a:t>
            </a:r>
          </a:p>
          <a:p>
            <a:pPr marL="109728" indent="0">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a:defRPr/>
            </a:pPr>
            <a:r>
              <a:rPr lang="en-US" dirty="0"/>
              <a:t>SDM, Power of Attorney</a:t>
            </a:r>
            <a:br>
              <a:rPr lang="en-US" dirty="0"/>
            </a:br>
            <a:r>
              <a:rPr lang="en-US" dirty="0"/>
              <a:t>And Banking</a:t>
            </a:r>
          </a:p>
        </p:txBody>
      </p:sp>
    </p:spTree>
    <p:extLst>
      <p:ext uri="{BB962C8B-B14F-4D97-AF65-F5344CB8AC3E}">
        <p14:creationId xmlns:p14="http://schemas.microsoft.com/office/powerpoint/2010/main" val="633163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 Real Problem</a:t>
            </a:r>
          </a:p>
        </p:txBody>
      </p:sp>
      <p:sp>
        <p:nvSpPr>
          <p:cNvPr id="3" name="Content Placeholder 2"/>
          <p:cNvSpPr>
            <a:spLocks noGrp="1"/>
          </p:cNvSpPr>
          <p:nvPr>
            <p:ph idx="1"/>
          </p:nvPr>
        </p:nvSpPr>
        <p:spPr/>
        <p:txBody>
          <a:bodyPr/>
          <a:lstStyle/>
          <a:p>
            <a:pPr marL="44450" indent="0">
              <a:buFont typeface="Wingdings 2" panose="05020102010507070707" pitchFamily="18" charset="2"/>
              <a:buNone/>
              <a:defRPr/>
            </a:pPr>
            <a:r>
              <a:rPr lang="en-US" sz="3600" dirty="0"/>
              <a:t>“[P]</a:t>
            </a:r>
            <a:r>
              <a:rPr lang="en-US" sz="3600" dirty="0" err="1"/>
              <a:t>eople</a:t>
            </a:r>
            <a:r>
              <a:rPr lang="en-US" sz="3600" dirty="0"/>
              <a:t> with disabilities cannot have a decent quality of life with limited financial resources and modest government support.”</a:t>
            </a:r>
          </a:p>
          <a:p>
            <a:pPr>
              <a:buFontTx/>
              <a:buChar char="-"/>
              <a:defRPr/>
            </a:pPr>
            <a:r>
              <a:rPr lang="en-US" sz="2800" dirty="0"/>
              <a:t>Forbes Magazine, “Are Tax-Free ABLE Accounts The Right Financial Solution for People with Disabilities,” 12/4/14</a:t>
            </a:r>
          </a:p>
          <a:p>
            <a:pPr>
              <a:buFontTx/>
              <a:buChar char="-"/>
              <a:defRPr/>
            </a:pPr>
            <a:endParaRPr lang="en-US" sz="3600" dirty="0"/>
          </a:p>
          <a:p>
            <a:pPr marL="44450" indent="0">
              <a:buFont typeface="Wingdings 2" panose="05020102010507070707" pitchFamily="18" charset="2"/>
              <a:buNone/>
              <a:defRPr/>
            </a:pPr>
            <a:endParaRPr lang="en-US" dirty="0"/>
          </a:p>
        </p:txBody>
      </p:sp>
      <p:sp>
        <p:nvSpPr>
          <p:cNvPr id="6656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66565"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EB366D-A84B-4CD9-93FA-0D2DEE48DDBA}" type="slidenum">
              <a:rPr lang="en-US" altLang="en-US" smtClean="0">
                <a:solidFill>
                  <a:schemeClr val="bg1"/>
                </a:solidFill>
                <a:latin typeface="Franklin Gothic Medium" panose="020B0603020102020204" pitchFamily="34" charset="0"/>
              </a:rPr>
              <a:pPr/>
              <a:t>42</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008101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1"/>
          </p:nvPr>
        </p:nvSpPr>
        <p:spPr bwMode="auto">
          <a:xfrm>
            <a:off x="6553200" y="6245225"/>
            <a:ext cx="2133600" cy="4762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1E7FE8-3F41-47F8-A449-CAC8F03C7413}" type="slidenum">
              <a:rPr lang="en-US" altLang="en-US" smtClean="0">
                <a:solidFill>
                  <a:schemeClr val="bg1"/>
                </a:solidFill>
                <a:latin typeface="Franklin Gothic Medium" panose="020B0603020102020204" pitchFamily="34" charset="0"/>
              </a:rPr>
              <a:pPr/>
              <a:t>43</a:t>
            </a:fld>
            <a:endParaRPr lang="en-US" altLang="en-US">
              <a:solidFill>
                <a:schemeClr val="bg1"/>
              </a:solidFill>
              <a:latin typeface="Franklin Gothic Medium" panose="020B0603020102020204" pitchFamily="34" charset="0"/>
            </a:endParaRPr>
          </a:p>
        </p:txBody>
      </p:sp>
      <p:sp>
        <p:nvSpPr>
          <p:cNvPr id="8195" name="Rectangle 2"/>
          <p:cNvSpPr>
            <a:spLocks noGrp="1" noChangeArrowheads="1"/>
          </p:cNvSpPr>
          <p:nvPr>
            <p:ph type="title"/>
          </p:nvPr>
        </p:nvSpPr>
        <p:spPr/>
        <p:txBody>
          <a:bodyPr/>
          <a:lstStyle/>
          <a:p>
            <a:pPr eaLnBrk="1" hangingPunct="1">
              <a:defRPr/>
            </a:pPr>
            <a:r>
              <a:rPr lang="en-US" altLang="en-US" sz="3600" dirty="0"/>
              <a:t>When You Receive Public Benefits</a:t>
            </a:r>
          </a:p>
        </p:txBody>
      </p:sp>
      <p:sp>
        <p:nvSpPr>
          <p:cNvPr id="8196" name="Rectangle 3"/>
          <p:cNvSpPr>
            <a:spLocks noGrp="1" noChangeArrowheads="1"/>
          </p:cNvSpPr>
          <p:nvPr>
            <p:ph type="body" idx="1"/>
          </p:nvPr>
        </p:nvSpPr>
        <p:spPr/>
        <p:txBody>
          <a:bodyPr/>
          <a:lstStyle/>
          <a:p>
            <a:pPr eaLnBrk="1" hangingPunct="1">
              <a:lnSpc>
                <a:spcPct val="90000"/>
              </a:lnSpc>
              <a:defRPr/>
            </a:pPr>
            <a:r>
              <a:rPr lang="en-US" altLang="en-US" sz="2800" dirty="0"/>
              <a:t>To live independently, many people rely on public benefits like Medicaid, SSI, and </a:t>
            </a:r>
            <a:r>
              <a:rPr lang="en-US" altLang="en-US" sz="2800" dirty="0" err="1"/>
              <a:t>SSDI</a:t>
            </a:r>
            <a:endParaRPr lang="en-US" altLang="en-US" sz="2800" dirty="0"/>
          </a:p>
          <a:p>
            <a:pPr eaLnBrk="1" hangingPunct="1">
              <a:lnSpc>
                <a:spcPct val="90000"/>
              </a:lnSpc>
              <a:defRPr/>
            </a:pPr>
            <a:r>
              <a:rPr lang="en-US" altLang="en-US" sz="2800" dirty="0"/>
              <a:t>To qualify for Medicaid/SSI, you generally may not have more than $2,000 of countable assets. Earnings of more than the substantial gainful activity (SGA) level can also affect eligibility for these programs.  </a:t>
            </a:r>
          </a:p>
          <a:p>
            <a:pPr eaLnBrk="1" hangingPunct="1">
              <a:lnSpc>
                <a:spcPct val="90000"/>
              </a:lnSpc>
              <a:defRPr/>
            </a:pPr>
            <a:r>
              <a:rPr lang="en-US" altLang="en-US" sz="2800" dirty="0"/>
              <a:t>If families provide financial or “in-kind” support, the person may be disqualified or have benefits reduced.</a:t>
            </a:r>
          </a:p>
        </p:txBody>
      </p:sp>
    </p:spTree>
    <p:extLst>
      <p:ext uri="{BB962C8B-B14F-4D97-AF65-F5344CB8AC3E}">
        <p14:creationId xmlns:p14="http://schemas.microsoft.com/office/powerpoint/2010/main" val="42554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Enter ABLE</a:t>
            </a:r>
          </a:p>
        </p:txBody>
      </p:sp>
      <p:sp>
        <p:nvSpPr>
          <p:cNvPr id="3" name="Content Placeholder 2"/>
          <p:cNvSpPr>
            <a:spLocks noGrp="1"/>
          </p:cNvSpPr>
          <p:nvPr>
            <p:ph idx="1"/>
          </p:nvPr>
        </p:nvSpPr>
        <p:spPr/>
        <p:txBody>
          <a:bodyPr/>
          <a:lstStyle/>
          <a:p>
            <a:pPr marL="44450" indent="0">
              <a:buFont typeface="Wingdings 2" panose="05020102010507070707" pitchFamily="18" charset="2"/>
              <a:buNone/>
              <a:defRPr/>
            </a:pPr>
            <a:r>
              <a:rPr lang="en-US" sz="5400" b="1" dirty="0"/>
              <a:t>A</a:t>
            </a:r>
            <a:r>
              <a:rPr lang="en-US" sz="4000" dirty="0"/>
              <a:t>chieving a </a:t>
            </a:r>
          </a:p>
          <a:p>
            <a:pPr marL="44450" indent="0">
              <a:buFont typeface="Wingdings 2" panose="05020102010507070707" pitchFamily="18" charset="2"/>
              <a:buNone/>
              <a:defRPr/>
            </a:pPr>
            <a:r>
              <a:rPr lang="en-US" sz="5400" b="1" dirty="0"/>
              <a:t>B</a:t>
            </a:r>
            <a:r>
              <a:rPr lang="en-US" sz="4000" dirty="0"/>
              <a:t>etter</a:t>
            </a:r>
          </a:p>
          <a:p>
            <a:pPr marL="44450" indent="0">
              <a:buFont typeface="Wingdings 2" panose="05020102010507070707" pitchFamily="18" charset="2"/>
              <a:buNone/>
              <a:defRPr/>
            </a:pPr>
            <a:r>
              <a:rPr lang="en-US" sz="5400" b="1" dirty="0"/>
              <a:t>L</a:t>
            </a:r>
            <a:r>
              <a:rPr lang="en-US" sz="4000" dirty="0"/>
              <a:t>ife</a:t>
            </a:r>
          </a:p>
          <a:p>
            <a:pPr marL="44450" indent="0">
              <a:buFont typeface="Wingdings 2" panose="05020102010507070707" pitchFamily="18" charset="2"/>
              <a:buNone/>
              <a:defRPr/>
            </a:pPr>
            <a:r>
              <a:rPr lang="en-US" sz="5400" b="1" dirty="0"/>
              <a:t>E</a:t>
            </a:r>
            <a:r>
              <a:rPr lang="en-US" sz="4000" dirty="0"/>
              <a:t>xperience</a:t>
            </a:r>
          </a:p>
        </p:txBody>
      </p:sp>
      <p:sp>
        <p:nvSpPr>
          <p:cNvPr id="7066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70661"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F17B67-E027-4B25-9137-146F1BE31F00}" type="slidenum">
              <a:rPr lang="en-US" altLang="en-US" smtClean="0">
                <a:solidFill>
                  <a:schemeClr val="bg1"/>
                </a:solidFill>
                <a:latin typeface="Franklin Gothic Medium" panose="020B0603020102020204" pitchFamily="34" charset="0"/>
              </a:rPr>
              <a:pPr/>
              <a:t>44</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610379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It Is</a:t>
            </a:r>
          </a:p>
        </p:txBody>
      </p:sp>
      <p:sp>
        <p:nvSpPr>
          <p:cNvPr id="3" name="Content Placeholder 2"/>
          <p:cNvSpPr>
            <a:spLocks noGrp="1"/>
          </p:cNvSpPr>
          <p:nvPr>
            <p:ph idx="1"/>
          </p:nvPr>
        </p:nvSpPr>
        <p:spPr/>
        <p:txBody>
          <a:bodyPr>
            <a:normAutofit fontScale="70000" lnSpcReduction="20000"/>
          </a:bodyPr>
          <a:lstStyle/>
          <a:p>
            <a:pPr>
              <a:defRPr/>
            </a:pPr>
            <a:r>
              <a:rPr lang="en-US" dirty="0"/>
              <a:t>Like 529 Accounts for Education</a:t>
            </a:r>
          </a:p>
          <a:p>
            <a:pPr>
              <a:defRPr/>
            </a:pPr>
            <a:r>
              <a:rPr lang="en-US" dirty="0"/>
              <a:t>Family, friends can contribute up to $15,000 per year into an ABLE account</a:t>
            </a:r>
          </a:p>
          <a:p>
            <a:pPr>
              <a:defRPr/>
            </a:pPr>
            <a:r>
              <a:rPr lang="en-US" dirty="0"/>
              <a:t>ABLE account money can be withdrawn, tax free, to pay for housing, transportation, healthcare and other expenses</a:t>
            </a:r>
          </a:p>
          <a:p>
            <a:pPr>
              <a:defRPr/>
            </a:pPr>
            <a:r>
              <a:rPr lang="en-US" dirty="0"/>
              <a:t>Money in an ABLE account </a:t>
            </a:r>
            <a:r>
              <a:rPr lang="en-US" b="1" dirty="0"/>
              <a:t>does not </a:t>
            </a:r>
            <a:r>
              <a:rPr lang="en-US" dirty="0"/>
              <a:t>affect eligibility for Social Security or Medicaid/Medicare (if there is more than $101,999 in account, SSI benefits will be suspended, but still receive Medicaid). </a:t>
            </a:r>
          </a:p>
          <a:p>
            <a:pPr>
              <a:defRPr/>
            </a:pPr>
            <a:r>
              <a:rPr lang="en-US" dirty="0"/>
              <a:t>NC ABLE accounts </a:t>
            </a:r>
            <a:r>
              <a:rPr lang="en-US" dirty="0">
                <a:hlinkClick r:id="rId2"/>
              </a:rPr>
              <a:t>https://savewithable.com/nc/home.html</a:t>
            </a:r>
            <a:endParaRPr lang="en-US" dirty="0"/>
          </a:p>
          <a:p>
            <a:pPr>
              <a:defRPr/>
            </a:pPr>
            <a:r>
              <a:rPr lang="en-US" dirty="0"/>
              <a:t>ABLE National Resource Center: </a:t>
            </a:r>
            <a:r>
              <a:rPr lang="en-US" dirty="0">
                <a:hlinkClick r:id="rId3"/>
              </a:rPr>
              <a:t>www.ablenrc.org</a:t>
            </a:r>
            <a:r>
              <a:rPr lang="en-US" dirty="0"/>
              <a:t> </a:t>
            </a:r>
          </a:p>
          <a:p>
            <a:pPr>
              <a:defRPr/>
            </a:pPr>
            <a:endParaRPr lang="en-US" dirty="0"/>
          </a:p>
          <a:p>
            <a:pPr marL="44450" indent="0">
              <a:buFont typeface="Wingdings 2" panose="05020102010507070707" pitchFamily="18" charset="2"/>
              <a:buNone/>
              <a:defRPr/>
            </a:pPr>
            <a:endParaRPr lang="en-US" dirty="0"/>
          </a:p>
        </p:txBody>
      </p:sp>
      <p:sp>
        <p:nvSpPr>
          <p:cNvPr id="7168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71685"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788302-DE14-4585-8D06-CB0DE36267CE}" type="slidenum">
              <a:rPr lang="en-US" altLang="en-US" smtClean="0">
                <a:solidFill>
                  <a:schemeClr val="bg1"/>
                </a:solidFill>
                <a:latin typeface="Franklin Gothic Medium" panose="020B0603020102020204" pitchFamily="34" charset="0"/>
              </a:rPr>
              <a:pPr/>
              <a:t>45</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4105066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Specifically</a:t>
            </a:r>
          </a:p>
        </p:txBody>
      </p:sp>
      <p:sp>
        <p:nvSpPr>
          <p:cNvPr id="3" name="Content Placeholder 2"/>
          <p:cNvSpPr>
            <a:spLocks noGrp="1"/>
          </p:cNvSpPr>
          <p:nvPr>
            <p:ph idx="1"/>
          </p:nvPr>
        </p:nvSpPr>
        <p:spPr/>
        <p:txBody>
          <a:bodyPr>
            <a:normAutofit fontScale="77500" lnSpcReduction="20000"/>
          </a:bodyPr>
          <a:lstStyle/>
          <a:p>
            <a:pPr marL="44450" indent="0">
              <a:buFont typeface="Wingdings 2" panose="05020102010507070707" pitchFamily="18" charset="2"/>
              <a:buNone/>
              <a:defRPr/>
            </a:pPr>
            <a:r>
              <a:rPr lang="en-US" dirty="0"/>
              <a:t>ABLE Account funds can be used for:</a:t>
            </a:r>
          </a:p>
          <a:p>
            <a:pPr lvl="1" eaLnBrk="1" hangingPunct="1">
              <a:lnSpc>
                <a:spcPct val="90000"/>
              </a:lnSpc>
              <a:spcAft>
                <a:spcPct val="50000"/>
              </a:spcAft>
              <a:defRPr/>
            </a:pPr>
            <a:r>
              <a:rPr lang="en-US" altLang="en-US" sz="1900" b="1" dirty="0"/>
              <a:t>Education</a:t>
            </a:r>
            <a:r>
              <a:rPr lang="en-US" altLang="en-US" sz="1900" dirty="0"/>
              <a:t>—including tuition for preschool thru post-secondary education, books, supplies, and educational materials related to such education, tutors, and special education services. </a:t>
            </a:r>
          </a:p>
          <a:p>
            <a:pPr lvl="1" eaLnBrk="1" hangingPunct="1">
              <a:lnSpc>
                <a:spcPct val="90000"/>
              </a:lnSpc>
              <a:spcAft>
                <a:spcPct val="50000"/>
              </a:spcAft>
              <a:defRPr/>
            </a:pPr>
            <a:r>
              <a:rPr lang="en-US" altLang="en-US" sz="1900" b="1" dirty="0"/>
              <a:t>Housing</a:t>
            </a:r>
            <a:r>
              <a:rPr lang="en-US" altLang="en-US" sz="1900" dirty="0"/>
              <a:t>—including rent, mortgage payments, home improvements and modifications, maintenance and repairs, real property taxes, and utility charges.</a:t>
            </a:r>
          </a:p>
          <a:p>
            <a:pPr lvl="1" eaLnBrk="1" hangingPunct="1">
              <a:lnSpc>
                <a:spcPct val="90000"/>
              </a:lnSpc>
              <a:spcAft>
                <a:spcPct val="50000"/>
              </a:spcAft>
              <a:defRPr/>
            </a:pPr>
            <a:r>
              <a:rPr lang="en-US" altLang="en-US" sz="1900" b="1" dirty="0"/>
              <a:t>Employment Support</a:t>
            </a:r>
            <a:r>
              <a:rPr lang="en-US" altLang="en-US" sz="1900" dirty="0"/>
              <a:t>—including expenses related to obtaining and maintaining employment, including job-related training, assistive technology, and personal assistance supports.</a:t>
            </a:r>
          </a:p>
          <a:p>
            <a:pPr lvl="1" eaLnBrk="1" hangingPunct="1">
              <a:lnSpc>
                <a:spcPct val="90000"/>
              </a:lnSpc>
              <a:spcAft>
                <a:spcPct val="50000"/>
              </a:spcAft>
              <a:defRPr/>
            </a:pPr>
            <a:r>
              <a:rPr lang="en-US" altLang="en-US" sz="1900" b="1" dirty="0"/>
              <a:t>Health</a:t>
            </a:r>
            <a:r>
              <a:rPr lang="en-US" altLang="en-US" sz="1900" dirty="0"/>
              <a:t>—including premiums for health insurance, medical, vision, and dental expenses, habilitation and rehabilitation services, durable medical equipment, therapy, respite care, long term services and supports, and nutritional management.</a:t>
            </a:r>
          </a:p>
          <a:p>
            <a:pPr lvl="1" eaLnBrk="1" hangingPunct="1">
              <a:lnSpc>
                <a:spcPct val="90000"/>
              </a:lnSpc>
              <a:spcAft>
                <a:spcPct val="50000"/>
              </a:spcAft>
              <a:defRPr/>
            </a:pPr>
            <a:r>
              <a:rPr lang="en-US" altLang="en-US" sz="1900" b="1" dirty="0"/>
              <a:t>Transportation</a:t>
            </a:r>
            <a:r>
              <a:rPr lang="en-US" altLang="en-US" sz="1900" dirty="0"/>
              <a:t>—including the use of mass transit, the purchase or modification of vehicles, and moving expenses.</a:t>
            </a:r>
          </a:p>
          <a:p>
            <a:pPr lvl="1" eaLnBrk="1" hangingPunct="1">
              <a:lnSpc>
                <a:spcPct val="90000"/>
              </a:lnSpc>
              <a:spcAft>
                <a:spcPct val="50000"/>
              </a:spcAft>
              <a:defRPr/>
            </a:pPr>
            <a:r>
              <a:rPr lang="en-US" altLang="en-US" sz="1900" b="1" dirty="0"/>
              <a:t>Other Life Necessities</a:t>
            </a:r>
            <a:r>
              <a:rPr lang="en-US" altLang="en-US" sz="1900" dirty="0"/>
              <a:t>—including clothing, activities which are religious, cultural, or recreational, supplies and equipment for personal care, community-based supports, communication services and devices, adaptive equipment, assistive technology, personal assistance supports, financial management and administrative services, expenses for oversight, monitoring, or advocacy, funeral and burial expenses</a:t>
            </a:r>
            <a:r>
              <a:rPr lang="en-US" altLang="en-US" sz="1500" dirty="0"/>
              <a:t>. </a:t>
            </a:r>
          </a:p>
          <a:p>
            <a:pPr marL="44450" indent="0">
              <a:buFont typeface="Wingdings 2" panose="05020102010507070707" pitchFamily="18" charset="2"/>
              <a:buNone/>
              <a:defRPr/>
            </a:pPr>
            <a:endParaRPr lang="en-US" dirty="0"/>
          </a:p>
        </p:txBody>
      </p:sp>
      <p:sp>
        <p:nvSpPr>
          <p:cNvPr id="7475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74757"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523535-1F33-4B34-903A-36AB85246D73}" type="slidenum">
              <a:rPr lang="en-US" altLang="en-US" smtClean="0">
                <a:solidFill>
                  <a:schemeClr val="bg1"/>
                </a:solidFill>
                <a:latin typeface="Franklin Gothic Medium" panose="020B0603020102020204" pitchFamily="34" charset="0"/>
              </a:rPr>
              <a:pPr/>
              <a:t>46</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34465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ABLE Accounts and Self-Determination</a:t>
            </a:r>
          </a:p>
        </p:txBody>
      </p:sp>
      <p:sp>
        <p:nvSpPr>
          <p:cNvPr id="3" name="Content Placeholder 2"/>
          <p:cNvSpPr>
            <a:spLocks noGrp="1"/>
          </p:cNvSpPr>
          <p:nvPr>
            <p:ph idx="1"/>
          </p:nvPr>
        </p:nvSpPr>
        <p:spPr/>
        <p:txBody>
          <a:bodyPr>
            <a:normAutofit fontScale="92500" lnSpcReduction="10000"/>
          </a:bodyPr>
          <a:lstStyle/>
          <a:p>
            <a:pPr marL="44450" indent="0" algn="ctr">
              <a:buFont typeface="Wingdings 2" panose="05020102010507070707" pitchFamily="18" charset="2"/>
              <a:buNone/>
              <a:defRPr/>
            </a:pPr>
            <a:endParaRPr lang="en-US" sz="6000" dirty="0"/>
          </a:p>
          <a:p>
            <a:pPr marL="44450" indent="0" algn="ctr">
              <a:buFont typeface="Wingdings 2" panose="05020102010507070707" pitchFamily="18" charset="2"/>
              <a:buNone/>
              <a:defRPr/>
            </a:pPr>
            <a:r>
              <a:rPr lang="en-US" sz="6000" dirty="0"/>
              <a:t>In ABLE Accounts, the person with disabilities decides how the money is spent</a:t>
            </a:r>
            <a:endParaRPr lang="en-US" dirty="0"/>
          </a:p>
        </p:txBody>
      </p:sp>
      <p:sp>
        <p:nvSpPr>
          <p:cNvPr id="7885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78853"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0B52BC-09FD-4CE2-B467-57189F40648E}" type="slidenum">
              <a:rPr lang="en-US" altLang="en-US" smtClean="0">
                <a:solidFill>
                  <a:schemeClr val="bg1"/>
                </a:solidFill>
                <a:latin typeface="Franklin Gothic Medium" panose="020B0603020102020204" pitchFamily="34" charset="0"/>
              </a:rPr>
              <a:pPr/>
              <a:t>47</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696942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Doesn’t That Sound Like a Job For</a:t>
            </a:r>
          </a:p>
        </p:txBody>
      </p:sp>
      <p:sp>
        <p:nvSpPr>
          <p:cNvPr id="3" name="Content Placeholder 2"/>
          <p:cNvSpPr>
            <a:spLocks noGrp="1"/>
          </p:cNvSpPr>
          <p:nvPr>
            <p:ph idx="1"/>
          </p:nvPr>
        </p:nvSpPr>
        <p:spPr/>
        <p:txBody>
          <a:bodyPr>
            <a:normAutofit fontScale="92500"/>
          </a:bodyPr>
          <a:lstStyle/>
          <a:p>
            <a:pPr>
              <a:spcAft>
                <a:spcPct val="100000"/>
              </a:spcAft>
              <a:buFont typeface="Wingdings 2" panose="05020102010507070707" pitchFamily="18" charset="2"/>
              <a:buNone/>
              <a:defRPr/>
            </a:pPr>
            <a:r>
              <a:rPr lang="en-US" altLang="en-US" dirty="0">
                <a:latin typeface="Calibri" pitchFamily="34" charset="0"/>
              </a:rPr>
              <a:t>Supported Decision-Making:</a:t>
            </a:r>
          </a:p>
          <a:p>
            <a:pPr>
              <a:spcAft>
                <a:spcPct val="100000"/>
              </a:spcAft>
              <a:buFont typeface="Wingdings 2" panose="05020102010507070707" pitchFamily="18" charset="2"/>
              <a:buNone/>
              <a:defRPr/>
            </a:pPr>
            <a:r>
              <a:rPr lang="en-US" altLang="en-US" dirty="0">
                <a:latin typeface="Calibri" pitchFamily="34" charset="0"/>
              </a:rPr>
              <a:t>“[P]</a:t>
            </a:r>
            <a:r>
              <a:rPr lang="en-US" altLang="en-US" dirty="0" err="1">
                <a:latin typeface="Calibri" pitchFamily="34" charset="0"/>
              </a:rPr>
              <a:t>eople</a:t>
            </a:r>
            <a:r>
              <a:rPr lang="en-US" altLang="en-US" dirty="0">
                <a:latin typeface="Calibri" pitchFamily="34" charset="0"/>
              </a:rPr>
              <a:t> with disabilities use friends, family members, and professionals to help them understand the situations and choices they face, so they may make their own decisions without the “need” for a guardian.”</a:t>
            </a:r>
          </a:p>
          <a:p>
            <a:pPr>
              <a:buFont typeface="Wingdings 2" panose="05020102010507070707" pitchFamily="18" charset="2"/>
              <a:buNone/>
              <a:defRPr/>
            </a:pPr>
            <a:r>
              <a:rPr lang="en-US" altLang="en-US" sz="2400" dirty="0">
                <a:latin typeface="Calibri" pitchFamily="34" charset="0"/>
              </a:rPr>
              <a:t>- </a:t>
            </a:r>
            <a:r>
              <a:rPr lang="en-US" altLang="en-US" sz="2400" dirty="0" err="1">
                <a:latin typeface="Calibri" pitchFamily="34" charset="0"/>
              </a:rPr>
              <a:t>Blanck</a:t>
            </a:r>
            <a:r>
              <a:rPr lang="en-US" altLang="en-US" sz="2400" dirty="0">
                <a:latin typeface="Calibri" pitchFamily="34" charset="0"/>
              </a:rPr>
              <a:t> &amp; Martinis, 2015</a:t>
            </a:r>
            <a:endParaRPr lang="en-US" altLang="en-US" sz="2800" dirty="0">
              <a:latin typeface="Calibri" pitchFamily="34" charset="0"/>
            </a:endParaRPr>
          </a:p>
          <a:p>
            <a:pPr marL="44450" indent="0">
              <a:buFont typeface="Wingdings 2" panose="05020102010507070707" pitchFamily="18" charset="2"/>
              <a:buNone/>
              <a:defRPr/>
            </a:pPr>
            <a:endParaRPr lang="en-US" dirty="0"/>
          </a:p>
          <a:p>
            <a:pPr marL="44450" indent="0">
              <a:buFont typeface="Wingdings 2" panose="05020102010507070707" pitchFamily="18" charset="2"/>
              <a:buNone/>
              <a:defRPr/>
            </a:pPr>
            <a:endParaRPr lang="en-US" dirty="0"/>
          </a:p>
        </p:txBody>
      </p:sp>
      <p:sp>
        <p:nvSpPr>
          <p:cNvPr id="8192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81925"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F21C6C-F228-45A8-9A5D-ADCE4BB3AD54}" type="slidenum">
              <a:rPr lang="en-US" altLang="en-US" smtClean="0">
                <a:solidFill>
                  <a:schemeClr val="bg1"/>
                </a:solidFill>
                <a:latin typeface="Franklin Gothic Medium" panose="020B0603020102020204" pitchFamily="34" charset="0"/>
              </a:rPr>
              <a:pPr/>
              <a:t>48</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583554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Bringing It Together</a:t>
            </a:r>
          </a:p>
        </p:txBody>
      </p:sp>
      <p:sp>
        <p:nvSpPr>
          <p:cNvPr id="3" name="Content Placeholder 2"/>
          <p:cNvSpPr>
            <a:spLocks noGrp="1"/>
          </p:cNvSpPr>
          <p:nvPr>
            <p:ph idx="1"/>
          </p:nvPr>
        </p:nvSpPr>
        <p:spPr/>
        <p:txBody>
          <a:bodyPr>
            <a:normAutofit/>
          </a:bodyPr>
          <a:lstStyle/>
          <a:p>
            <a:pPr marL="44450" indent="0">
              <a:buNone/>
            </a:pPr>
            <a:r>
              <a:rPr lang="en-US" dirty="0"/>
              <a:t>Use Supported Decision-Making across systems to Identify and Coordinate</a:t>
            </a:r>
          </a:p>
          <a:p>
            <a:r>
              <a:rPr lang="en-US" dirty="0"/>
              <a:t>Opportunities and Options</a:t>
            </a:r>
          </a:p>
          <a:p>
            <a:r>
              <a:rPr lang="en-US" dirty="0"/>
              <a:t>Supporters and Teams</a:t>
            </a:r>
          </a:p>
          <a:p>
            <a:r>
              <a:rPr lang="en-US" dirty="0"/>
              <a:t>Goals, Supports, and Services</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7BEAB6B3-76D5-9644-9273-E1C1DFBD7AAF}" type="slidenum">
              <a:rPr lang="en-US" altLang="en-US" smtClean="0"/>
              <a:pPr/>
              <a:t>49</a:t>
            </a:fld>
            <a:endParaRPr lang="en-US" altLang="en-US"/>
          </a:p>
        </p:txBody>
      </p:sp>
    </p:spTree>
    <p:extLst>
      <p:ext uri="{BB962C8B-B14F-4D97-AF65-F5344CB8AC3E}">
        <p14:creationId xmlns:p14="http://schemas.microsoft.com/office/powerpoint/2010/main" val="32428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Self-Determination: </a:t>
            </a:r>
            <a:br>
              <a:rPr lang="en-US" dirty="0"/>
            </a:br>
            <a:r>
              <a:rPr lang="en-US" dirty="0"/>
              <a:t>Supported Decision-Making</a:t>
            </a:r>
          </a:p>
        </p:txBody>
      </p:sp>
      <p:sp>
        <p:nvSpPr>
          <p:cNvPr id="3" name="Content Placeholder 2"/>
          <p:cNvSpPr>
            <a:spLocks noGrp="1"/>
          </p:cNvSpPr>
          <p:nvPr>
            <p:ph idx="1"/>
          </p:nvPr>
        </p:nvSpPr>
        <p:spPr/>
        <p:txBody>
          <a:bodyPr>
            <a:normAutofit lnSpcReduction="10000"/>
          </a:bodyPr>
          <a:lstStyle/>
          <a:p>
            <a:pPr>
              <a:spcAft>
                <a:spcPct val="100000"/>
              </a:spcAft>
              <a:buNone/>
              <a:defRPr/>
            </a:pPr>
            <a:r>
              <a:rPr lang="en-US" altLang="en-US" sz="2000" dirty="0">
                <a:latin typeface="Calibri" pitchFamily="34" charset="0"/>
              </a:rPr>
              <a:t>“</a:t>
            </a:r>
            <a:r>
              <a:rPr lang="en-US" altLang="en-US" dirty="0">
                <a:latin typeface="Calibri" pitchFamily="34" charset="0"/>
              </a:rPr>
              <a:t>a recognized alternative to guardianship through which people with disabilities use friends, family members, and professionals to help them understand the situations and choices they face, so they may make their own decisions without the “need” for a guardian.”</a:t>
            </a:r>
          </a:p>
          <a:p>
            <a:pPr>
              <a:buNone/>
              <a:defRPr/>
            </a:pPr>
            <a:r>
              <a:rPr lang="en-US" altLang="en-US" dirty="0">
                <a:latin typeface="Calibri" pitchFamily="34" charset="0"/>
              </a:rPr>
              <a:t>- </a:t>
            </a:r>
            <a:r>
              <a:rPr lang="en-US" altLang="en-US" dirty="0" err="1">
                <a:latin typeface="Calibri" pitchFamily="34" charset="0"/>
              </a:rPr>
              <a:t>Blanck</a:t>
            </a:r>
            <a:r>
              <a:rPr lang="en-US" altLang="en-US" dirty="0">
                <a:latin typeface="Calibri" pitchFamily="34" charset="0"/>
              </a:rPr>
              <a:t> &amp; Martinis, 2015 </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a:t>
            </a:fld>
            <a:endParaRPr lang="en-US" altLang="en-US" dirty="0"/>
          </a:p>
        </p:txBody>
      </p:sp>
    </p:spTree>
    <p:extLst>
      <p:ext uri="{BB962C8B-B14F-4D97-AF65-F5344CB8AC3E}">
        <p14:creationId xmlns:p14="http://schemas.microsoft.com/office/powerpoint/2010/main" val="1231855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Coordinated Support Plan</a:t>
            </a:r>
          </a:p>
        </p:txBody>
      </p:sp>
      <p:sp>
        <p:nvSpPr>
          <p:cNvPr id="3" name="Content Placeholder 2"/>
          <p:cNvSpPr>
            <a:spLocks noGrp="1"/>
          </p:cNvSpPr>
          <p:nvPr>
            <p:ph idx="1"/>
          </p:nvPr>
        </p:nvSpPr>
        <p:spPr/>
        <p:txBody>
          <a:bodyPr>
            <a:normAutofit fontScale="85000" lnSpcReduction="20000"/>
          </a:bodyPr>
          <a:lstStyle/>
          <a:p>
            <a:r>
              <a:rPr lang="en-US" b="1" dirty="0"/>
              <a:t>Review</a:t>
            </a:r>
            <a:r>
              <a:rPr lang="en-US" dirty="0"/>
              <a:t>! Go through each area of the individual's life.</a:t>
            </a:r>
          </a:p>
          <a:p>
            <a:pPr lvl="1"/>
            <a:r>
              <a:rPr lang="en-US" dirty="0"/>
              <a:t>Example: Financial, Medical, Social, Employment</a:t>
            </a:r>
          </a:p>
          <a:p>
            <a:r>
              <a:rPr lang="en-US" b="1" dirty="0"/>
              <a:t>Brainstorm</a:t>
            </a:r>
            <a:r>
              <a:rPr lang="en-US" dirty="0"/>
              <a:t>!  Does the person need support in these areas?</a:t>
            </a:r>
          </a:p>
          <a:p>
            <a:pPr lvl="1"/>
            <a:r>
              <a:rPr lang="en-US" dirty="0"/>
              <a:t>If so, talk about what support could help, who could provide it, and how</a:t>
            </a:r>
          </a:p>
          <a:p>
            <a:r>
              <a:rPr lang="en-US" b="1" dirty="0"/>
              <a:t>Write</a:t>
            </a:r>
            <a:r>
              <a:rPr lang="en-US" dirty="0"/>
              <a:t>! As you develop support solutions, create a written plan for the person and team to use</a:t>
            </a:r>
          </a:p>
          <a:p>
            <a:r>
              <a:rPr lang="en-US" b="1" dirty="0"/>
              <a:t>Attach</a:t>
            </a:r>
            <a:r>
              <a:rPr lang="en-US" dirty="0"/>
              <a:t>! Include it as part of the person’s IEP, ISP, IPE, and other plans</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50</a:t>
            </a:fld>
            <a:endParaRPr lang="en-US" altLang="en-US" dirty="0"/>
          </a:p>
        </p:txBody>
      </p:sp>
    </p:spTree>
    <p:extLst>
      <p:ext uri="{BB962C8B-B14F-4D97-AF65-F5344CB8AC3E}">
        <p14:creationId xmlns:p14="http://schemas.microsoft.com/office/powerpoint/2010/main" val="848276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Happen:</a:t>
            </a:r>
            <a:br>
              <a:rPr lang="en-US" dirty="0"/>
            </a:br>
            <a:r>
              <a:rPr lang="en-US" dirty="0"/>
              <a:t>Dream-Inspired Planning</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Coordinating and collaborating to create support plans that build on the person’s dreams.</a:t>
            </a:r>
          </a:p>
          <a:p>
            <a:pPr>
              <a:buFont typeface="Wingdings" panose="05000000000000000000" pitchFamily="2" charset="2"/>
              <a:buChar char="§"/>
            </a:pPr>
            <a:r>
              <a:rPr lang="en-US" dirty="0"/>
              <a:t>Goals and Objectives are created by working with the person to identify their dreams, the values that make them up, and the education, employment, independent living, and other goals that match up to them</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51</a:t>
            </a:fld>
            <a:endParaRPr lang="en-US" altLang="en-US" dirty="0"/>
          </a:p>
        </p:txBody>
      </p:sp>
    </p:spTree>
    <p:extLst>
      <p:ext uri="{BB962C8B-B14F-4D97-AF65-F5344CB8AC3E}">
        <p14:creationId xmlns:p14="http://schemas.microsoft.com/office/powerpoint/2010/main" val="2853969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Dream-Inspired Planning:</a:t>
            </a:r>
            <a:br>
              <a:rPr lang="en-US" dirty="0"/>
            </a:br>
            <a:r>
              <a:rPr lang="en-US" dirty="0"/>
              <a:t>Three Steps</a:t>
            </a:r>
          </a:p>
        </p:txBody>
      </p:sp>
      <p:sp>
        <p:nvSpPr>
          <p:cNvPr id="3" name="Content Placeholder 2"/>
          <p:cNvSpPr>
            <a:spLocks noGrp="1"/>
          </p:cNvSpPr>
          <p:nvPr>
            <p:ph idx="1"/>
          </p:nvPr>
        </p:nvSpPr>
        <p:spPr/>
        <p:txBody>
          <a:bodyPr>
            <a:normAutofit fontScale="92500" lnSpcReduction="10000"/>
          </a:bodyPr>
          <a:lstStyle/>
          <a:p>
            <a:r>
              <a:rPr lang="en-US" b="1" dirty="0"/>
              <a:t>Dream</a:t>
            </a:r>
            <a:r>
              <a:rPr lang="en-US" dirty="0"/>
              <a:t>: The person identifies and communicates his/her dreams</a:t>
            </a:r>
          </a:p>
          <a:p>
            <a:r>
              <a:rPr lang="en-US" b="1" dirty="0"/>
              <a:t>Dig</a:t>
            </a:r>
            <a:r>
              <a:rPr lang="en-US" dirty="0"/>
              <a:t>: Conversations between the person and the support coordinator about his/her dreams, the values and visions that make them up, and the implications of them</a:t>
            </a:r>
          </a:p>
          <a:p>
            <a:r>
              <a:rPr lang="en-US" b="1" dirty="0"/>
              <a:t>Develop</a:t>
            </a:r>
            <a:r>
              <a:rPr lang="en-US" dirty="0"/>
              <a:t>: The person and support coordinator develop program goals and objectives that are consistent with and move the person toward their dreams </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52</a:t>
            </a:fld>
            <a:endParaRPr lang="en-US" altLang="en-US" dirty="0"/>
          </a:p>
        </p:txBody>
      </p:sp>
    </p:spTree>
    <p:extLst>
      <p:ext uri="{BB962C8B-B14F-4D97-AF65-F5344CB8AC3E}">
        <p14:creationId xmlns:p14="http://schemas.microsoft.com/office/powerpoint/2010/main" val="4036187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Dreaming</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53</a:t>
            </a:fld>
            <a:endParaRPr lang="en-US" altLang="en-US" dirty="0"/>
          </a:p>
        </p:txBody>
      </p:sp>
      <p:pic>
        <p:nvPicPr>
          <p:cNvPr id="1026" name="Picture 2" descr="https://attachment.outlook.office.net/owa/jgmesq15@msn.com/service.svc/s/GetFileAttachment?id=AQMkADAwATIwMTAwAC0wMWJhLTg1NQEtMDACLTAwCgBGAAADGYO%2Bg%2FJj9UmBJQED%2FOO5%2FwcAixM4sbYcskqv9zVfly7PFAAAAgEMAAAAixM4sbYcskqv9zVfly7PFAABMkdlcQAAAAESABAAsti2CHMGz02WrZ913DlupQ%3D%3D&amp;X-OWA-CANARY=DMpDW1JLJkOnMWpnRH4RrwBYTRPUa9QYbwwfdNJogYjl0YifzzFYMFBOvsR_AkvIkFd7wcmcs1g.&amp;token=500a8e87-c9ce-43dc-858c-d93bd9ccfafe&amp;owa=outlook.live.com&amp;isc=1&amp;isImagePreview=Tr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303" y="1698183"/>
            <a:ext cx="3252651" cy="4396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732" y="1698182"/>
            <a:ext cx="4885267" cy="4396673"/>
          </a:xfrm>
          <a:prstGeom prst="rect">
            <a:avLst/>
          </a:prstGeom>
        </p:spPr>
      </p:pic>
    </p:spTree>
    <p:extLst>
      <p:ext uri="{BB962C8B-B14F-4D97-AF65-F5344CB8AC3E}">
        <p14:creationId xmlns:p14="http://schemas.microsoft.com/office/powerpoint/2010/main" val="888787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Can Happen: </a:t>
            </a:r>
            <a:br>
              <a:rPr lang="en-US" dirty="0"/>
            </a:br>
            <a:r>
              <a:rPr lang="en-US" dirty="0"/>
              <a:t>Project RENEW</a:t>
            </a:r>
          </a:p>
        </p:txBody>
      </p:sp>
      <p:sp>
        <p:nvSpPr>
          <p:cNvPr id="3" name="Content Placeholder 2"/>
          <p:cNvSpPr>
            <a:spLocks noGrp="1"/>
          </p:cNvSpPr>
          <p:nvPr>
            <p:ph idx="1"/>
          </p:nvPr>
        </p:nvSpPr>
        <p:spPr/>
        <p:txBody>
          <a:bodyPr>
            <a:normAutofit fontScale="70000" lnSpcReduction="20000"/>
          </a:bodyPr>
          <a:lstStyle/>
          <a:p>
            <a:pPr marL="44450" indent="0">
              <a:buNone/>
            </a:pPr>
            <a:r>
              <a:rPr lang="en-US" dirty="0"/>
              <a:t>Provided young adults with coordinated services including employment planning and training as well as education in independent living skills and social skills- Malloy, 2013. </a:t>
            </a:r>
          </a:p>
          <a:p>
            <a:r>
              <a:rPr lang="en-US" dirty="0"/>
              <a:t>First year of program</a:t>
            </a:r>
          </a:p>
          <a:p>
            <a:pPr lvl="1"/>
            <a:r>
              <a:rPr lang="en-US" dirty="0"/>
              <a:t>93% of participants found employment</a:t>
            </a:r>
          </a:p>
          <a:p>
            <a:pPr lvl="1"/>
            <a:r>
              <a:rPr lang="en-US" dirty="0"/>
              <a:t>69% maintained employment for more than 6 months</a:t>
            </a:r>
          </a:p>
          <a:p>
            <a:pPr marL="44450" indent="0">
              <a:buNone/>
            </a:pPr>
            <a:endParaRPr lang="en-US" dirty="0"/>
          </a:p>
          <a:p>
            <a:r>
              <a:rPr lang="en-US" dirty="0"/>
              <a:t>2 years after program</a:t>
            </a:r>
          </a:p>
          <a:p>
            <a:pPr lvl="1"/>
            <a:r>
              <a:rPr lang="en-US" dirty="0"/>
              <a:t>94% either completed high school or were involved in a high school program</a:t>
            </a:r>
          </a:p>
          <a:p>
            <a:pPr lvl="1"/>
            <a:r>
              <a:rPr lang="en-US" dirty="0"/>
              <a:t>75% were enrolled in post-secondary education</a:t>
            </a:r>
          </a:p>
          <a:p>
            <a:pPr lvl="1"/>
            <a:r>
              <a:rPr lang="en-US" dirty="0"/>
              <a:t>83% found employment </a:t>
            </a:r>
          </a:p>
          <a:p>
            <a:pPr marL="44450" indent="0">
              <a:buNone/>
            </a:pPr>
            <a:r>
              <a:rPr lang="en-US" dirty="0"/>
              <a:t>- </a:t>
            </a:r>
            <a:r>
              <a:rPr lang="en-US" dirty="0" err="1"/>
              <a:t>Hagner</a:t>
            </a:r>
            <a:r>
              <a:rPr lang="en-US" dirty="0"/>
              <a:t>, Cheney, &amp; Malloy, 1998 </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7BEAB6B3-76D5-9644-9273-E1C1DFBD7AAF}" type="slidenum">
              <a:rPr lang="en-US" altLang="en-US" smtClean="0"/>
              <a:pPr/>
              <a:t>54</a:t>
            </a:fld>
            <a:endParaRPr lang="en-US" altLang="en-US"/>
          </a:p>
        </p:txBody>
      </p:sp>
    </p:spTree>
    <p:extLst>
      <p:ext uri="{BB962C8B-B14F-4D97-AF65-F5344CB8AC3E}">
        <p14:creationId xmlns:p14="http://schemas.microsoft.com/office/powerpoint/2010/main" val="1569323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It IS Happening</a:t>
            </a:r>
            <a:br>
              <a:rPr lang="en-US" sz="3200" dirty="0"/>
            </a:br>
            <a:r>
              <a:rPr lang="en-US" sz="3200" dirty="0"/>
              <a:t>Pickaway County and Perry County, Ohio and Rutland, Vermont</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
              <a:defRPr/>
            </a:pPr>
            <a:r>
              <a:rPr lang="en-US" dirty="0"/>
              <a:t>Collaboration between School, VR, and Medicaid Waiver provider</a:t>
            </a:r>
          </a:p>
          <a:p>
            <a:pPr>
              <a:buFont typeface="Wingdings" panose="05000000000000000000" pitchFamily="2" charset="2"/>
              <a:buChar char="§"/>
              <a:defRPr/>
            </a:pPr>
            <a:r>
              <a:rPr lang="en-US" dirty="0"/>
              <a:t>Identifying students at risk of guardianship and putting supports in place to help them live independently</a:t>
            </a:r>
          </a:p>
          <a:p>
            <a:r>
              <a:rPr lang="en-US" dirty="0"/>
              <a:t>School, Board, and VR meet with student and parents to create joint plans with common goals and objectives</a:t>
            </a:r>
          </a:p>
          <a:p>
            <a:r>
              <a:rPr lang="en-US" dirty="0"/>
              <a:t>In the meetings, they student, family, and agencies, choose supports and services and who is best to implement them</a:t>
            </a:r>
          </a:p>
          <a:p>
            <a:pPr>
              <a:buFont typeface="Wingdings" panose="05000000000000000000" pitchFamily="2" charset="2"/>
              <a:buChar char="§"/>
              <a:defRPr/>
            </a:pPr>
            <a:endParaRPr lang="en-US" dirty="0"/>
          </a:p>
          <a:p>
            <a:pPr marL="44450" indent="0">
              <a:buNone/>
              <a:defRPr/>
            </a:pPr>
            <a:endParaRPr lang="en-US" dirty="0"/>
          </a:p>
        </p:txBody>
      </p:sp>
      <p:sp>
        <p:nvSpPr>
          <p:cNvPr id="6656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a:solidFill>
                <a:schemeClr val="bg1"/>
              </a:solidFill>
              <a:latin typeface="Franklin Gothic Medium" panose="020B0603020102020204" pitchFamily="34" charset="0"/>
            </a:endParaRPr>
          </a:p>
        </p:txBody>
      </p:sp>
      <p:sp>
        <p:nvSpPr>
          <p:cNvPr id="66565"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0CBCB1-B9D3-4F04-BB6C-3CA2A5664EDF}" type="slidenum">
              <a:rPr lang="en-US" altLang="en-US" smtClean="0">
                <a:solidFill>
                  <a:schemeClr val="bg1"/>
                </a:solidFill>
                <a:latin typeface="Franklin Gothic Medium" panose="020B0603020102020204" pitchFamily="34" charset="0"/>
              </a:rPr>
              <a:pPr/>
              <a:t>55</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595827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 Results: Ohio</a:t>
            </a:r>
          </a:p>
        </p:txBody>
      </p:sp>
      <p:sp>
        <p:nvSpPr>
          <p:cNvPr id="3" name="Content Placeholder 2"/>
          <p:cNvSpPr>
            <a:spLocks noGrp="1"/>
          </p:cNvSpPr>
          <p:nvPr>
            <p:ph idx="1"/>
          </p:nvPr>
        </p:nvSpPr>
        <p:spPr/>
        <p:txBody>
          <a:bodyPr>
            <a:normAutofit fontScale="70000" lnSpcReduction="20000"/>
          </a:bodyPr>
          <a:lstStyle/>
          <a:p>
            <a:pPr marL="44450" indent="0">
              <a:buNone/>
            </a:pPr>
            <a:r>
              <a:rPr lang="en-US" dirty="0"/>
              <a:t>Mansfield Senior High School in Ohio encouraged 30 students to create Dream Boards to share their dreams with their teachers and counselors.  Two teachers commented on the experience:</a:t>
            </a:r>
          </a:p>
          <a:p>
            <a:r>
              <a:rPr lang="en-US" dirty="0"/>
              <a:t>It was a wonderful opportunity for our special needs students.  The level of engagement by every student in our program was incredible.  Equally terrific was for our staff to hear and share in our students' dreams and to hear them express their career passions.  Many of our staff were brought to tears when we heard what our students shared.  We sincerely hope that we can continue to stir and form our students' career dreams. _ Richland County Board of Developmental Disabilities, 2017 </a:t>
            </a:r>
          </a:p>
          <a:p>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56</a:t>
            </a:fld>
            <a:endParaRPr lang="en-US" altLang="en-US" dirty="0"/>
          </a:p>
        </p:txBody>
      </p:sp>
    </p:spTree>
    <p:extLst>
      <p:ext uri="{BB962C8B-B14F-4D97-AF65-F5344CB8AC3E}">
        <p14:creationId xmlns:p14="http://schemas.microsoft.com/office/powerpoint/2010/main" val="1773767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 Results: Ohio</a:t>
            </a:r>
          </a:p>
        </p:txBody>
      </p:sp>
      <p:sp>
        <p:nvSpPr>
          <p:cNvPr id="3" name="Content Placeholder 2"/>
          <p:cNvSpPr>
            <a:spLocks noGrp="1"/>
          </p:cNvSpPr>
          <p:nvPr>
            <p:ph idx="1"/>
          </p:nvPr>
        </p:nvSpPr>
        <p:spPr/>
        <p:txBody>
          <a:bodyPr>
            <a:normAutofit fontScale="85000" lnSpcReduction="10000"/>
          </a:bodyPr>
          <a:lstStyle/>
          <a:p>
            <a:pPr marL="44450" indent="0">
              <a:buNone/>
            </a:pPr>
            <a:r>
              <a:rPr lang="en-US" dirty="0"/>
              <a:t>Two case managers from a local Developmental Disabilities Board “had the opportunity to observe first-hand how powerful the dream boards can be.”</a:t>
            </a:r>
          </a:p>
          <a:p>
            <a:r>
              <a:rPr lang="en-US" dirty="0"/>
              <a:t>During a home visit with a family, a parent explained her daughter brought home a dream board from school.  The parent expressed there were passions on the dream board her daughter shared that she was unaware of.  The parent had no idea that her daughter was interested in working at Starbucks - Richland County Board of Developmental Disabilities, 2017.</a:t>
            </a:r>
          </a:p>
          <a:p>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57</a:t>
            </a:fld>
            <a:endParaRPr lang="en-US" altLang="en-US" dirty="0"/>
          </a:p>
        </p:txBody>
      </p:sp>
    </p:spTree>
    <p:extLst>
      <p:ext uri="{BB962C8B-B14F-4D97-AF65-F5344CB8AC3E}">
        <p14:creationId xmlns:p14="http://schemas.microsoft.com/office/powerpoint/2010/main" val="3650970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 Results: Ohio</a:t>
            </a:r>
          </a:p>
        </p:txBody>
      </p:sp>
      <p:sp>
        <p:nvSpPr>
          <p:cNvPr id="3" name="Content Placeholder 2"/>
          <p:cNvSpPr>
            <a:spLocks noGrp="1"/>
          </p:cNvSpPr>
          <p:nvPr>
            <p:ph idx="1"/>
          </p:nvPr>
        </p:nvSpPr>
        <p:spPr/>
        <p:txBody>
          <a:bodyPr>
            <a:normAutofit fontScale="92500" lnSpcReduction="20000"/>
          </a:bodyPr>
          <a:lstStyle/>
          <a:p>
            <a:pPr marL="44450" indent="0">
              <a:buNone/>
            </a:pPr>
            <a:r>
              <a:rPr lang="en-US" dirty="0"/>
              <a:t>Students using Dream Boards in IEP meetings</a:t>
            </a:r>
          </a:p>
          <a:p>
            <a:pPr marL="44450" indent="0">
              <a:buNone/>
            </a:pPr>
            <a:r>
              <a:rPr lang="en-US" dirty="0"/>
              <a:t>“The student shared her dream board with the team and pointed to each picture to describe her dreams.  Each item she shared was added to her IEP as these were new things that the student wanted for her future.  The student shared her dream job is to be a fashion designer.  She had additional dreams of being married, owning a car, making money and to have friends. - Richland County Board of Developmental Disabilities, 2017.</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58</a:t>
            </a:fld>
            <a:endParaRPr lang="en-US" altLang="en-US" dirty="0"/>
          </a:p>
        </p:txBody>
      </p:sp>
    </p:spTree>
    <p:extLst>
      <p:ext uri="{BB962C8B-B14F-4D97-AF65-F5344CB8AC3E}">
        <p14:creationId xmlns:p14="http://schemas.microsoft.com/office/powerpoint/2010/main" val="736074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Vermont</a:t>
            </a:r>
          </a:p>
        </p:txBody>
      </p:sp>
      <p:sp>
        <p:nvSpPr>
          <p:cNvPr id="3" name="Content Placeholder 2"/>
          <p:cNvSpPr>
            <a:spLocks noGrp="1"/>
          </p:cNvSpPr>
          <p:nvPr>
            <p:ph idx="1"/>
          </p:nvPr>
        </p:nvSpPr>
        <p:spPr/>
        <p:txBody>
          <a:bodyPr>
            <a:normAutofit fontScale="32500" lnSpcReduction="20000"/>
          </a:bodyPr>
          <a:lstStyle/>
          <a:p>
            <a:pPr lvl="0"/>
            <a:r>
              <a:rPr lang="en-US" sz="4900" dirty="0"/>
              <a:t>High School, VR Agency, and Waiver provider collaborated with students and families</a:t>
            </a:r>
          </a:p>
          <a:p>
            <a:pPr lvl="0"/>
            <a:r>
              <a:rPr lang="en-US" sz="4900" dirty="0"/>
              <a:t>Students made Dream Boards</a:t>
            </a:r>
          </a:p>
          <a:p>
            <a:pPr lvl="0"/>
            <a:r>
              <a:rPr lang="en-US" sz="4900" dirty="0"/>
              <a:t>Agencies created joint plans with common goals and objectives</a:t>
            </a:r>
          </a:p>
          <a:p>
            <a:pPr lvl="0"/>
            <a:r>
              <a:rPr lang="en-US" sz="4900" dirty="0"/>
              <a:t>Plans were implemented and updated as necessary over one year.</a:t>
            </a:r>
          </a:p>
          <a:p>
            <a:pPr lvl="0"/>
            <a:r>
              <a:rPr lang="en-US" sz="4900" dirty="0"/>
              <a:t>After the year, participants were surveyed:</a:t>
            </a:r>
          </a:p>
          <a:p>
            <a:pPr lvl="1"/>
            <a:r>
              <a:rPr lang="en-US" sz="4500" dirty="0"/>
              <a:t> </a:t>
            </a:r>
            <a:r>
              <a:rPr lang="en-US" sz="5500" dirty="0"/>
              <a:t>86% Agreed that the Program helped prepare students for life after high school;</a:t>
            </a:r>
          </a:p>
          <a:p>
            <a:pPr lvl="1"/>
            <a:r>
              <a:rPr lang="en-US" sz="5500" dirty="0"/>
              <a:t>73% Agreed that the program was easier than the usual methods</a:t>
            </a:r>
          </a:p>
          <a:p>
            <a:pPr lvl="1"/>
            <a:r>
              <a:rPr lang="en-US" sz="5500" dirty="0"/>
              <a:t>100% Agreed that the Program improved the supports provided to students;</a:t>
            </a:r>
          </a:p>
          <a:p>
            <a:pPr lvl="1"/>
            <a:r>
              <a:rPr lang="en-US" sz="5500" dirty="0"/>
              <a:t>93% Agreed that the Program increased the amount of supports students received;</a:t>
            </a:r>
          </a:p>
          <a:p>
            <a:pPr lvl="1"/>
            <a:r>
              <a:rPr lang="en-US" sz="5500" dirty="0"/>
              <a:t>100% Agreed that the Program helped identify student needs</a:t>
            </a:r>
          </a:p>
          <a:p>
            <a:pPr lvl="1"/>
            <a:r>
              <a:rPr lang="en-US" sz="5500" dirty="0"/>
              <a:t>100% Agreed that the Program provided better supports to meet student needs</a:t>
            </a:r>
          </a:p>
          <a:p>
            <a:pPr marL="44450" lvl="0" indent="0">
              <a:buNone/>
            </a:pPr>
            <a:endParaRPr lang="en-US" sz="4500"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59</a:t>
            </a:fld>
            <a:endParaRPr lang="en-US" altLang="en-US" dirty="0"/>
          </a:p>
        </p:txBody>
      </p:sp>
    </p:spTree>
    <p:extLst>
      <p:ext uri="{BB962C8B-B14F-4D97-AF65-F5344CB8AC3E}">
        <p14:creationId xmlns:p14="http://schemas.microsoft.com/office/powerpoint/2010/main" val="217627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Supported Decision-Making and Self Determination</a:t>
            </a:r>
          </a:p>
        </p:txBody>
      </p:sp>
      <p:sp>
        <p:nvSpPr>
          <p:cNvPr id="3" name="Content Placeholder 2"/>
          <p:cNvSpPr>
            <a:spLocks noGrp="1"/>
          </p:cNvSpPr>
          <p:nvPr>
            <p:ph idx="1"/>
          </p:nvPr>
        </p:nvSpPr>
        <p:spPr/>
        <p:txBody>
          <a:bodyPr/>
          <a:lstStyle/>
          <a:p>
            <a:pPr marL="109538" indent="0">
              <a:buNone/>
              <a:defRPr/>
            </a:pPr>
            <a:r>
              <a:rPr lang="en-US" altLang="en-US" dirty="0">
                <a:latin typeface="Calibri" pitchFamily="34" charset="0"/>
              </a:rPr>
              <a:t>“Supported Decision-Making has the potential  to  increase the self-determination of older adults and people with disabilities, encouraging  and  empowering them to reap the benefits from increased life control, independence, employment, and community integration”</a:t>
            </a:r>
          </a:p>
          <a:p>
            <a:pPr marL="109538" indent="0">
              <a:buNone/>
              <a:defRPr/>
            </a:pPr>
            <a:r>
              <a:rPr lang="en-US" altLang="en-US" dirty="0">
                <a:latin typeface="Calibri" pitchFamily="34" charset="0"/>
              </a:rPr>
              <a:t>- </a:t>
            </a:r>
            <a:r>
              <a:rPr lang="en-US" altLang="en-US" dirty="0" err="1">
                <a:latin typeface="Calibri" pitchFamily="34" charset="0"/>
              </a:rPr>
              <a:t>Blanck</a:t>
            </a:r>
            <a:r>
              <a:rPr lang="en-US" altLang="en-US" dirty="0">
                <a:latin typeface="Calibri" pitchFamily="34" charset="0"/>
              </a:rPr>
              <a:t> &amp; Martinis, 2015</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a:t>
            </a:fld>
            <a:endParaRPr lang="en-US" altLang="en-US" dirty="0"/>
          </a:p>
        </p:txBody>
      </p:sp>
    </p:spTree>
    <p:extLst>
      <p:ext uri="{BB962C8B-B14F-4D97-AF65-F5344CB8AC3E}">
        <p14:creationId xmlns:p14="http://schemas.microsoft.com/office/powerpoint/2010/main" val="958609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 Will ONLY HAPPEN</a:t>
            </a:r>
            <a:br>
              <a:rPr lang="en-US" dirty="0"/>
            </a:br>
            <a:endParaRPr lang="en-US" dirty="0"/>
          </a:p>
        </p:txBody>
      </p:sp>
      <p:sp>
        <p:nvSpPr>
          <p:cNvPr id="3" name="Content Placeholder 2"/>
          <p:cNvSpPr>
            <a:spLocks noGrp="1"/>
          </p:cNvSpPr>
          <p:nvPr>
            <p:ph idx="1"/>
          </p:nvPr>
        </p:nvSpPr>
        <p:spPr/>
        <p:txBody>
          <a:bodyPr>
            <a:normAutofit/>
          </a:bodyPr>
          <a:lstStyle/>
          <a:p>
            <a:pPr marL="44450" indent="0" algn="ctr">
              <a:buNone/>
            </a:pPr>
            <a:r>
              <a:rPr lang="en-US" sz="4800" dirty="0"/>
              <a:t>If we recognize, respect, and protect </a:t>
            </a:r>
            <a:r>
              <a:rPr lang="en-US" sz="4800" b="1" dirty="0"/>
              <a:t>EVERYONE’S </a:t>
            </a:r>
          </a:p>
          <a:p>
            <a:pPr marL="44450" indent="0" algn="ctr">
              <a:buNone/>
            </a:pPr>
            <a:r>
              <a:rPr lang="en-US" sz="4800" dirty="0"/>
              <a:t>Right to Make Choices.</a:t>
            </a:r>
          </a:p>
          <a:p>
            <a:pPr marL="44450" indent="0">
              <a:buNone/>
            </a:pPr>
            <a:endParaRPr lang="en-US" dirty="0"/>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60</a:t>
            </a:fld>
            <a:endParaRPr lang="en-US" altLang="en-US" dirty="0"/>
          </a:p>
        </p:txBody>
      </p:sp>
    </p:spTree>
    <p:extLst>
      <p:ext uri="{BB962C8B-B14F-4D97-AF65-F5344CB8AC3E}">
        <p14:creationId xmlns:p14="http://schemas.microsoft.com/office/powerpoint/2010/main" val="292282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Font typeface="Wingdings 2" panose="05020102010507070707" pitchFamily="18" charset="2"/>
              <a:buNone/>
              <a:defRPr/>
            </a:pPr>
            <a:r>
              <a:rPr lang="en-US" sz="4400" b="1" dirty="0"/>
              <a:t>EVERY</a:t>
            </a:r>
            <a:r>
              <a:rPr lang="en-US" sz="4400" dirty="0"/>
              <a:t> great advance in civil rights fundamentally changed the way “things have always been”</a:t>
            </a:r>
          </a:p>
          <a:p>
            <a:pPr marL="109728" indent="0">
              <a:buFont typeface="Wingdings 2" panose="05020102010507070707" pitchFamily="18" charset="2"/>
              <a:buNone/>
              <a:defRPr/>
            </a:pPr>
            <a:endParaRPr lang="en-US" dirty="0"/>
          </a:p>
        </p:txBody>
      </p:sp>
      <p:sp>
        <p:nvSpPr>
          <p:cNvPr id="3" name="Title 2"/>
          <p:cNvSpPr>
            <a:spLocks noGrp="1"/>
          </p:cNvSpPr>
          <p:nvPr>
            <p:ph type="title"/>
          </p:nvPr>
        </p:nvSpPr>
        <p:spPr/>
        <p:txBody>
          <a:bodyPr/>
          <a:lstStyle/>
          <a:p>
            <a:pPr>
              <a:defRPr/>
            </a:pPr>
            <a:r>
              <a:rPr lang="en-US" dirty="0"/>
              <a:t>Remember The Challenge</a:t>
            </a:r>
          </a:p>
        </p:txBody>
      </p:sp>
    </p:spTree>
    <p:extLst>
      <p:ext uri="{BB962C8B-B14F-4D97-AF65-F5344CB8AC3E}">
        <p14:creationId xmlns:p14="http://schemas.microsoft.com/office/powerpoint/2010/main" val="161313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4450" indent="0" algn="ctr">
              <a:buFont typeface="Wingdings 2" panose="05020102010507070707" pitchFamily="18" charset="2"/>
              <a:buNone/>
              <a:defRPr/>
            </a:pPr>
            <a:r>
              <a:rPr lang="en-US" dirty="0"/>
              <a:t>Change is </a:t>
            </a:r>
            <a:r>
              <a:rPr lang="en-US" b="1" dirty="0"/>
              <a:t>HARD</a:t>
            </a:r>
          </a:p>
          <a:p>
            <a:pPr marL="44450" indent="0" algn="ctr">
              <a:buFont typeface="Wingdings 2" panose="05020102010507070707" pitchFamily="18" charset="2"/>
              <a:buNone/>
              <a:defRPr/>
            </a:pPr>
            <a:r>
              <a:rPr lang="en-US" dirty="0"/>
              <a:t>“We were not promised ease. The purpose of life . . . is not ease. </a:t>
            </a:r>
            <a:r>
              <a:rPr lang="en-US" b="1" dirty="0"/>
              <a:t>It is to choose, and to act upon the choice</a:t>
            </a:r>
            <a:r>
              <a:rPr lang="en-US" dirty="0"/>
              <a:t>. In that task, we are not measured by outcomes. We are measured only by daring and effort and resolve.”</a:t>
            </a:r>
          </a:p>
          <a:p>
            <a:pPr marL="44450" indent="0">
              <a:buFont typeface="Wingdings 2" panose="05020102010507070707" pitchFamily="18" charset="2"/>
              <a:buNone/>
              <a:defRPr/>
            </a:pPr>
            <a:r>
              <a:rPr lang="en-US" dirty="0"/>
              <a:t>- Stephen R. Donaldson</a:t>
            </a:r>
          </a:p>
        </p:txBody>
      </p:sp>
      <p:sp>
        <p:nvSpPr>
          <p:cNvPr id="3" name="Title 2"/>
          <p:cNvSpPr>
            <a:spLocks noGrp="1"/>
          </p:cNvSpPr>
          <p:nvPr>
            <p:ph type="title"/>
          </p:nvPr>
        </p:nvSpPr>
        <p:spPr/>
        <p:txBody>
          <a:bodyPr/>
          <a:lstStyle/>
          <a:p>
            <a:pPr>
              <a:defRPr/>
            </a:pPr>
            <a:r>
              <a:rPr lang="en-US" dirty="0"/>
              <a:t>Remember The Obstacles</a:t>
            </a:r>
          </a:p>
        </p:txBody>
      </p:sp>
    </p:spTree>
    <p:extLst>
      <p:ext uri="{BB962C8B-B14F-4D97-AF65-F5344CB8AC3E}">
        <p14:creationId xmlns:p14="http://schemas.microsoft.com/office/powerpoint/2010/main" val="895035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Change the Culture, Change the World!</a:t>
            </a:r>
          </a:p>
        </p:txBody>
      </p:sp>
      <p:sp>
        <p:nvSpPr>
          <p:cNvPr id="3" name="Content Placeholder 2"/>
          <p:cNvSpPr>
            <a:spLocks noGrp="1"/>
          </p:cNvSpPr>
          <p:nvPr>
            <p:ph idx="1"/>
          </p:nvPr>
        </p:nvSpPr>
        <p:spPr/>
        <p:txBody>
          <a:bodyPr>
            <a:normAutofit/>
          </a:bodyPr>
          <a:lstStyle/>
          <a:p>
            <a:pPr marL="44450" indent="0">
              <a:buFont typeface="Wingdings 2" panose="05020102010507070707" pitchFamily="18" charset="2"/>
              <a:buNone/>
              <a:defRPr/>
            </a:pPr>
            <a:r>
              <a:rPr lang="en-US" dirty="0"/>
              <a:t>“[P]</a:t>
            </a:r>
            <a:r>
              <a:rPr lang="en-US" dirty="0" err="1"/>
              <a:t>eople</a:t>
            </a:r>
            <a:r>
              <a:rPr lang="en-US" dirty="0"/>
              <a:t> with disabilities will have the same opportunities for success and security as their nondisabled peers. If we change the culture, we will change the world!”</a:t>
            </a:r>
          </a:p>
          <a:p>
            <a:pPr marL="44450" indent="0">
              <a:buFont typeface="Wingdings 2" panose="05020102010507070707" pitchFamily="18" charset="2"/>
              <a:buNone/>
              <a:defRPr/>
            </a:pPr>
            <a:r>
              <a:rPr lang="en-US" dirty="0" err="1"/>
              <a:t>Gustin</a:t>
            </a:r>
            <a:r>
              <a:rPr lang="en-US" dirty="0"/>
              <a:t> &amp; Martinis, 2016 </a:t>
            </a:r>
          </a:p>
          <a:p>
            <a:pPr marL="44450" indent="0">
              <a:buFont typeface="Wingdings 2" panose="05020102010507070707" pitchFamily="18" charset="2"/>
              <a:buNone/>
              <a:defRPr/>
            </a:pPr>
            <a:endParaRPr lang="en-US" dirty="0"/>
          </a:p>
        </p:txBody>
      </p:sp>
      <p:sp>
        <p:nvSpPr>
          <p:cNvPr id="6554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00" dirty="0">
              <a:solidFill>
                <a:schemeClr val="bg1"/>
              </a:solidFill>
              <a:latin typeface="Franklin Gothic Medium" panose="020B0603020102020204" pitchFamily="34" charset="0"/>
            </a:endParaRPr>
          </a:p>
        </p:txBody>
      </p:sp>
      <p:sp>
        <p:nvSpPr>
          <p:cNvPr id="65541"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01E088-8CD7-4305-AA1E-F4EB9A086076}" type="slidenum">
              <a:rPr lang="en-US" altLang="en-US" smtClean="0">
                <a:solidFill>
                  <a:schemeClr val="bg1"/>
                </a:solidFill>
                <a:latin typeface="Franklin Gothic Medium" panose="020B0603020102020204" pitchFamily="34" charset="0"/>
              </a:rPr>
              <a:pPr/>
              <a:t>63</a:t>
            </a:fld>
            <a:endParaRPr lang="en-US" altLang="en-US">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954852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Join the Conversation</a:t>
            </a:r>
          </a:p>
        </p:txBody>
      </p:sp>
      <p:sp>
        <p:nvSpPr>
          <p:cNvPr id="3" name="Content Placeholder 2"/>
          <p:cNvSpPr>
            <a:spLocks noGrp="1"/>
          </p:cNvSpPr>
          <p:nvPr>
            <p:ph idx="1"/>
          </p:nvPr>
        </p:nvSpPr>
        <p:spPr/>
        <p:txBody>
          <a:bodyPr>
            <a:normAutofit/>
          </a:bodyPr>
          <a:lstStyle/>
          <a:p>
            <a:pPr marL="0" indent="0">
              <a:spcAft>
                <a:spcPct val="100000"/>
              </a:spcAft>
              <a:buNone/>
              <a:defRPr/>
            </a:pPr>
            <a:r>
              <a:rPr lang="en-US" b="1" dirty="0">
                <a:latin typeface="Arial" panose="020B0604020202020204" pitchFamily="34" charset="0"/>
                <a:cs typeface="Arial" panose="020B0604020202020204" pitchFamily="34" charset="0"/>
              </a:rPr>
              <a:t>The National Resource Center for Supported Decision-Making: </a:t>
            </a:r>
            <a:r>
              <a:rPr lang="en-US" b="1" dirty="0" err="1">
                <a:latin typeface="Arial" panose="020B0604020202020204" pitchFamily="34" charset="0"/>
                <a:cs typeface="Arial" panose="020B0604020202020204" pitchFamily="34" charset="0"/>
                <a:hlinkClick r:id="rId2"/>
              </a:rPr>
              <a:t>SupportedDecisionMaking.Org</a:t>
            </a:r>
            <a:r>
              <a:rPr lang="en-US" b="1" dirty="0">
                <a:latin typeface="Arial" panose="020B0604020202020204" pitchFamily="34" charset="0"/>
                <a:cs typeface="Arial" panose="020B0604020202020204" pitchFamily="34" charset="0"/>
              </a:rPr>
              <a:t>   </a:t>
            </a:r>
          </a:p>
          <a:p>
            <a:pPr marL="0" indent="0">
              <a:spcAft>
                <a:spcPct val="100000"/>
              </a:spcAft>
              <a:buNone/>
              <a:defRPr/>
            </a:pPr>
            <a:r>
              <a:rPr lang="en-US" altLang="en-US" b="1" dirty="0">
                <a:latin typeface="Arial" charset="0"/>
              </a:rPr>
              <a:t>Jonathan Martinis: </a:t>
            </a:r>
            <a:r>
              <a:rPr lang="en-US" altLang="en-US" b="1" dirty="0" err="1">
                <a:latin typeface="Arial" charset="0"/>
                <a:hlinkClick r:id="rId3"/>
              </a:rPr>
              <a:t>JGMartinisLLC@Gmail.Com</a:t>
            </a:r>
            <a:r>
              <a:rPr lang="en-US" altLang="en-US" b="1" dirty="0">
                <a:latin typeface="Arial" charset="0"/>
              </a:rPr>
              <a:t> </a:t>
            </a:r>
            <a:r>
              <a:rPr lang="en-US" altLang="en-US" dirty="0">
                <a:latin typeface="Arial" charset="0"/>
              </a:rPr>
              <a:t>  </a:t>
            </a:r>
          </a:p>
        </p:txBody>
      </p:sp>
      <p:sp>
        <p:nvSpPr>
          <p:cNvPr id="3891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endParaRPr lang="en-US" altLang="en-US" sz="1600" dirty="0">
              <a:solidFill>
                <a:schemeClr val="bg1"/>
              </a:solidFill>
              <a:latin typeface="Franklin Gothic Medium" pitchFamily="34" charset="0"/>
            </a:endParaRPr>
          </a:p>
        </p:txBody>
      </p:sp>
      <p:sp>
        <p:nvSpPr>
          <p:cNvPr id="38917" name="Slide Number Placeholder 4"/>
          <p:cNvSpPr>
            <a:spLocks noGrp="1"/>
          </p:cNvSpPr>
          <p:nvPr>
            <p:ph type="sldNum" sz="quarter" idx="11"/>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fld id="{BC24A91F-DAA5-4C48-916F-DA4A33071398}" type="slidenum">
              <a:rPr lang="en-US" altLang="en-US" smtClean="0">
                <a:solidFill>
                  <a:schemeClr val="bg1"/>
                </a:solidFill>
                <a:latin typeface="Franklin Gothic Medium" pitchFamily="34" charset="0"/>
              </a:rPr>
              <a:pPr/>
              <a:t>64</a:t>
            </a:fld>
            <a:endParaRPr lang="en-US" altLang="en-US" dirty="0">
              <a:solidFill>
                <a:schemeClr val="bg1"/>
              </a:solidFill>
              <a:latin typeface="Franklin Gothic Medium" pitchFamily="34" charset="0"/>
            </a:endParaRPr>
          </a:p>
        </p:txBody>
      </p:sp>
    </p:spTree>
    <p:extLst>
      <p:ext uri="{BB962C8B-B14F-4D97-AF65-F5344CB8AC3E}">
        <p14:creationId xmlns:p14="http://schemas.microsoft.com/office/powerpoint/2010/main" val="292604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a:t>
            </a:r>
          </a:p>
        </p:txBody>
      </p:sp>
      <p:sp>
        <p:nvSpPr>
          <p:cNvPr id="3" name="Content Placeholder 2"/>
          <p:cNvSpPr>
            <a:spLocks noGrp="1"/>
          </p:cNvSpPr>
          <p:nvPr>
            <p:ph idx="1"/>
          </p:nvPr>
        </p:nvSpPr>
        <p:spPr/>
        <p:txBody>
          <a:bodyPr>
            <a:normAutofit fontScale="92500"/>
          </a:bodyPr>
          <a:lstStyle/>
          <a:p>
            <a:pPr marL="44450" indent="0">
              <a:buNone/>
            </a:pPr>
            <a:r>
              <a:rPr lang="en-US" dirty="0"/>
              <a:t>In a study, young adults who used Supported Decision-Making showed:</a:t>
            </a:r>
          </a:p>
          <a:p>
            <a:r>
              <a:rPr lang="en-US" dirty="0"/>
              <a:t> Increased independence, confidence, and decision-making abilities</a:t>
            </a:r>
          </a:p>
          <a:p>
            <a:r>
              <a:rPr lang="en-US" dirty="0"/>
              <a:t>Made better decisions</a:t>
            </a:r>
          </a:p>
          <a:p>
            <a:r>
              <a:rPr lang="en-US" dirty="0"/>
              <a:t>Had enhanced quality of life</a:t>
            </a:r>
          </a:p>
          <a:p>
            <a:pPr>
              <a:buFontTx/>
              <a:buChar char="-"/>
            </a:pPr>
            <a:r>
              <a:rPr lang="en-US" dirty="0"/>
              <a:t>Martinis &amp; </a:t>
            </a:r>
            <a:r>
              <a:rPr lang="en-US" dirty="0" err="1"/>
              <a:t>Beadnell</a:t>
            </a:r>
            <a:r>
              <a:rPr lang="en-US" dirty="0"/>
              <a:t>, 2021</a:t>
            </a:r>
          </a:p>
          <a:p>
            <a:pPr marL="44450" indent="0">
              <a:buNone/>
            </a:pPr>
            <a:r>
              <a:rPr lang="en-US" dirty="0">
                <a:hlinkClick r:id="rId2"/>
              </a:rPr>
              <a:t>http://supporteddecisionmaking.org/node/488</a:t>
            </a:r>
            <a:r>
              <a:rPr lang="en-US" dirty="0"/>
              <a:t> </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pPr>
              <a:defRPr/>
            </a:pPr>
            <a:fld id="{9E299ADB-ADF9-4C5E-8A7C-2B5723408946}" type="slidenum">
              <a:rPr lang="en-US" altLang="en-US" smtClean="0"/>
              <a:pPr>
                <a:defRPr/>
              </a:pPr>
              <a:t>7</a:t>
            </a:fld>
            <a:endParaRPr lang="en-US" altLang="en-US" dirty="0"/>
          </a:p>
        </p:txBody>
      </p:sp>
    </p:spTree>
    <p:extLst>
      <p:ext uri="{BB962C8B-B14F-4D97-AF65-F5344CB8AC3E}">
        <p14:creationId xmlns:p14="http://schemas.microsoft.com/office/powerpoint/2010/main" val="270342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You Get To Self-Determination? </a:t>
            </a:r>
          </a:p>
        </p:txBody>
      </p:sp>
      <p:sp>
        <p:nvSpPr>
          <p:cNvPr id="3" name="Content Placeholder 2"/>
          <p:cNvSpPr>
            <a:spLocks noGrp="1"/>
          </p:cNvSpPr>
          <p:nvPr>
            <p:ph idx="1"/>
          </p:nvPr>
        </p:nvSpPr>
        <p:spPr/>
        <p:txBody>
          <a:bodyPr>
            <a:normAutofit fontScale="85000" lnSpcReduction="10000"/>
          </a:bodyPr>
          <a:lstStyle/>
          <a:p>
            <a:pPr marL="44450" indent="0">
              <a:buNone/>
            </a:pPr>
            <a:r>
              <a:rPr lang="en-US" dirty="0"/>
              <a:t>If you’re a person without disabilities, how did YOU </a:t>
            </a:r>
          </a:p>
          <a:p>
            <a:r>
              <a:rPr lang="en-US" dirty="0"/>
              <a:t>Develop short/long term goals</a:t>
            </a:r>
          </a:p>
          <a:p>
            <a:r>
              <a:rPr lang="en-US" dirty="0"/>
              <a:t>Identify opportunities</a:t>
            </a:r>
          </a:p>
          <a:p>
            <a:r>
              <a:rPr lang="en-US" dirty="0"/>
              <a:t>Complete college applications</a:t>
            </a:r>
          </a:p>
          <a:p>
            <a:r>
              <a:rPr lang="en-US" dirty="0"/>
              <a:t>Write a resume</a:t>
            </a:r>
          </a:p>
          <a:p>
            <a:r>
              <a:rPr lang="en-US" dirty="0"/>
              <a:t>Get a job</a:t>
            </a:r>
          </a:p>
          <a:p>
            <a:pPr marL="44450" indent="0">
              <a:buNone/>
            </a:pPr>
            <a:r>
              <a:rPr lang="en-US" dirty="0"/>
              <a:t>“Most likely all of these experiences happened with support, either from your family or  mentors.”</a:t>
            </a:r>
          </a:p>
          <a:p>
            <a:pPr marL="44450" indent="0">
              <a:buNone/>
            </a:pPr>
            <a:r>
              <a:rPr lang="en-US" dirty="0" err="1"/>
              <a:t>Gustin</a:t>
            </a:r>
            <a:r>
              <a:rPr lang="en-US" dirty="0"/>
              <a:t>, 2015 </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7BEAB6B3-76D5-9644-9273-E1C1DFBD7AAF}" type="slidenum">
              <a:rPr lang="en-US" altLang="en-US" smtClean="0"/>
              <a:pPr/>
              <a:t>8</a:t>
            </a:fld>
            <a:endParaRPr lang="en-US" altLang="en-US"/>
          </a:p>
        </p:txBody>
      </p:sp>
    </p:spTree>
    <p:extLst>
      <p:ext uri="{BB962C8B-B14F-4D97-AF65-F5344CB8AC3E}">
        <p14:creationId xmlns:p14="http://schemas.microsoft.com/office/powerpoint/2010/main" val="334444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 Critical Difference</a:t>
            </a:r>
          </a:p>
        </p:txBody>
      </p:sp>
      <p:sp>
        <p:nvSpPr>
          <p:cNvPr id="3" name="Content Placeholder 2"/>
          <p:cNvSpPr>
            <a:spLocks noGrp="1"/>
          </p:cNvSpPr>
          <p:nvPr>
            <p:ph idx="1"/>
          </p:nvPr>
        </p:nvSpPr>
        <p:spPr/>
        <p:txBody>
          <a:bodyPr>
            <a:normAutofit fontScale="77500" lnSpcReduction="20000"/>
          </a:bodyPr>
          <a:lstStyle/>
          <a:p>
            <a:r>
              <a:rPr lang="en-US" b="1" dirty="0"/>
              <a:t>People without disabilities</a:t>
            </a:r>
            <a:r>
              <a:rPr lang="en-US" dirty="0"/>
              <a:t>: “students . . . and families typically navigate with the assistance of a guidance department and the parent’s personal experience”</a:t>
            </a:r>
          </a:p>
          <a:p>
            <a:r>
              <a:rPr lang="en-US" b="1" dirty="0"/>
              <a:t>People with disabilities</a:t>
            </a:r>
            <a:r>
              <a:rPr lang="en-US" dirty="0"/>
              <a:t>: “Figuring out who the different service provider representatives are and what their roles are can take on a life of its own that often overwhelms families, mostly because the different service systems are not always clear on what their roles are or get into territorial role definitions that impact forward progress and planning.”</a:t>
            </a:r>
          </a:p>
          <a:p>
            <a:pPr marL="44450" indent="0">
              <a:buNone/>
            </a:pPr>
            <a:r>
              <a:rPr lang="en-US" dirty="0"/>
              <a:t>-  </a:t>
            </a:r>
            <a:r>
              <a:rPr lang="en-US" dirty="0" err="1"/>
              <a:t>Gustin</a:t>
            </a:r>
            <a:r>
              <a:rPr lang="en-US" dirty="0"/>
              <a:t>, 2015</a:t>
            </a:r>
          </a:p>
        </p:txBody>
      </p:sp>
      <p:sp>
        <p:nvSpPr>
          <p:cNvPr id="4" name="Footer Placeholder 3"/>
          <p:cNvSpPr>
            <a:spLocks noGrp="1"/>
          </p:cNvSpPr>
          <p:nvPr>
            <p:ph type="ftr" sz="quarter" idx="10"/>
          </p:nvPr>
        </p:nvSpPr>
        <p:spPr/>
        <p:txBody>
          <a:bodyPr/>
          <a:lstStyle/>
          <a:p>
            <a:pPr>
              <a:defRPr/>
            </a:pPr>
            <a:endParaRPr lang="en-US" altLang="en-US" sz="1600" dirty="0"/>
          </a:p>
        </p:txBody>
      </p:sp>
      <p:sp>
        <p:nvSpPr>
          <p:cNvPr id="5" name="Slide Number Placeholder 4"/>
          <p:cNvSpPr>
            <a:spLocks noGrp="1"/>
          </p:cNvSpPr>
          <p:nvPr>
            <p:ph type="sldNum" sz="quarter" idx="11"/>
          </p:nvPr>
        </p:nvSpPr>
        <p:spPr/>
        <p:txBody>
          <a:bodyPr/>
          <a:lstStyle/>
          <a:p>
            <a:fld id="{7BEAB6B3-76D5-9644-9273-E1C1DFBD7AAF}" type="slidenum">
              <a:rPr lang="en-US" altLang="en-US" smtClean="0"/>
              <a:pPr/>
              <a:t>9</a:t>
            </a:fld>
            <a:endParaRPr lang="en-US" altLang="en-US"/>
          </a:p>
        </p:txBody>
      </p:sp>
    </p:spTree>
    <p:extLst>
      <p:ext uri="{BB962C8B-B14F-4D97-AF65-F5344CB8AC3E}">
        <p14:creationId xmlns:p14="http://schemas.microsoft.com/office/powerpoint/2010/main" val="3100084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6">
      <a:dk1>
        <a:sysClr val="windowText" lastClr="000000"/>
      </a:dk1>
      <a:lt1>
        <a:sysClr val="window" lastClr="FFFFFF"/>
      </a:lt1>
      <a:dk2>
        <a:srgbClr val="303030"/>
      </a:dk2>
      <a:lt2>
        <a:srgbClr val="DEDEE0"/>
      </a:lt2>
      <a:accent1>
        <a:srgbClr val="800000"/>
      </a:accent1>
      <a:accent2>
        <a:srgbClr val="726056"/>
      </a:accent2>
      <a:accent3>
        <a:srgbClr val="AC956E"/>
      </a:accent3>
      <a:accent4>
        <a:srgbClr val="808DA9"/>
      </a:accent4>
      <a:accent5>
        <a:srgbClr val="424E5B"/>
      </a:accent5>
      <a:accent6>
        <a:srgbClr val="730E00"/>
      </a:accent6>
      <a:hlink>
        <a:srgbClr val="800000"/>
      </a:hlink>
      <a:folHlink>
        <a:srgbClr val="D8924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Grid">
  <a:themeElements>
    <a:clrScheme name="1_Grid 1">
      <a:dk1>
        <a:srgbClr val="000000"/>
      </a:dk1>
      <a:lt1>
        <a:srgbClr val="FFFFFF"/>
      </a:lt1>
      <a:dk2>
        <a:srgbClr val="303030"/>
      </a:dk2>
      <a:lt2>
        <a:srgbClr val="DEDEE0"/>
      </a:lt2>
      <a:accent1>
        <a:srgbClr val="800000"/>
      </a:accent1>
      <a:accent2>
        <a:srgbClr val="726056"/>
      </a:accent2>
      <a:accent3>
        <a:srgbClr val="FFFFFF"/>
      </a:accent3>
      <a:accent4>
        <a:srgbClr val="000000"/>
      </a:accent4>
      <a:accent5>
        <a:srgbClr val="C0AAAA"/>
      </a:accent5>
      <a:accent6>
        <a:srgbClr val="67564D"/>
      </a:accent6>
      <a:hlink>
        <a:srgbClr val="800000"/>
      </a:hlink>
      <a:folHlink>
        <a:srgbClr val="D89243"/>
      </a:folHlink>
    </a:clrScheme>
    <a:fontScheme name="1_Grid">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rid 1">
        <a:dk1>
          <a:srgbClr val="000000"/>
        </a:dk1>
        <a:lt1>
          <a:srgbClr val="FFFFFF"/>
        </a:lt1>
        <a:dk2>
          <a:srgbClr val="303030"/>
        </a:dk2>
        <a:lt2>
          <a:srgbClr val="DEDEE0"/>
        </a:lt2>
        <a:accent1>
          <a:srgbClr val="800000"/>
        </a:accent1>
        <a:accent2>
          <a:srgbClr val="726056"/>
        </a:accent2>
        <a:accent3>
          <a:srgbClr val="FFFFFF"/>
        </a:accent3>
        <a:accent4>
          <a:srgbClr val="000000"/>
        </a:accent4>
        <a:accent5>
          <a:srgbClr val="C0AAAA"/>
        </a:accent5>
        <a:accent6>
          <a:srgbClr val="67564D"/>
        </a:accent6>
        <a:hlink>
          <a:srgbClr val="8000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6">
    <a:dk1>
      <a:sysClr val="windowText" lastClr="000000"/>
    </a:dk1>
    <a:lt1>
      <a:sysClr val="window" lastClr="FFFFFF"/>
    </a:lt1>
    <a:dk2>
      <a:srgbClr val="303030"/>
    </a:dk2>
    <a:lt2>
      <a:srgbClr val="DEDEE0"/>
    </a:lt2>
    <a:accent1>
      <a:srgbClr val="800000"/>
    </a:accent1>
    <a:accent2>
      <a:srgbClr val="726056"/>
    </a:accent2>
    <a:accent3>
      <a:srgbClr val="AC956E"/>
    </a:accent3>
    <a:accent4>
      <a:srgbClr val="808DA9"/>
    </a:accent4>
    <a:accent5>
      <a:srgbClr val="424E5B"/>
    </a:accent5>
    <a:accent6>
      <a:srgbClr val="730E00"/>
    </a:accent6>
    <a:hlink>
      <a:srgbClr val="8000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Grid.thmx</Template>
  <TotalTime>194211</TotalTime>
  <Words>3988</Words>
  <Application>Microsoft Office PowerPoint</Application>
  <PresentationFormat>On-screen Show (4:3)</PresentationFormat>
  <Paragraphs>387</Paragraphs>
  <Slides>64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64</vt:i4>
      </vt:variant>
    </vt:vector>
  </HeadingPairs>
  <TitlesOfParts>
    <vt:vector size="71" baseType="lpstr">
      <vt:lpstr>Arial</vt:lpstr>
      <vt:lpstr>Calibri</vt:lpstr>
      <vt:lpstr>Franklin Gothic Medium</vt:lpstr>
      <vt:lpstr>Wingdings</vt:lpstr>
      <vt:lpstr>Wingdings 2</vt:lpstr>
      <vt:lpstr>Grid</vt:lpstr>
      <vt:lpstr>1_Grid</vt:lpstr>
      <vt:lpstr>Supported Decision-Making From Theory to Practice Creating Coordinated Service Systems</vt:lpstr>
      <vt:lpstr>Article of Faith: EVERYONE has the Same Goal</vt:lpstr>
      <vt:lpstr>Getting There: Self-Determination</vt:lpstr>
      <vt:lpstr>Benefits of Self-Determination</vt:lpstr>
      <vt:lpstr>Getting to Self-Determination:  Supported Decision-Making</vt:lpstr>
      <vt:lpstr>Supported Decision-Making and Self Determination</vt:lpstr>
      <vt:lpstr>Research</vt:lpstr>
      <vt:lpstr>How Did You Get To Self-Determination? </vt:lpstr>
      <vt:lpstr> A Critical Difference</vt:lpstr>
      <vt:lpstr>The Problem:  Lack of Coordination</vt:lpstr>
      <vt:lpstr>Think About It</vt:lpstr>
      <vt:lpstr>The Solution:  Create Coordinated Support Systems</vt:lpstr>
      <vt:lpstr>How It Looks</vt:lpstr>
      <vt:lpstr>Opportunities For SDM and Coordinated Support Are All Around Us</vt:lpstr>
      <vt:lpstr>Getting There: The Individuals with Disabilities Education Act </vt:lpstr>
      <vt:lpstr>Therefore </vt:lpstr>
      <vt:lpstr>And Yet   The “Default Option” </vt:lpstr>
      <vt:lpstr>Shut Down the On Ramp </vt:lpstr>
      <vt:lpstr>District of Columbia Public Schools</vt:lpstr>
      <vt:lpstr>Self-Determination and SDM: Make it a Goal </vt:lpstr>
      <vt:lpstr>Self-Determination Goals</vt:lpstr>
      <vt:lpstr>Creating and Reaching Goals: The Student Led IEP </vt:lpstr>
      <vt:lpstr>Doesn’t That Sound Like</vt:lpstr>
      <vt:lpstr>Coordination Opportunity:  SpEd Transition Services</vt:lpstr>
      <vt:lpstr>Transition Services</vt:lpstr>
      <vt:lpstr>YOU HAVE SEVEN YEARS </vt:lpstr>
      <vt:lpstr>Coordinated Support Opportunity: Vocational Rehabilitation</vt:lpstr>
      <vt:lpstr>What If…</vt:lpstr>
      <vt:lpstr>Employment Based Skills?</vt:lpstr>
      <vt:lpstr>Therefore</vt:lpstr>
      <vt:lpstr>Eligibility For VR</vt:lpstr>
      <vt:lpstr>Make A Plan</vt:lpstr>
      <vt:lpstr>VR Can Cover A LOT</vt:lpstr>
      <vt:lpstr>Support is Built-In</vt:lpstr>
      <vt:lpstr>Doesn’t That Sound Like…</vt:lpstr>
      <vt:lpstr>Coordination Opportunity: Pre-Employment Transition Services</vt:lpstr>
      <vt:lpstr>“Person Centered Planning”</vt:lpstr>
      <vt:lpstr>Person Centered Planning Focuses On</vt:lpstr>
      <vt:lpstr>Doesn’t That Sound Like…</vt:lpstr>
      <vt:lpstr>SDM, Power of Attorney,  And Financial Authority</vt:lpstr>
      <vt:lpstr>SDM, Power of Attorney And Banking</vt:lpstr>
      <vt:lpstr>A Real Problem</vt:lpstr>
      <vt:lpstr>When You Receive Public Benefits</vt:lpstr>
      <vt:lpstr>Enter ABLE</vt:lpstr>
      <vt:lpstr>What It Is</vt:lpstr>
      <vt:lpstr>Specifically</vt:lpstr>
      <vt:lpstr>ABLE Accounts and Self-Determination</vt:lpstr>
      <vt:lpstr>Doesn’t That Sound Like a Job For</vt:lpstr>
      <vt:lpstr>Bringing It Together</vt:lpstr>
      <vt:lpstr>Creating A Coordinated Support Plan</vt:lpstr>
      <vt:lpstr>Making It Happen: Dream-Inspired Planning</vt:lpstr>
      <vt:lpstr>Dream-Inspired Planning: Three Steps</vt:lpstr>
      <vt:lpstr>Dreaming</vt:lpstr>
      <vt:lpstr>It Can Happen:  Project RENEW</vt:lpstr>
      <vt:lpstr>It IS Happening Pickaway County and Perry County, Ohio and Rutland, Vermont</vt:lpstr>
      <vt:lpstr>CCS Results: Ohio</vt:lpstr>
      <vt:lpstr>CCS Results: Ohio</vt:lpstr>
      <vt:lpstr>CCS Results: Ohio</vt:lpstr>
      <vt:lpstr>Results: Vermont</vt:lpstr>
      <vt:lpstr>But It Will ONLY HAPPEN </vt:lpstr>
      <vt:lpstr>Remember The Challenge</vt:lpstr>
      <vt:lpstr>Remember The Obstacles</vt:lpstr>
      <vt:lpstr>Change the Culture, Change the World!</vt:lpstr>
      <vt:lpstr>Join the Conversation</vt:lpstr>
    </vt:vector>
  </TitlesOfParts>
  <Company>Stern Consulting,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employment outcomes for HVRP (and IVTP and HFV/VWF program) participants by leveraging WIA, one stop, VA, and other community resources</dc:title>
  <dc:subject>NVTAC teleseminar 0050411</dc:subject>
  <dc:creator>Lisa Stern</dc:creator>
  <cp:lastModifiedBy>NCGA</cp:lastModifiedBy>
  <cp:revision>588</cp:revision>
  <cp:lastPrinted>2015-05-15T20:24:05Z</cp:lastPrinted>
  <dcterms:created xsi:type="dcterms:W3CDTF">2011-03-16T17:54:51Z</dcterms:created>
  <dcterms:modified xsi:type="dcterms:W3CDTF">2023-04-29T19:41:24Z</dcterms:modified>
</cp:coreProperties>
</file>