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8" r:id="rId4"/>
    <p:sldId id="409" r:id="rId5"/>
    <p:sldId id="260" r:id="rId6"/>
    <p:sldId id="479" r:id="rId7"/>
    <p:sldId id="261" r:id="rId8"/>
    <p:sldId id="262" r:id="rId9"/>
    <p:sldId id="487" r:id="rId10"/>
    <p:sldId id="267" r:id="rId11"/>
    <p:sldId id="269" r:id="rId12"/>
    <p:sldId id="270" r:id="rId13"/>
    <p:sldId id="263" r:id="rId14"/>
    <p:sldId id="481" r:id="rId15"/>
    <p:sldId id="482" r:id="rId16"/>
    <p:sldId id="483" r:id="rId17"/>
    <p:sldId id="484" r:id="rId18"/>
    <p:sldId id="485" r:id="rId19"/>
    <p:sldId id="488" r:id="rId20"/>
    <p:sldId id="480" r:id="rId21"/>
    <p:sldId id="489" r:id="rId22"/>
    <p:sldId id="271" r:id="rId23"/>
    <p:sldId id="272" r:id="rId24"/>
    <p:sldId id="265" r:id="rId25"/>
    <p:sldId id="266" r:id="rId26"/>
    <p:sldId id="4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3BBD42-13FB-49E9-B534-B5F853A3BC37}" v="61" dt="2023-04-30T23:46:50.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78" d="100"/>
          <a:sy n="78" d="100"/>
        </p:scale>
        <p:origin x="82"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DEA10-2A8D-418E-B219-E547098541FB}"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35CE9AF8-4477-49A4-9F71-DFE8076A88ED}">
      <dgm:prSet/>
      <dgm:spPr/>
      <dgm:t>
        <a:bodyPr/>
        <a:lstStyle/>
        <a:p>
          <a:r>
            <a:rPr lang="en-US"/>
            <a:t>Adaptive technology</a:t>
          </a:r>
        </a:p>
      </dgm:t>
    </dgm:pt>
    <dgm:pt modelId="{900276B4-8309-46A5-8ACA-8E2F6B02B1F5}" type="parTrans" cxnId="{768E792D-3B7E-4365-88A5-6ABDD530C656}">
      <dgm:prSet/>
      <dgm:spPr/>
      <dgm:t>
        <a:bodyPr/>
        <a:lstStyle/>
        <a:p>
          <a:endParaRPr lang="en-US"/>
        </a:p>
      </dgm:t>
    </dgm:pt>
    <dgm:pt modelId="{9A5E853F-40FF-456D-B6E3-760FB3B9FA32}" type="sibTrans" cxnId="{768E792D-3B7E-4365-88A5-6ABDD530C656}">
      <dgm:prSet/>
      <dgm:spPr/>
      <dgm:t>
        <a:bodyPr/>
        <a:lstStyle/>
        <a:p>
          <a:endParaRPr lang="en-US"/>
        </a:p>
      </dgm:t>
    </dgm:pt>
    <dgm:pt modelId="{26060EF3-5E91-4718-89FF-4B0EC932BDB2}">
      <dgm:prSet/>
      <dgm:spPr/>
      <dgm:t>
        <a:bodyPr/>
        <a:lstStyle/>
        <a:p>
          <a:r>
            <a:rPr lang="en-US"/>
            <a:t>Formal supported decision-making arrangement</a:t>
          </a:r>
        </a:p>
      </dgm:t>
    </dgm:pt>
    <dgm:pt modelId="{5D082BCB-4563-4508-B272-BCC234389985}" type="parTrans" cxnId="{1CE27F63-D89D-46E0-A4EE-2605ED9AC5EE}">
      <dgm:prSet/>
      <dgm:spPr/>
      <dgm:t>
        <a:bodyPr/>
        <a:lstStyle/>
        <a:p>
          <a:endParaRPr lang="en-US"/>
        </a:p>
      </dgm:t>
    </dgm:pt>
    <dgm:pt modelId="{53E621DB-0218-4126-91AC-F409A2BE5512}" type="sibTrans" cxnId="{1CE27F63-D89D-46E0-A4EE-2605ED9AC5EE}">
      <dgm:prSet/>
      <dgm:spPr/>
      <dgm:t>
        <a:bodyPr/>
        <a:lstStyle/>
        <a:p>
          <a:endParaRPr lang="en-US"/>
        </a:p>
      </dgm:t>
    </dgm:pt>
    <dgm:pt modelId="{0E9C1A7A-EAC4-44B4-8A33-FBE24BEEC8E6}">
      <dgm:prSet/>
      <dgm:spPr/>
      <dgm:t>
        <a:bodyPr/>
        <a:lstStyle/>
        <a:p>
          <a:r>
            <a:rPr lang="en-US"/>
            <a:t>Informal supported decision-making arrangement</a:t>
          </a:r>
        </a:p>
      </dgm:t>
    </dgm:pt>
    <dgm:pt modelId="{FA1C88F1-3BBA-42E3-B2BF-27713F57BDF5}" type="parTrans" cxnId="{58A6C170-DC24-4955-9D2F-5557D200ABF7}">
      <dgm:prSet/>
      <dgm:spPr/>
      <dgm:t>
        <a:bodyPr/>
        <a:lstStyle/>
        <a:p>
          <a:endParaRPr lang="en-US"/>
        </a:p>
      </dgm:t>
    </dgm:pt>
    <dgm:pt modelId="{A5893510-75EA-4C1F-9BDC-4350E4F75291}" type="sibTrans" cxnId="{58A6C170-DC24-4955-9D2F-5557D200ABF7}">
      <dgm:prSet/>
      <dgm:spPr/>
      <dgm:t>
        <a:bodyPr/>
        <a:lstStyle/>
        <a:p>
          <a:endParaRPr lang="en-US"/>
        </a:p>
      </dgm:t>
    </dgm:pt>
    <dgm:pt modelId="{2B896351-7390-42D4-9DAA-26DD0F2E47C2}">
      <dgm:prSet/>
      <dgm:spPr/>
      <dgm:t>
        <a:bodyPr/>
        <a:lstStyle/>
        <a:p>
          <a:r>
            <a:rPr lang="en-US"/>
            <a:t>Financial Power of Attorney</a:t>
          </a:r>
        </a:p>
      </dgm:t>
    </dgm:pt>
    <dgm:pt modelId="{2A8F8FB3-3821-4F64-B3BC-2E79C8D917C0}" type="parTrans" cxnId="{7EF81F00-BE6A-43D2-A78F-4365730782B1}">
      <dgm:prSet/>
      <dgm:spPr/>
      <dgm:t>
        <a:bodyPr/>
        <a:lstStyle/>
        <a:p>
          <a:endParaRPr lang="en-US"/>
        </a:p>
      </dgm:t>
    </dgm:pt>
    <dgm:pt modelId="{C4B88CD5-3A78-4B8F-AD11-E6143DB3FA1C}" type="sibTrans" cxnId="{7EF81F00-BE6A-43D2-A78F-4365730782B1}">
      <dgm:prSet/>
      <dgm:spPr/>
      <dgm:t>
        <a:bodyPr/>
        <a:lstStyle/>
        <a:p>
          <a:endParaRPr lang="en-US"/>
        </a:p>
      </dgm:t>
    </dgm:pt>
    <dgm:pt modelId="{ED534A30-046E-45E1-866F-EE1BA0110791}">
      <dgm:prSet/>
      <dgm:spPr/>
      <dgm:t>
        <a:bodyPr/>
        <a:lstStyle/>
        <a:p>
          <a:r>
            <a:rPr lang="en-US"/>
            <a:t>Health Care powers of Attorney &amp; Advance Directives</a:t>
          </a:r>
        </a:p>
      </dgm:t>
    </dgm:pt>
    <dgm:pt modelId="{D2959BC6-95FC-434C-9CA7-A2D07DFF1846}" type="parTrans" cxnId="{CDC44B5F-CA09-41CF-8BDF-CDD9406222B2}">
      <dgm:prSet/>
      <dgm:spPr/>
      <dgm:t>
        <a:bodyPr/>
        <a:lstStyle/>
        <a:p>
          <a:endParaRPr lang="en-US"/>
        </a:p>
      </dgm:t>
    </dgm:pt>
    <dgm:pt modelId="{52BF1391-777E-4817-912D-602024A2BB68}" type="sibTrans" cxnId="{CDC44B5F-CA09-41CF-8BDF-CDD9406222B2}">
      <dgm:prSet/>
      <dgm:spPr/>
      <dgm:t>
        <a:bodyPr/>
        <a:lstStyle/>
        <a:p>
          <a:endParaRPr lang="en-US"/>
        </a:p>
      </dgm:t>
    </dgm:pt>
    <dgm:pt modelId="{983341F8-7526-4B2D-97A1-DBA32E541527}">
      <dgm:prSet/>
      <dgm:spPr/>
      <dgm:t>
        <a:bodyPr/>
        <a:lstStyle/>
        <a:p>
          <a:r>
            <a:rPr lang="en-US"/>
            <a:t>HIPAA Release of Medical Information</a:t>
          </a:r>
        </a:p>
      </dgm:t>
    </dgm:pt>
    <dgm:pt modelId="{DC5D7EE1-BF85-4FDB-AB04-2639B69F7774}" type="parTrans" cxnId="{FB3B9315-83BB-4781-AB30-473CFAA12B4B}">
      <dgm:prSet/>
      <dgm:spPr/>
      <dgm:t>
        <a:bodyPr/>
        <a:lstStyle/>
        <a:p>
          <a:endParaRPr lang="en-US"/>
        </a:p>
      </dgm:t>
    </dgm:pt>
    <dgm:pt modelId="{C755AD73-64E0-4565-80DD-364A8F52CE0D}" type="sibTrans" cxnId="{FB3B9315-83BB-4781-AB30-473CFAA12B4B}">
      <dgm:prSet/>
      <dgm:spPr/>
      <dgm:t>
        <a:bodyPr/>
        <a:lstStyle/>
        <a:p>
          <a:endParaRPr lang="en-US"/>
        </a:p>
      </dgm:t>
    </dgm:pt>
    <dgm:pt modelId="{2E936B31-8386-4A94-833E-23AC65C7791A}">
      <dgm:prSet/>
      <dgm:spPr/>
      <dgm:t>
        <a:bodyPr/>
        <a:lstStyle/>
        <a:p>
          <a:r>
            <a:rPr lang="en-US"/>
            <a:t>Representative Payee for SSA Income</a:t>
          </a:r>
        </a:p>
      </dgm:t>
    </dgm:pt>
    <dgm:pt modelId="{E1834EEA-7D05-4618-BAD2-4E9FCBD18B3F}" type="parTrans" cxnId="{2DBF9530-89B4-42AD-8DFB-1BAD608DF24B}">
      <dgm:prSet/>
      <dgm:spPr/>
      <dgm:t>
        <a:bodyPr/>
        <a:lstStyle/>
        <a:p>
          <a:endParaRPr lang="en-US"/>
        </a:p>
      </dgm:t>
    </dgm:pt>
    <dgm:pt modelId="{26A0EA76-5C97-41F2-B7B6-0BB615993DD6}" type="sibTrans" cxnId="{2DBF9530-89B4-42AD-8DFB-1BAD608DF24B}">
      <dgm:prSet/>
      <dgm:spPr/>
      <dgm:t>
        <a:bodyPr/>
        <a:lstStyle/>
        <a:p>
          <a:endParaRPr lang="en-US"/>
        </a:p>
      </dgm:t>
    </dgm:pt>
    <dgm:pt modelId="{26F74C03-16EB-49C1-B432-A36765BDD563}">
      <dgm:prSet/>
      <dgm:spPr/>
      <dgm:t>
        <a:bodyPr/>
        <a:lstStyle/>
        <a:p>
          <a:r>
            <a:rPr lang="en-US" dirty="0"/>
            <a:t>ABLE accounts, joint bank accounts, </a:t>
          </a:r>
          <a:r>
            <a:rPr lang="en-US" dirty="0" err="1"/>
            <a:t>SNTs</a:t>
          </a:r>
          <a:endParaRPr lang="en-US" dirty="0"/>
        </a:p>
      </dgm:t>
    </dgm:pt>
    <dgm:pt modelId="{633A72FD-3188-4D8E-967B-8EEC38ADC156}" type="parTrans" cxnId="{7BB02356-821F-429C-8023-A1550B2AD6D7}">
      <dgm:prSet/>
      <dgm:spPr/>
      <dgm:t>
        <a:bodyPr/>
        <a:lstStyle/>
        <a:p>
          <a:endParaRPr lang="en-US"/>
        </a:p>
      </dgm:t>
    </dgm:pt>
    <dgm:pt modelId="{A01D230C-3B98-42AC-8155-09FFA142A4F3}" type="sibTrans" cxnId="{7BB02356-821F-429C-8023-A1550B2AD6D7}">
      <dgm:prSet/>
      <dgm:spPr/>
      <dgm:t>
        <a:bodyPr/>
        <a:lstStyle/>
        <a:p>
          <a:endParaRPr lang="en-US"/>
        </a:p>
      </dgm:t>
    </dgm:pt>
    <dgm:pt modelId="{ECD6DB12-E473-48D3-8278-C55217715D3A}" type="pres">
      <dgm:prSet presAssocID="{F56DEA10-2A8D-418E-B219-E547098541FB}" presName="diagram" presStyleCnt="0">
        <dgm:presLayoutVars>
          <dgm:dir/>
          <dgm:resizeHandles val="exact"/>
        </dgm:presLayoutVars>
      </dgm:prSet>
      <dgm:spPr/>
    </dgm:pt>
    <dgm:pt modelId="{C6DB5DA2-AC6C-4A73-97F2-FB26A8B97CFD}" type="pres">
      <dgm:prSet presAssocID="{35CE9AF8-4477-49A4-9F71-DFE8076A88ED}" presName="node" presStyleLbl="node1" presStyleIdx="0" presStyleCnt="8">
        <dgm:presLayoutVars>
          <dgm:bulletEnabled val="1"/>
        </dgm:presLayoutVars>
      </dgm:prSet>
      <dgm:spPr/>
    </dgm:pt>
    <dgm:pt modelId="{35043D1A-EFBB-43EE-8D72-0B7B8CDE894E}" type="pres">
      <dgm:prSet presAssocID="{9A5E853F-40FF-456D-B6E3-760FB3B9FA32}" presName="sibTrans" presStyleCnt="0"/>
      <dgm:spPr/>
    </dgm:pt>
    <dgm:pt modelId="{19F07B82-031C-433D-9050-3A122B1D924E}" type="pres">
      <dgm:prSet presAssocID="{26060EF3-5E91-4718-89FF-4B0EC932BDB2}" presName="node" presStyleLbl="node1" presStyleIdx="1" presStyleCnt="8">
        <dgm:presLayoutVars>
          <dgm:bulletEnabled val="1"/>
        </dgm:presLayoutVars>
      </dgm:prSet>
      <dgm:spPr/>
    </dgm:pt>
    <dgm:pt modelId="{E64BCDCA-67A8-4780-AF35-DFD697F6870C}" type="pres">
      <dgm:prSet presAssocID="{53E621DB-0218-4126-91AC-F409A2BE5512}" presName="sibTrans" presStyleCnt="0"/>
      <dgm:spPr/>
    </dgm:pt>
    <dgm:pt modelId="{5FA108F8-0476-434B-AF18-D6B548897566}" type="pres">
      <dgm:prSet presAssocID="{0E9C1A7A-EAC4-44B4-8A33-FBE24BEEC8E6}" presName="node" presStyleLbl="node1" presStyleIdx="2" presStyleCnt="8">
        <dgm:presLayoutVars>
          <dgm:bulletEnabled val="1"/>
        </dgm:presLayoutVars>
      </dgm:prSet>
      <dgm:spPr/>
    </dgm:pt>
    <dgm:pt modelId="{23D45E62-B781-4461-A76A-2D73D1EC14E1}" type="pres">
      <dgm:prSet presAssocID="{A5893510-75EA-4C1F-9BDC-4350E4F75291}" presName="sibTrans" presStyleCnt="0"/>
      <dgm:spPr/>
    </dgm:pt>
    <dgm:pt modelId="{A7A8F6C3-6216-4E0A-86DF-BFF457A172F4}" type="pres">
      <dgm:prSet presAssocID="{2B896351-7390-42D4-9DAA-26DD0F2E47C2}" presName="node" presStyleLbl="node1" presStyleIdx="3" presStyleCnt="8">
        <dgm:presLayoutVars>
          <dgm:bulletEnabled val="1"/>
        </dgm:presLayoutVars>
      </dgm:prSet>
      <dgm:spPr/>
    </dgm:pt>
    <dgm:pt modelId="{509616DF-982B-404F-BBE9-CB7A426D36B0}" type="pres">
      <dgm:prSet presAssocID="{C4B88CD5-3A78-4B8F-AD11-E6143DB3FA1C}" presName="sibTrans" presStyleCnt="0"/>
      <dgm:spPr/>
    </dgm:pt>
    <dgm:pt modelId="{734EBB89-5A11-4D9E-9505-82DE4017DF74}" type="pres">
      <dgm:prSet presAssocID="{ED534A30-046E-45E1-866F-EE1BA0110791}" presName="node" presStyleLbl="node1" presStyleIdx="4" presStyleCnt="8">
        <dgm:presLayoutVars>
          <dgm:bulletEnabled val="1"/>
        </dgm:presLayoutVars>
      </dgm:prSet>
      <dgm:spPr/>
    </dgm:pt>
    <dgm:pt modelId="{FC80560A-2B7C-40E7-ABC8-2AFA98A79788}" type="pres">
      <dgm:prSet presAssocID="{52BF1391-777E-4817-912D-602024A2BB68}" presName="sibTrans" presStyleCnt="0"/>
      <dgm:spPr/>
    </dgm:pt>
    <dgm:pt modelId="{1B0B8B70-FFBF-41A7-8E6F-9916736A27B4}" type="pres">
      <dgm:prSet presAssocID="{983341F8-7526-4B2D-97A1-DBA32E541527}" presName="node" presStyleLbl="node1" presStyleIdx="5" presStyleCnt="8">
        <dgm:presLayoutVars>
          <dgm:bulletEnabled val="1"/>
        </dgm:presLayoutVars>
      </dgm:prSet>
      <dgm:spPr/>
    </dgm:pt>
    <dgm:pt modelId="{0FDAC720-A0FD-4FD6-96AA-88352C80CFE8}" type="pres">
      <dgm:prSet presAssocID="{C755AD73-64E0-4565-80DD-364A8F52CE0D}" presName="sibTrans" presStyleCnt="0"/>
      <dgm:spPr/>
    </dgm:pt>
    <dgm:pt modelId="{5E615094-7314-431E-900C-215D469BB1AE}" type="pres">
      <dgm:prSet presAssocID="{2E936B31-8386-4A94-833E-23AC65C7791A}" presName="node" presStyleLbl="node1" presStyleIdx="6" presStyleCnt="8">
        <dgm:presLayoutVars>
          <dgm:bulletEnabled val="1"/>
        </dgm:presLayoutVars>
      </dgm:prSet>
      <dgm:spPr/>
    </dgm:pt>
    <dgm:pt modelId="{01F3372A-C014-4A84-BF93-9784497E7AC8}" type="pres">
      <dgm:prSet presAssocID="{26A0EA76-5C97-41F2-B7B6-0BB615993DD6}" presName="sibTrans" presStyleCnt="0"/>
      <dgm:spPr/>
    </dgm:pt>
    <dgm:pt modelId="{0EF70204-69CD-4BAC-9760-469FC16D38F3}" type="pres">
      <dgm:prSet presAssocID="{26F74C03-16EB-49C1-B432-A36765BDD563}" presName="node" presStyleLbl="node1" presStyleIdx="7" presStyleCnt="8">
        <dgm:presLayoutVars>
          <dgm:bulletEnabled val="1"/>
        </dgm:presLayoutVars>
      </dgm:prSet>
      <dgm:spPr/>
    </dgm:pt>
  </dgm:ptLst>
  <dgm:cxnLst>
    <dgm:cxn modelId="{7EF81F00-BE6A-43D2-A78F-4365730782B1}" srcId="{F56DEA10-2A8D-418E-B219-E547098541FB}" destId="{2B896351-7390-42D4-9DAA-26DD0F2E47C2}" srcOrd="3" destOrd="0" parTransId="{2A8F8FB3-3821-4F64-B3BC-2E79C8D917C0}" sibTransId="{C4B88CD5-3A78-4B8F-AD11-E6143DB3FA1C}"/>
    <dgm:cxn modelId="{FB3B9315-83BB-4781-AB30-473CFAA12B4B}" srcId="{F56DEA10-2A8D-418E-B219-E547098541FB}" destId="{983341F8-7526-4B2D-97A1-DBA32E541527}" srcOrd="5" destOrd="0" parTransId="{DC5D7EE1-BF85-4FDB-AB04-2639B69F7774}" sibTransId="{C755AD73-64E0-4565-80DD-364A8F52CE0D}"/>
    <dgm:cxn modelId="{768E792D-3B7E-4365-88A5-6ABDD530C656}" srcId="{F56DEA10-2A8D-418E-B219-E547098541FB}" destId="{35CE9AF8-4477-49A4-9F71-DFE8076A88ED}" srcOrd="0" destOrd="0" parTransId="{900276B4-8309-46A5-8ACA-8E2F6B02B1F5}" sibTransId="{9A5E853F-40FF-456D-B6E3-760FB3B9FA32}"/>
    <dgm:cxn modelId="{2DBF9530-89B4-42AD-8DFB-1BAD608DF24B}" srcId="{F56DEA10-2A8D-418E-B219-E547098541FB}" destId="{2E936B31-8386-4A94-833E-23AC65C7791A}" srcOrd="6" destOrd="0" parTransId="{E1834EEA-7D05-4618-BAD2-4E9FCBD18B3F}" sibTransId="{26A0EA76-5C97-41F2-B7B6-0BB615993DD6}"/>
    <dgm:cxn modelId="{8C32AA36-02BA-4FCD-B72C-0C1A429D443F}" type="presOf" srcId="{0E9C1A7A-EAC4-44B4-8A33-FBE24BEEC8E6}" destId="{5FA108F8-0476-434B-AF18-D6B548897566}" srcOrd="0" destOrd="0" presId="urn:microsoft.com/office/officeart/2005/8/layout/default"/>
    <dgm:cxn modelId="{DA739D37-B31B-4895-BD86-AD29C31CE02B}" type="presOf" srcId="{26F74C03-16EB-49C1-B432-A36765BDD563}" destId="{0EF70204-69CD-4BAC-9760-469FC16D38F3}" srcOrd="0" destOrd="0" presId="urn:microsoft.com/office/officeart/2005/8/layout/default"/>
    <dgm:cxn modelId="{CDC44B5F-CA09-41CF-8BDF-CDD9406222B2}" srcId="{F56DEA10-2A8D-418E-B219-E547098541FB}" destId="{ED534A30-046E-45E1-866F-EE1BA0110791}" srcOrd="4" destOrd="0" parTransId="{D2959BC6-95FC-434C-9CA7-A2D07DFF1846}" sibTransId="{52BF1391-777E-4817-912D-602024A2BB68}"/>
    <dgm:cxn modelId="{1CE27F63-D89D-46E0-A4EE-2605ED9AC5EE}" srcId="{F56DEA10-2A8D-418E-B219-E547098541FB}" destId="{26060EF3-5E91-4718-89FF-4B0EC932BDB2}" srcOrd="1" destOrd="0" parTransId="{5D082BCB-4563-4508-B272-BCC234389985}" sibTransId="{53E621DB-0218-4126-91AC-F409A2BE5512}"/>
    <dgm:cxn modelId="{0A863245-3234-4CD9-B09B-ED46A5E0AC25}" type="presOf" srcId="{2E936B31-8386-4A94-833E-23AC65C7791A}" destId="{5E615094-7314-431E-900C-215D469BB1AE}" srcOrd="0" destOrd="0" presId="urn:microsoft.com/office/officeart/2005/8/layout/default"/>
    <dgm:cxn modelId="{58A6C170-DC24-4955-9D2F-5557D200ABF7}" srcId="{F56DEA10-2A8D-418E-B219-E547098541FB}" destId="{0E9C1A7A-EAC4-44B4-8A33-FBE24BEEC8E6}" srcOrd="2" destOrd="0" parTransId="{FA1C88F1-3BBA-42E3-B2BF-27713F57BDF5}" sibTransId="{A5893510-75EA-4C1F-9BDC-4350E4F75291}"/>
    <dgm:cxn modelId="{5E345A55-F2C1-46CD-9A4A-222ED590F687}" type="presOf" srcId="{2B896351-7390-42D4-9DAA-26DD0F2E47C2}" destId="{A7A8F6C3-6216-4E0A-86DF-BFF457A172F4}" srcOrd="0" destOrd="0" presId="urn:microsoft.com/office/officeart/2005/8/layout/default"/>
    <dgm:cxn modelId="{7BB02356-821F-429C-8023-A1550B2AD6D7}" srcId="{F56DEA10-2A8D-418E-B219-E547098541FB}" destId="{26F74C03-16EB-49C1-B432-A36765BDD563}" srcOrd="7" destOrd="0" parTransId="{633A72FD-3188-4D8E-967B-8EEC38ADC156}" sibTransId="{A01D230C-3B98-42AC-8155-09FFA142A4F3}"/>
    <dgm:cxn modelId="{C73AF3A6-E974-4C69-87CB-00164ECD06D8}" type="presOf" srcId="{26060EF3-5E91-4718-89FF-4B0EC932BDB2}" destId="{19F07B82-031C-433D-9050-3A122B1D924E}" srcOrd="0" destOrd="0" presId="urn:microsoft.com/office/officeart/2005/8/layout/default"/>
    <dgm:cxn modelId="{8D19C5AF-546C-494C-8C9F-02DCEF442E0F}" type="presOf" srcId="{ED534A30-046E-45E1-866F-EE1BA0110791}" destId="{734EBB89-5A11-4D9E-9505-82DE4017DF74}" srcOrd="0" destOrd="0" presId="urn:microsoft.com/office/officeart/2005/8/layout/default"/>
    <dgm:cxn modelId="{B4CC08B2-0163-46A1-8BD0-2514002A0943}" type="presOf" srcId="{35CE9AF8-4477-49A4-9F71-DFE8076A88ED}" destId="{C6DB5DA2-AC6C-4A73-97F2-FB26A8B97CFD}" srcOrd="0" destOrd="0" presId="urn:microsoft.com/office/officeart/2005/8/layout/default"/>
    <dgm:cxn modelId="{A623AFD9-8153-4A06-AC3A-688E4BB782B2}" type="presOf" srcId="{983341F8-7526-4B2D-97A1-DBA32E541527}" destId="{1B0B8B70-FFBF-41A7-8E6F-9916736A27B4}" srcOrd="0" destOrd="0" presId="urn:microsoft.com/office/officeart/2005/8/layout/default"/>
    <dgm:cxn modelId="{A267C4EB-1010-4D43-8B0B-D78784AAD4EB}" type="presOf" srcId="{F56DEA10-2A8D-418E-B219-E547098541FB}" destId="{ECD6DB12-E473-48D3-8278-C55217715D3A}" srcOrd="0" destOrd="0" presId="urn:microsoft.com/office/officeart/2005/8/layout/default"/>
    <dgm:cxn modelId="{D777FA41-5F6C-4E71-93D3-34934E31BDDD}" type="presParOf" srcId="{ECD6DB12-E473-48D3-8278-C55217715D3A}" destId="{C6DB5DA2-AC6C-4A73-97F2-FB26A8B97CFD}" srcOrd="0" destOrd="0" presId="urn:microsoft.com/office/officeart/2005/8/layout/default"/>
    <dgm:cxn modelId="{558622C2-5868-46DE-91E4-BAEF3CA25F5F}" type="presParOf" srcId="{ECD6DB12-E473-48D3-8278-C55217715D3A}" destId="{35043D1A-EFBB-43EE-8D72-0B7B8CDE894E}" srcOrd="1" destOrd="0" presId="urn:microsoft.com/office/officeart/2005/8/layout/default"/>
    <dgm:cxn modelId="{18BF0840-C44A-4BDD-AB3D-8448B252D60B}" type="presParOf" srcId="{ECD6DB12-E473-48D3-8278-C55217715D3A}" destId="{19F07B82-031C-433D-9050-3A122B1D924E}" srcOrd="2" destOrd="0" presId="urn:microsoft.com/office/officeart/2005/8/layout/default"/>
    <dgm:cxn modelId="{0AFA8AF4-7A86-46C1-8409-417A22A7C2EF}" type="presParOf" srcId="{ECD6DB12-E473-48D3-8278-C55217715D3A}" destId="{E64BCDCA-67A8-4780-AF35-DFD697F6870C}" srcOrd="3" destOrd="0" presId="urn:microsoft.com/office/officeart/2005/8/layout/default"/>
    <dgm:cxn modelId="{642D6E3E-F03D-4557-AF76-5077BBE1407C}" type="presParOf" srcId="{ECD6DB12-E473-48D3-8278-C55217715D3A}" destId="{5FA108F8-0476-434B-AF18-D6B548897566}" srcOrd="4" destOrd="0" presId="urn:microsoft.com/office/officeart/2005/8/layout/default"/>
    <dgm:cxn modelId="{2052471F-D6F7-4287-9061-69207F24934C}" type="presParOf" srcId="{ECD6DB12-E473-48D3-8278-C55217715D3A}" destId="{23D45E62-B781-4461-A76A-2D73D1EC14E1}" srcOrd="5" destOrd="0" presId="urn:microsoft.com/office/officeart/2005/8/layout/default"/>
    <dgm:cxn modelId="{05E1E3FC-0C7A-422B-9C0B-AFCE957D91D5}" type="presParOf" srcId="{ECD6DB12-E473-48D3-8278-C55217715D3A}" destId="{A7A8F6C3-6216-4E0A-86DF-BFF457A172F4}" srcOrd="6" destOrd="0" presId="urn:microsoft.com/office/officeart/2005/8/layout/default"/>
    <dgm:cxn modelId="{C7473364-1047-4047-A030-A99FD407538F}" type="presParOf" srcId="{ECD6DB12-E473-48D3-8278-C55217715D3A}" destId="{509616DF-982B-404F-BBE9-CB7A426D36B0}" srcOrd="7" destOrd="0" presId="urn:microsoft.com/office/officeart/2005/8/layout/default"/>
    <dgm:cxn modelId="{005F50FE-6CCE-42C2-B4DF-B6DF01ED564E}" type="presParOf" srcId="{ECD6DB12-E473-48D3-8278-C55217715D3A}" destId="{734EBB89-5A11-4D9E-9505-82DE4017DF74}" srcOrd="8" destOrd="0" presId="urn:microsoft.com/office/officeart/2005/8/layout/default"/>
    <dgm:cxn modelId="{012114A8-D645-4678-96AC-CB73152EF810}" type="presParOf" srcId="{ECD6DB12-E473-48D3-8278-C55217715D3A}" destId="{FC80560A-2B7C-40E7-ABC8-2AFA98A79788}" srcOrd="9" destOrd="0" presId="urn:microsoft.com/office/officeart/2005/8/layout/default"/>
    <dgm:cxn modelId="{D432E452-67DE-42C4-AD6D-73ED150BFD63}" type="presParOf" srcId="{ECD6DB12-E473-48D3-8278-C55217715D3A}" destId="{1B0B8B70-FFBF-41A7-8E6F-9916736A27B4}" srcOrd="10" destOrd="0" presId="urn:microsoft.com/office/officeart/2005/8/layout/default"/>
    <dgm:cxn modelId="{94FAECAE-4C34-449D-A51E-2E8850C04322}" type="presParOf" srcId="{ECD6DB12-E473-48D3-8278-C55217715D3A}" destId="{0FDAC720-A0FD-4FD6-96AA-88352C80CFE8}" srcOrd="11" destOrd="0" presId="urn:microsoft.com/office/officeart/2005/8/layout/default"/>
    <dgm:cxn modelId="{B03E0EA3-F31C-4D72-A3EA-ECD054800D37}" type="presParOf" srcId="{ECD6DB12-E473-48D3-8278-C55217715D3A}" destId="{5E615094-7314-431E-900C-215D469BB1AE}" srcOrd="12" destOrd="0" presId="urn:microsoft.com/office/officeart/2005/8/layout/default"/>
    <dgm:cxn modelId="{D401752D-A450-485C-B2B6-F3CF5F98DBA7}" type="presParOf" srcId="{ECD6DB12-E473-48D3-8278-C55217715D3A}" destId="{01F3372A-C014-4A84-BF93-9784497E7AC8}" srcOrd="13" destOrd="0" presId="urn:microsoft.com/office/officeart/2005/8/layout/default"/>
    <dgm:cxn modelId="{695135F4-153A-4DB1-9193-2390159ADE67}" type="presParOf" srcId="{ECD6DB12-E473-48D3-8278-C55217715D3A}" destId="{0EF70204-69CD-4BAC-9760-469FC16D38F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9D7A43-C5C0-4237-84D2-B2FB4E71354C}"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8C7BD36-7DF4-484B-93A6-A91D133BEBA5}">
      <dgm:prSet/>
      <dgm:spPr/>
      <dgm:t>
        <a:bodyPr/>
        <a:lstStyle/>
        <a:p>
          <a:r>
            <a:rPr lang="en-US" dirty="0"/>
            <a:t>Requires the consideration of alternatives in the judicial process. </a:t>
          </a:r>
        </a:p>
      </dgm:t>
    </dgm:pt>
    <dgm:pt modelId="{BCCE55D7-9A1D-4281-B8FD-AE5745B91F99}" type="parTrans" cxnId="{4B12EEB9-DDE3-45A1-A80B-414A60D07F70}">
      <dgm:prSet/>
      <dgm:spPr/>
      <dgm:t>
        <a:bodyPr/>
        <a:lstStyle/>
        <a:p>
          <a:endParaRPr lang="en-US"/>
        </a:p>
      </dgm:t>
    </dgm:pt>
    <dgm:pt modelId="{BAFF170A-2653-4CE3-ACB8-A135E64AAD18}" type="sibTrans" cxnId="{4B12EEB9-DDE3-45A1-A80B-414A60D07F70}">
      <dgm:prSet/>
      <dgm:spPr/>
      <dgm:t>
        <a:bodyPr/>
        <a:lstStyle/>
        <a:p>
          <a:endParaRPr lang="en-US"/>
        </a:p>
      </dgm:t>
    </dgm:pt>
    <dgm:pt modelId="{44833F1C-A6A3-4CAE-A378-EB0BED436089}">
      <dgm:prSet/>
      <dgm:spPr/>
      <dgm:t>
        <a:bodyPr/>
        <a:lstStyle/>
        <a:p>
          <a:r>
            <a:rPr lang="en-US" dirty="0"/>
            <a:t>Places burden on petitioner to investigate &amp; explain. </a:t>
          </a:r>
        </a:p>
      </dgm:t>
    </dgm:pt>
    <dgm:pt modelId="{CEBCF7F4-484F-4A11-9A6C-37FDA9D3FA3B}" type="parTrans" cxnId="{0453295F-3EA7-45D9-87CA-B90CBB5AA28B}">
      <dgm:prSet/>
      <dgm:spPr/>
      <dgm:t>
        <a:bodyPr/>
        <a:lstStyle/>
        <a:p>
          <a:endParaRPr lang="en-US"/>
        </a:p>
      </dgm:t>
    </dgm:pt>
    <dgm:pt modelId="{6C942D47-510F-4BA3-9B4E-F94B0D4BBB96}" type="sibTrans" cxnId="{0453295F-3EA7-45D9-87CA-B90CBB5AA28B}">
      <dgm:prSet/>
      <dgm:spPr/>
      <dgm:t>
        <a:bodyPr/>
        <a:lstStyle/>
        <a:p>
          <a:endParaRPr lang="en-US"/>
        </a:p>
      </dgm:t>
    </dgm:pt>
    <dgm:pt modelId="{BB7A81DC-BDC6-49AC-BA9C-516EDF1EF260}">
      <dgm:prSet/>
      <dgm:spPr/>
      <dgm:t>
        <a:bodyPr/>
        <a:lstStyle/>
        <a:p>
          <a:r>
            <a:rPr lang="en-US" dirty="0"/>
            <a:t>If alternatives are sufficient, guardianship is NOT needed. </a:t>
          </a:r>
        </a:p>
      </dgm:t>
    </dgm:pt>
    <dgm:pt modelId="{2F0ACD95-124B-4575-AEE0-329FD23F062B}" type="parTrans" cxnId="{96B17935-E2BE-4AF6-950B-D2DC961D9F7F}">
      <dgm:prSet/>
      <dgm:spPr/>
      <dgm:t>
        <a:bodyPr/>
        <a:lstStyle/>
        <a:p>
          <a:endParaRPr lang="en-US"/>
        </a:p>
      </dgm:t>
    </dgm:pt>
    <dgm:pt modelId="{B8B8DBBB-79BC-431C-B96A-04E904DAF672}" type="sibTrans" cxnId="{96B17935-E2BE-4AF6-950B-D2DC961D9F7F}">
      <dgm:prSet/>
      <dgm:spPr/>
      <dgm:t>
        <a:bodyPr/>
        <a:lstStyle/>
        <a:p>
          <a:endParaRPr lang="en-US"/>
        </a:p>
      </dgm:t>
    </dgm:pt>
    <dgm:pt modelId="{7E02E5DE-0ACA-4023-815B-D89B4EF71A3D}">
      <dgm:prSet/>
      <dgm:spPr/>
      <dgm:t>
        <a:bodyPr/>
        <a:lstStyle/>
        <a:p>
          <a:r>
            <a:rPr lang="en-US" dirty="0"/>
            <a:t>If alternatives are not sufficient, court can proceed with appointing a guardian.</a:t>
          </a:r>
        </a:p>
      </dgm:t>
    </dgm:pt>
    <dgm:pt modelId="{6AC238AC-3A73-4C45-B779-A0F042E28E94}" type="parTrans" cxnId="{F5BFA81B-AE4A-4DE1-ABD3-FF1BDE307F8F}">
      <dgm:prSet/>
      <dgm:spPr/>
      <dgm:t>
        <a:bodyPr/>
        <a:lstStyle/>
        <a:p>
          <a:endParaRPr lang="en-US"/>
        </a:p>
      </dgm:t>
    </dgm:pt>
    <dgm:pt modelId="{6C4A1F25-15A1-4044-8160-3C8B3879DFC0}" type="sibTrans" cxnId="{F5BFA81B-AE4A-4DE1-ABD3-FF1BDE307F8F}">
      <dgm:prSet/>
      <dgm:spPr/>
      <dgm:t>
        <a:bodyPr/>
        <a:lstStyle/>
        <a:p>
          <a:endParaRPr lang="en-US"/>
        </a:p>
      </dgm:t>
    </dgm:pt>
    <dgm:pt modelId="{5021B4B3-4BD3-48E1-895C-F3EB016D61D7}">
      <dgm:prSet/>
      <dgm:spPr/>
      <dgm:t>
        <a:bodyPr/>
        <a:lstStyle/>
        <a:p>
          <a:r>
            <a:rPr lang="en-US" dirty="0"/>
            <a:t>Codifies strong public policy of guardianship as last resort.</a:t>
          </a:r>
        </a:p>
      </dgm:t>
    </dgm:pt>
    <dgm:pt modelId="{6E2C8582-9BFF-403F-91CB-51D7E3F5D145}" type="parTrans" cxnId="{B3A6F5B9-EAC5-4595-9067-1498B88DC08A}">
      <dgm:prSet/>
      <dgm:spPr/>
      <dgm:t>
        <a:bodyPr/>
        <a:lstStyle/>
        <a:p>
          <a:endParaRPr lang="en-US"/>
        </a:p>
      </dgm:t>
    </dgm:pt>
    <dgm:pt modelId="{2E8F021A-7CA0-4338-A260-EFB61324C47D}" type="sibTrans" cxnId="{B3A6F5B9-EAC5-4595-9067-1498B88DC08A}">
      <dgm:prSet/>
      <dgm:spPr/>
      <dgm:t>
        <a:bodyPr/>
        <a:lstStyle/>
        <a:p>
          <a:endParaRPr lang="en-US"/>
        </a:p>
      </dgm:t>
    </dgm:pt>
    <dgm:pt modelId="{2C7C8B0D-AD38-4AF8-8115-D687DA337FB5}" type="pres">
      <dgm:prSet presAssocID="{899D7A43-C5C0-4237-84D2-B2FB4E71354C}" presName="vert0" presStyleCnt="0">
        <dgm:presLayoutVars>
          <dgm:dir/>
          <dgm:animOne val="branch"/>
          <dgm:animLvl val="lvl"/>
        </dgm:presLayoutVars>
      </dgm:prSet>
      <dgm:spPr/>
    </dgm:pt>
    <dgm:pt modelId="{D30A4CBF-D77D-4C58-8F14-E5E55F9B5E62}" type="pres">
      <dgm:prSet presAssocID="{78C7BD36-7DF4-484B-93A6-A91D133BEBA5}" presName="thickLine" presStyleLbl="alignNode1" presStyleIdx="0" presStyleCnt="5"/>
      <dgm:spPr/>
    </dgm:pt>
    <dgm:pt modelId="{86368576-60BA-4BD1-9F14-11F2010158B6}" type="pres">
      <dgm:prSet presAssocID="{78C7BD36-7DF4-484B-93A6-A91D133BEBA5}" presName="horz1" presStyleCnt="0"/>
      <dgm:spPr/>
    </dgm:pt>
    <dgm:pt modelId="{19D40509-1F58-4ABA-9140-FBBE52A0C377}" type="pres">
      <dgm:prSet presAssocID="{78C7BD36-7DF4-484B-93A6-A91D133BEBA5}" presName="tx1" presStyleLbl="revTx" presStyleIdx="0" presStyleCnt="5"/>
      <dgm:spPr/>
    </dgm:pt>
    <dgm:pt modelId="{623B976D-6159-4928-9067-A238AB595EA0}" type="pres">
      <dgm:prSet presAssocID="{78C7BD36-7DF4-484B-93A6-A91D133BEBA5}" presName="vert1" presStyleCnt="0"/>
      <dgm:spPr/>
    </dgm:pt>
    <dgm:pt modelId="{656CFE6B-3C88-4A28-81AF-F60FAD5D4268}" type="pres">
      <dgm:prSet presAssocID="{44833F1C-A6A3-4CAE-A378-EB0BED436089}" presName="thickLine" presStyleLbl="alignNode1" presStyleIdx="1" presStyleCnt="5"/>
      <dgm:spPr/>
    </dgm:pt>
    <dgm:pt modelId="{ECDD8A27-687E-43CB-98BF-D920B439830A}" type="pres">
      <dgm:prSet presAssocID="{44833F1C-A6A3-4CAE-A378-EB0BED436089}" presName="horz1" presStyleCnt="0"/>
      <dgm:spPr/>
    </dgm:pt>
    <dgm:pt modelId="{1DFF2752-7322-4FF9-90E6-08A2319FA6DF}" type="pres">
      <dgm:prSet presAssocID="{44833F1C-A6A3-4CAE-A378-EB0BED436089}" presName="tx1" presStyleLbl="revTx" presStyleIdx="1" presStyleCnt="5"/>
      <dgm:spPr/>
    </dgm:pt>
    <dgm:pt modelId="{A651F39F-3C08-40D6-A570-3A50B4920597}" type="pres">
      <dgm:prSet presAssocID="{44833F1C-A6A3-4CAE-A378-EB0BED436089}" presName="vert1" presStyleCnt="0"/>
      <dgm:spPr/>
    </dgm:pt>
    <dgm:pt modelId="{E72CDD4A-75C0-4EEA-9B74-E6D9F8E83527}" type="pres">
      <dgm:prSet presAssocID="{BB7A81DC-BDC6-49AC-BA9C-516EDF1EF260}" presName="thickLine" presStyleLbl="alignNode1" presStyleIdx="2" presStyleCnt="5"/>
      <dgm:spPr/>
    </dgm:pt>
    <dgm:pt modelId="{2D868D2E-1953-4049-8C2B-810D0294DE29}" type="pres">
      <dgm:prSet presAssocID="{BB7A81DC-BDC6-49AC-BA9C-516EDF1EF260}" presName="horz1" presStyleCnt="0"/>
      <dgm:spPr/>
    </dgm:pt>
    <dgm:pt modelId="{507BC2E0-626A-4B0A-A9F3-B7F08F13F84B}" type="pres">
      <dgm:prSet presAssocID="{BB7A81DC-BDC6-49AC-BA9C-516EDF1EF260}" presName="tx1" presStyleLbl="revTx" presStyleIdx="2" presStyleCnt="5"/>
      <dgm:spPr/>
    </dgm:pt>
    <dgm:pt modelId="{D8CBCC51-83EF-4B14-A5FF-D1E3A7671BCF}" type="pres">
      <dgm:prSet presAssocID="{BB7A81DC-BDC6-49AC-BA9C-516EDF1EF260}" presName="vert1" presStyleCnt="0"/>
      <dgm:spPr/>
    </dgm:pt>
    <dgm:pt modelId="{3D7633AF-5EDA-4B88-A5A5-C39D76CA73E1}" type="pres">
      <dgm:prSet presAssocID="{7E02E5DE-0ACA-4023-815B-D89B4EF71A3D}" presName="thickLine" presStyleLbl="alignNode1" presStyleIdx="3" presStyleCnt="5"/>
      <dgm:spPr/>
    </dgm:pt>
    <dgm:pt modelId="{9E1397BE-A511-468B-B90C-C7AF76E7D1D9}" type="pres">
      <dgm:prSet presAssocID="{7E02E5DE-0ACA-4023-815B-D89B4EF71A3D}" presName="horz1" presStyleCnt="0"/>
      <dgm:spPr/>
    </dgm:pt>
    <dgm:pt modelId="{4A5ED43A-FA8F-4369-890E-2CB9BA248DC3}" type="pres">
      <dgm:prSet presAssocID="{7E02E5DE-0ACA-4023-815B-D89B4EF71A3D}" presName="tx1" presStyleLbl="revTx" presStyleIdx="3" presStyleCnt="5"/>
      <dgm:spPr/>
    </dgm:pt>
    <dgm:pt modelId="{9A7D1A2E-CB52-4075-AC33-7BE6286AAAE3}" type="pres">
      <dgm:prSet presAssocID="{7E02E5DE-0ACA-4023-815B-D89B4EF71A3D}" presName="vert1" presStyleCnt="0"/>
      <dgm:spPr/>
    </dgm:pt>
    <dgm:pt modelId="{8A2A06C7-3D0C-4DF3-9922-2BEF3E357CB7}" type="pres">
      <dgm:prSet presAssocID="{5021B4B3-4BD3-48E1-895C-F3EB016D61D7}" presName="thickLine" presStyleLbl="alignNode1" presStyleIdx="4" presStyleCnt="5"/>
      <dgm:spPr/>
    </dgm:pt>
    <dgm:pt modelId="{45F7CB92-A70F-41BB-AD06-BDA67C5168AB}" type="pres">
      <dgm:prSet presAssocID="{5021B4B3-4BD3-48E1-895C-F3EB016D61D7}" presName="horz1" presStyleCnt="0"/>
      <dgm:spPr/>
    </dgm:pt>
    <dgm:pt modelId="{6DE9BB5D-924B-4CBB-A5DB-B06A0F0F29C6}" type="pres">
      <dgm:prSet presAssocID="{5021B4B3-4BD3-48E1-895C-F3EB016D61D7}" presName="tx1" presStyleLbl="revTx" presStyleIdx="4" presStyleCnt="5"/>
      <dgm:spPr/>
    </dgm:pt>
    <dgm:pt modelId="{70B2155D-16C9-42EE-9EDA-533CDC4A536C}" type="pres">
      <dgm:prSet presAssocID="{5021B4B3-4BD3-48E1-895C-F3EB016D61D7}" presName="vert1" presStyleCnt="0"/>
      <dgm:spPr/>
    </dgm:pt>
  </dgm:ptLst>
  <dgm:cxnLst>
    <dgm:cxn modelId="{D842E212-7026-4B61-BD0B-8FE85BD4138C}" type="presOf" srcId="{78C7BD36-7DF4-484B-93A6-A91D133BEBA5}" destId="{19D40509-1F58-4ABA-9140-FBBE52A0C377}" srcOrd="0" destOrd="0" presId="urn:microsoft.com/office/officeart/2008/layout/LinedList"/>
    <dgm:cxn modelId="{F5BFA81B-AE4A-4DE1-ABD3-FF1BDE307F8F}" srcId="{899D7A43-C5C0-4237-84D2-B2FB4E71354C}" destId="{7E02E5DE-0ACA-4023-815B-D89B4EF71A3D}" srcOrd="3" destOrd="0" parTransId="{6AC238AC-3A73-4C45-B779-A0F042E28E94}" sibTransId="{6C4A1F25-15A1-4044-8160-3C8B3879DFC0}"/>
    <dgm:cxn modelId="{90EAC020-E495-4ECE-A62F-870F89C9548A}" type="presOf" srcId="{7E02E5DE-0ACA-4023-815B-D89B4EF71A3D}" destId="{4A5ED43A-FA8F-4369-890E-2CB9BA248DC3}" srcOrd="0" destOrd="0" presId="urn:microsoft.com/office/officeart/2008/layout/LinedList"/>
    <dgm:cxn modelId="{96B17935-E2BE-4AF6-950B-D2DC961D9F7F}" srcId="{899D7A43-C5C0-4237-84D2-B2FB4E71354C}" destId="{BB7A81DC-BDC6-49AC-BA9C-516EDF1EF260}" srcOrd="2" destOrd="0" parTransId="{2F0ACD95-124B-4575-AEE0-329FD23F062B}" sibTransId="{B8B8DBBB-79BC-431C-B96A-04E904DAF672}"/>
    <dgm:cxn modelId="{0453295F-3EA7-45D9-87CA-B90CBB5AA28B}" srcId="{899D7A43-C5C0-4237-84D2-B2FB4E71354C}" destId="{44833F1C-A6A3-4CAE-A378-EB0BED436089}" srcOrd="1" destOrd="0" parTransId="{CEBCF7F4-484F-4A11-9A6C-37FDA9D3FA3B}" sibTransId="{6C942D47-510F-4BA3-9B4E-F94B0D4BBB96}"/>
    <dgm:cxn modelId="{C259384D-CF52-43F3-B73C-FD73C3A72B70}" type="presOf" srcId="{5021B4B3-4BD3-48E1-895C-F3EB016D61D7}" destId="{6DE9BB5D-924B-4CBB-A5DB-B06A0F0F29C6}" srcOrd="0" destOrd="0" presId="urn:microsoft.com/office/officeart/2008/layout/LinedList"/>
    <dgm:cxn modelId="{2C3D926E-105D-4261-89A6-4E62B2F7E979}" type="presOf" srcId="{44833F1C-A6A3-4CAE-A378-EB0BED436089}" destId="{1DFF2752-7322-4FF9-90E6-08A2319FA6DF}" srcOrd="0" destOrd="0" presId="urn:microsoft.com/office/officeart/2008/layout/LinedList"/>
    <dgm:cxn modelId="{DC2AED89-CB75-4DF2-816B-66D0BEF611A6}" type="presOf" srcId="{BB7A81DC-BDC6-49AC-BA9C-516EDF1EF260}" destId="{507BC2E0-626A-4B0A-A9F3-B7F08F13F84B}" srcOrd="0" destOrd="0" presId="urn:microsoft.com/office/officeart/2008/layout/LinedList"/>
    <dgm:cxn modelId="{4B12EEB9-DDE3-45A1-A80B-414A60D07F70}" srcId="{899D7A43-C5C0-4237-84D2-B2FB4E71354C}" destId="{78C7BD36-7DF4-484B-93A6-A91D133BEBA5}" srcOrd="0" destOrd="0" parTransId="{BCCE55D7-9A1D-4281-B8FD-AE5745B91F99}" sibTransId="{BAFF170A-2653-4CE3-ACB8-A135E64AAD18}"/>
    <dgm:cxn modelId="{B3A6F5B9-EAC5-4595-9067-1498B88DC08A}" srcId="{899D7A43-C5C0-4237-84D2-B2FB4E71354C}" destId="{5021B4B3-4BD3-48E1-895C-F3EB016D61D7}" srcOrd="4" destOrd="0" parTransId="{6E2C8582-9BFF-403F-91CB-51D7E3F5D145}" sibTransId="{2E8F021A-7CA0-4338-A260-EFB61324C47D}"/>
    <dgm:cxn modelId="{FA9918EA-42EC-44ED-A199-3ED914F470CB}" type="presOf" srcId="{899D7A43-C5C0-4237-84D2-B2FB4E71354C}" destId="{2C7C8B0D-AD38-4AF8-8115-D687DA337FB5}" srcOrd="0" destOrd="0" presId="urn:microsoft.com/office/officeart/2008/layout/LinedList"/>
    <dgm:cxn modelId="{A969ACC1-AE42-4899-9EAD-F8D76DB41BA5}" type="presParOf" srcId="{2C7C8B0D-AD38-4AF8-8115-D687DA337FB5}" destId="{D30A4CBF-D77D-4C58-8F14-E5E55F9B5E62}" srcOrd="0" destOrd="0" presId="urn:microsoft.com/office/officeart/2008/layout/LinedList"/>
    <dgm:cxn modelId="{2F7AAD86-CCD4-42E4-BDB9-6264122B40B9}" type="presParOf" srcId="{2C7C8B0D-AD38-4AF8-8115-D687DA337FB5}" destId="{86368576-60BA-4BD1-9F14-11F2010158B6}" srcOrd="1" destOrd="0" presId="urn:microsoft.com/office/officeart/2008/layout/LinedList"/>
    <dgm:cxn modelId="{2D7C9589-701C-4C38-BE3F-E68E3C97EFD1}" type="presParOf" srcId="{86368576-60BA-4BD1-9F14-11F2010158B6}" destId="{19D40509-1F58-4ABA-9140-FBBE52A0C377}" srcOrd="0" destOrd="0" presId="urn:microsoft.com/office/officeart/2008/layout/LinedList"/>
    <dgm:cxn modelId="{1F7B9F5D-577D-4799-BE47-6431D4479D9C}" type="presParOf" srcId="{86368576-60BA-4BD1-9F14-11F2010158B6}" destId="{623B976D-6159-4928-9067-A238AB595EA0}" srcOrd="1" destOrd="0" presId="urn:microsoft.com/office/officeart/2008/layout/LinedList"/>
    <dgm:cxn modelId="{FFECB0EB-09BD-4C0C-A9FC-A724C452BB1B}" type="presParOf" srcId="{2C7C8B0D-AD38-4AF8-8115-D687DA337FB5}" destId="{656CFE6B-3C88-4A28-81AF-F60FAD5D4268}" srcOrd="2" destOrd="0" presId="urn:microsoft.com/office/officeart/2008/layout/LinedList"/>
    <dgm:cxn modelId="{86E7EF17-3CE7-4671-B3FA-DA81C8160F60}" type="presParOf" srcId="{2C7C8B0D-AD38-4AF8-8115-D687DA337FB5}" destId="{ECDD8A27-687E-43CB-98BF-D920B439830A}" srcOrd="3" destOrd="0" presId="urn:microsoft.com/office/officeart/2008/layout/LinedList"/>
    <dgm:cxn modelId="{B29CF1B5-3A9D-4EF5-A602-3F4B24DA1A0E}" type="presParOf" srcId="{ECDD8A27-687E-43CB-98BF-D920B439830A}" destId="{1DFF2752-7322-4FF9-90E6-08A2319FA6DF}" srcOrd="0" destOrd="0" presId="urn:microsoft.com/office/officeart/2008/layout/LinedList"/>
    <dgm:cxn modelId="{B03BDB05-6B40-4005-B53F-A67E636A3F41}" type="presParOf" srcId="{ECDD8A27-687E-43CB-98BF-D920B439830A}" destId="{A651F39F-3C08-40D6-A570-3A50B4920597}" srcOrd="1" destOrd="0" presId="urn:microsoft.com/office/officeart/2008/layout/LinedList"/>
    <dgm:cxn modelId="{5C08E45A-425F-4100-9D57-E067CEDBE6DA}" type="presParOf" srcId="{2C7C8B0D-AD38-4AF8-8115-D687DA337FB5}" destId="{E72CDD4A-75C0-4EEA-9B74-E6D9F8E83527}" srcOrd="4" destOrd="0" presId="urn:microsoft.com/office/officeart/2008/layout/LinedList"/>
    <dgm:cxn modelId="{BB24CDBC-BDB1-40E5-8823-92647C6DB475}" type="presParOf" srcId="{2C7C8B0D-AD38-4AF8-8115-D687DA337FB5}" destId="{2D868D2E-1953-4049-8C2B-810D0294DE29}" srcOrd="5" destOrd="0" presId="urn:microsoft.com/office/officeart/2008/layout/LinedList"/>
    <dgm:cxn modelId="{BD773CF6-0723-4940-A591-2D3A8524023B}" type="presParOf" srcId="{2D868D2E-1953-4049-8C2B-810D0294DE29}" destId="{507BC2E0-626A-4B0A-A9F3-B7F08F13F84B}" srcOrd="0" destOrd="0" presId="urn:microsoft.com/office/officeart/2008/layout/LinedList"/>
    <dgm:cxn modelId="{9EDEED90-070F-498D-BE89-1ED32DF8D04C}" type="presParOf" srcId="{2D868D2E-1953-4049-8C2B-810D0294DE29}" destId="{D8CBCC51-83EF-4B14-A5FF-D1E3A7671BCF}" srcOrd="1" destOrd="0" presId="urn:microsoft.com/office/officeart/2008/layout/LinedList"/>
    <dgm:cxn modelId="{D6C5953D-6760-4803-9569-E891453AB0C0}" type="presParOf" srcId="{2C7C8B0D-AD38-4AF8-8115-D687DA337FB5}" destId="{3D7633AF-5EDA-4B88-A5A5-C39D76CA73E1}" srcOrd="6" destOrd="0" presId="urn:microsoft.com/office/officeart/2008/layout/LinedList"/>
    <dgm:cxn modelId="{F92659BB-9122-46C8-A516-3F0F45563FE9}" type="presParOf" srcId="{2C7C8B0D-AD38-4AF8-8115-D687DA337FB5}" destId="{9E1397BE-A511-468B-B90C-C7AF76E7D1D9}" srcOrd="7" destOrd="0" presId="urn:microsoft.com/office/officeart/2008/layout/LinedList"/>
    <dgm:cxn modelId="{C50848A8-0059-49E6-A22E-08B42189B51C}" type="presParOf" srcId="{9E1397BE-A511-468B-B90C-C7AF76E7D1D9}" destId="{4A5ED43A-FA8F-4369-890E-2CB9BA248DC3}" srcOrd="0" destOrd="0" presId="urn:microsoft.com/office/officeart/2008/layout/LinedList"/>
    <dgm:cxn modelId="{5F2D735C-12EB-47AC-89C7-E432D524C2D4}" type="presParOf" srcId="{9E1397BE-A511-468B-B90C-C7AF76E7D1D9}" destId="{9A7D1A2E-CB52-4075-AC33-7BE6286AAAE3}" srcOrd="1" destOrd="0" presId="urn:microsoft.com/office/officeart/2008/layout/LinedList"/>
    <dgm:cxn modelId="{592BC9B8-9FBE-4084-832A-F00FD258E0BB}" type="presParOf" srcId="{2C7C8B0D-AD38-4AF8-8115-D687DA337FB5}" destId="{8A2A06C7-3D0C-4DF3-9922-2BEF3E357CB7}" srcOrd="8" destOrd="0" presId="urn:microsoft.com/office/officeart/2008/layout/LinedList"/>
    <dgm:cxn modelId="{327F453E-767E-42B3-8710-B24DA40A46E6}" type="presParOf" srcId="{2C7C8B0D-AD38-4AF8-8115-D687DA337FB5}" destId="{45F7CB92-A70F-41BB-AD06-BDA67C5168AB}" srcOrd="9" destOrd="0" presId="urn:microsoft.com/office/officeart/2008/layout/LinedList"/>
    <dgm:cxn modelId="{9B233C1A-06E2-4E0E-9C49-977DEFE5D9C5}" type="presParOf" srcId="{45F7CB92-A70F-41BB-AD06-BDA67C5168AB}" destId="{6DE9BB5D-924B-4CBB-A5DB-B06A0F0F29C6}" srcOrd="0" destOrd="0" presId="urn:microsoft.com/office/officeart/2008/layout/LinedList"/>
    <dgm:cxn modelId="{85E0DD1A-B1DC-46A8-83CE-DB61666BAF5E}" type="presParOf" srcId="{45F7CB92-A70F-41BB-AD06-BDA67C5168AB}" destId="{70B2155D-16C9-42EE-9EDA-533CDC4A536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506AC2-1ACE-4F5D-BCBA-BD4356E188B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C6477DE-667A-41E5-9A56-D995F8A0C2E5}">
      <dgm:prSet/>
      <dgm:spPr/>
      <dgm:t>
        <a:bodyPr/>
        <a:lstStyle/>
        <a:p>
          <a:r>
            <a:rPr lang="en-US"/>
            <a:t>35A-1201(8) – strong public policy preference for Guardian of Person to file status reports (not mandated)</a:t>
          </a:r>
        </a:p>
      </dgm:t>
    </dgm:pt>
    <dgm:pt modelId="{E38A5BE3-E5CD-4D62-94F3-41A7D16C62C0}" type="parTrans" cxnId="{8BCAEE35-332C-4B7D-9C90-5039960CB069}">
      <dgm:prSet/>
      <dgm:spPr/>
      <dgm:t>
        <a:bodyPr/>
        <a:lstStyle/>
        <a:p>
          <a:endParaRPr lang="en-US"/>
        </a:p>
      </dgm:t>
    </dgm:pt>
    <dgm:pt modelId="{65C63FB0-C092-40E5-A4C5-6F28ED01B609}" type="sibTrans" cxnId="{8BCAEE35-332C-4B7D-9C90-5039960CB069}">
      <dgm:prSet/>
      <dgm:spPr/>
      <dgm:t>
        <a:bodyPr/>
        <a:lstStyle/>
        <a:p>
          <a:endParaRPr lang="en-US"/>
        </a:p>
      </dgm:t>
    </dgm:pt>
    <dgm:pt modelId="{9D5148E5-38E7-4670-B050-68618B8D0ECD}">
      <dgm:prSet/>
      <dgm:spPr/>
      <dgm:t>
        <a:bodyPr/>
        <a:lstStyle/>
        <a:p>
          <a:r>
            <a:rPr lang="en-US"/>
            <a:t>35A-1242(e) – Guardian of Person must notify Court of change in ward’s address (non-compliance could be grounds for removal)</a:t>
          </a:r>
        </a:p>
      </dgm:t>
    </dgm:pt>
    <dgm:pt modelId="{E0EF8E2D-88F0-43CA-8D06-24F05EADCF26}" type="parTrans" cxnId="{0C0EE86B-D51A-4CF4-83CF-FE80C60FB2E4}">
      <dgm:prSet/>
      <dgm:spPr/>
      <dgm:t>
        <a:bodyPr/>
        <a:lstStyle/>
        <a:p>
          <a:endParaRPr lang="en-US"/>
        </a:p>
      </dgm:t>
    </dgm:pt>
    <dgm:pt modelId="{E23587D2-EDD6-46EA-8F3E-BE6CD79A651D}" type="sibTrans" cxnId="{0C0EE86B-D51A-4CF4-83CF-FE80C60FB2E4}">
      <dgm:prSet/>
      <dgm:spPr/>
      <dgm:t>
        <a:bodyPr/>
        <a:lstStyle/>
        <a:p>
          <a:endParaRPr lang="en-US"/>
        </a:p>
      </dgm:t>
    </dgm:pt>
    <dgm:pt modelId="{3FC6C515-991B-486E-BC2C-D67CC889EEFF}">
      <dgm:prSet/>
      <dgm:spPr/>
      <dgm:t>
        <a:bodyPr/>
        <a:lstStyle/>
        <a:p>
          <a:r>
            <a:rPr lang="en-US"/>
            <a:t>35A-1207 – Clerks have discretion to bring a motion in the cause on its own motion (more authority to enforce guardianships and hold guardians accountable)</a:t>
          </a:r>
        </a:p>
      </dgm:t>
    </dgm:pt>
    <dgm:pt modelId="{DA84A735-6729-4BEA-8698-BEFD5A3AB4A3}" type="parTrans" cxnId="{48B76471-7A6F-4067-888A-47F939B3A870}">
      <dgm:prSet/>
      <dgm:spPr/>
      <dgm:t>
        <a:bodyPr/>
        <a:lstStyle/>
        <a:p>
          <a:endParaRPr lang="en-US"/>
        </a:p>
      </dgm:t>
    </dgm:pt>
    <dgm:pt modelId="{914893EB-9DCA-4204-BDD1-AC448C94061A}" type="sibTrans" cxnId="{48B76471-7A6F-4067-888A-47F939B3A870}">
      <dgm:prSet/>
      <dgm:spPr/>
      <dgm:t>
        <a:bodyPr/>
        <a:lstStyle/>
        <a:p>
          <a:endParaRPr lang="en-US"/>
        </a:p>
      </dgm:t>
    </dgm:pt>
    <dgm:pt modelId="{2C796E1A-D568-42F6-B90C-B3241EEB5214}" type="pres">
      <dgm:prSet presAssocID="{3D506AC2-1ACE-4F5D-BCBA-BD4356E188B4}" presName="vert0" presStyleCnt="0">
        <dgm:presLayoutVars>
          <dgm:dir/>
          <dgm:animOne val="branch"/>
          <dgm:animLvl val="lvl"/>
        </dgm:presLayoutVars>
      </dgm:prSet>
      <dgm:spPr/>
    </dgm:pt>
    <dgm:pt modelId="{672D4CCA-B684-4B04-AD6E-430EF81CE394}" type="pres">
      <dgm:prSet presAssocID="{6C6477DE-667A-41E5-9A56-D995F8A0C2E5}" presName="thickLine" presStyleLbl="alignNode1" presStyleIdx="0" presStyleCnt="3"/>
      <dgm:spPr/>
    </dgm:pt>
    <dgm:pt modelId="{C23D8B0C-D55F-4C79-A558-4523FF2EE507}" type="pres">
      <dgm:prSet presAssocID="{6C6477DE-667A-41E5-9A56-D995F8A0C2E5}" presName="horz1" presStyleCnt="0"/>
      <dgm:spPr/>
    </dgm:pt>
    <dgm:pt modelId="{ABFBE52F-D637-4165-A66F-77E167E74092}" type="pres">
      <dgm:prSet presAssocID="{6C6477DE-667A-41E5-9A56-D995F8A0C2E5}" presName="tx1" presStyleLbl="revTx" presStyleIdx="0" presStyleCnt="3"/>
      <dgm:spPr/>
    </dgm:pt>
    <dgm:pt modelId="{DC2BCD81-8837-4C87-8B75-4494C348D313}" type="pres">
      <dgm:prSet presAssocID="{6C6477DE-667A-41E5-9A56-D995F8A0C2E5}" presName="vert1" presStyleCnt="0"/>
      <dgm:spPr/>
    </dgm:pt>
    <dgm:pt modelId="{0CF0CEC9-1F03-41C6-98ED-D27A8B251056}" type="pres">
      <dgm:prSet presAssocID="{9D5148E5-38E7-4670-B050-68618B8D0ECD}" presName="thickLine" presStyleLbl="alignNode1" presStyleIdx="1" presStyleCnt="3"/>
      <dgm:spPr/>
    </dgm:pt>
    <dgm:pt modelId="{2B9F4544-BCA3-4EC6-8D5E-A22126A7E091}" type="pres">
      <dgm:prSet presAssocID="{9D5148E5-38E7-4670-B050-68618B8D0ECD}" presName="horz1" presStyleCnt="0"/>
      <dgm:spPr/>
    </dgm:pt>
    <dgm:pt modelId="{DDC9AB15-325D-477B-8977-6128FA71DAE4}" type="pres">
      <dgm:prSet presAssocID="{9D5148E5-38E7-4670-B050-68618B8D0ECD}" presName="tx1" presStyleLbl="revTx" presStyleIdx="1" presStyleCnt="3"/>
      <dgm:spPr/>
    </dgm:pt>
    <dgm:pt modelId="{7B9B0B35-8343-4C4E-969C-A796C3110BA5}" type="pres">
      <dgm:prSet presAssocID="{9D5148E5-38E7-4670-B050-68618B8D0ECD}" presName="vert1" presStyleCnt="0"/>
      <dgm:spPr/>
    </dgm:pt>
    <dgm:pt modelId="{4F9643E1-70FC-4E07-AACD-8EF7D2E5FD73}" type="pres">
      <dgm:prSet presAssocID="{3FC6C515-991B-486E-BC2C-D67CC889EEFF}" presName="thickLine" presStyleLbl="alignNode1" presStyleIdx="2" presStyleCnt="3"/>
      <dgm:spPr/>
    </dgm:pt>
    <dgm:pt modelId="{2F059879-0F86-4DF3-A950-4918F3CDBEDD}" type="pres">
      <dgm:prSet presAssocID="{3FC6C515-991B-486E-BC2C-D67CC889EEFF}" presName="horz1" presStyleCnt="0"/>
      <dgm:spPr/>
    </dgm:pt>
    <dgm:pt modelId="{1E050A31-90EF-4AC2-9B5F-97ED962F9746}" type="pres">
      <dgm:prSet presAssocID="{3FC6C515-991B-486E-BC2C-D67CC889EEFF}" presName="tx1" presStyleLbl="revTx" presStyleIdx="2" presStyleCnt="3"/>
      <dgm:spPr/>
    </dgm:pt>
    <dgm:pt modelId="{3884C669-89FE-44F9-9C30-6B83E3C6AB67}" type="pres">
      <dgm:prSet presAssocID="{3FC6C515-991B-486E-BC2C-D67CC889EEFF}" presName="vert1" presStyleCnt="0"/>
      <dgm:spPr/>
    </dgm:pt>
  </dgm:ptLst>
  <dgm:cxnLst>
    <dgm:cxn modelId="{50EA7818-2EE8-46E1-9B67-8F402A6CCCF1}" type="presOf" srcId="{6C6477DE-667A-41E5-9A56-D995F8A0C2E5}" destId="{ABFBE52F-D637-4165-A66F-77E167E74092}" srcOrd="0" destOrd="0" presId="urn:microsoft.com/office/officeart/2008/layout/LinedList"/>
    <dgm:cxn modelId="{8BCAEE35-332C-4B7D-9C90-5039960CB069}" srcId="{3D506AC2-1ACE-4F5D-BCBA-BD4356E188B4}" destId="{6C6477DE-667A-41E5-9A56-D995F8A0C2E5}" srcOrd="0" destOrd="0" parTransId="{E38A5BE3-E5CD-4D62-94F3-41A7D16C62C0}" sibTransId="{65C63FB0-C092-40E5-A4C5-6F28ED01B609}"/>
    <dgm:cxn modelId="{31FB705E-E1A8-4B67-BFDE-92BDDF06343B}" type="presOf" srcId="{3D506AC2-1ACE-4F5D-BCBA-BD4356E188B4}" destId="{2C796E1A-D568-42F6-B90C-B3241EEB5214}" srcOrd="0" destOrd="0" presId="urn:microsoft.com/office/officeart/2008/layout/LinedList"/>
    <dgm:cxn modelId="{0C0EE86B-D51A-4CF4-83CF-FE80C60FB2E4}" srcId="{3D506AC2-1ACE-4F5D-BCBA-BD4356E188B4}" destId="{9D5148E5-38E7-4670-B050-68618B8D0ECD}" srcOrd="1" destOrd="0" parTransId="{E0EF8E2D-88F0-43CA-8D06-24F05EADCF26}" sibTransId="{E23587D2-EDD6-46EA-8F3E-BE6CD79A651D}"/>
    <dgm:cxn modelId="{20B3F44C-44D2-4AE2-8839-2A9663E80B4D}" type="presOf" srcId="{3FC6C515-991B-486E-BC2C-D67CC889EEFF}" destId="{1E050A31-90EF-4AC2-9B5F-97ED962F9746}" srcOrd="0" destOrd="0" presId="urn:microsoft.com/office/officeart/2008/layout/LinedList"/>
    <dgm:cxn modelId="{48B76471-7A6F-4067-888A-47F939B3A870}" srcId="{3D506AC2-1ACE-4F5D-BCBA-BD4356E188B4}" destId="{3FC6C515-991B-486E-BC2C-D67CC889EEFF}" srcOrd="2" destOrd="0" parTransId="{DA84A735-6729-4BEA-8698-BEFD5A3AB4A3}" sibTransId="{914893EB-9DCA-4204-BDD1-AC448C94061A}"/>
    <dgm:cxn modelId="{2497A7E8-C1FF-417D-8485-0BE5BFCA8D93}" type="presOf" srcId="{9D5148E5-38E7-4670-B050-68618B8D0ECD}" destId="{DDC9AB15-325D-477B-8977-6128FA71DAE4}" srcOrd="0" destOrd="0" presId="urn:microsoft.com/office/officeart/2008/layout/LinedList"/>
    <dgm:cxn modelId="{E1263408-D6B6-4378-BECC-36C8831ADE2E}" type="presParOf" srcId="{2C796E1A-D568-42F6-B90C-B3241EEB5214}" destId="{672D4CCA-B684-4B04-AD6E-430EF81CE394}" srcOrd="0" destOrd="0" presId="urn:microsoft.com/office/officeart/2008/layout/LinedList"/>
    <dgm:cxn modelId="{EE47C8DD-29DF-45C2-A674-71CCC7F70AD6}" type="presParOf" srcId="{2C796E1A-D568-42F6-B90C-B3241EEB5214}" destId="{C23D8B0C-D55F-4C79-A558-4523FF2EE507}" srcOrd="1" destOrd="0" presId="urn:microsoft.com/office/officeart/2008/layout/LinedList"/>
    <dgm:cxn modelId="{254E1213-75AE-4777-BDF7-4E722D363837}" type="presParOf" srcId="{C23D8B0C-D55F-4C79-A558-4523FF2EE507}" destId="{ABFBE52F-D637-4165-A66F-77E167E74092}" srcOrd="0" destOrd="0" presId="urn:microsoft.com/office/officeart/2008/layout/LinedList"/>
    <dgm:cxn modelId="{3A7E9065-9F87-46EA-98D2-AA8E4D5EA412}" type="presParOf" srcId="{C23D8B0C-D55F-4C79-A558-4523FF2EE507}" destId="{DC2BCD81-8837-4C87-8B75-4494C348D313}" srcOrd="1" destOrd="0" presId="urn:microsoft.com/office/officeart/2008/layout/LinedList"/>
    <dgm:cxn modelId="{485E19DA-0189-4B75-AEF7-5294434F48F0}" type="presParOf" srcId="{2C796E1A-D568-42F6-B90C-B3241EEB5214}" destId="{0CF0CEC9-1F03-41C6-98ED-D27A8B251056}" srcOrd="2" destOrd="0" presId="urn:microsoft.com/office/officeart/2008/layout/LinedList"/>
    <dgm:cxn modelId="{A5E1F079-4A18-474F-8674-0CD8FCD9C805}" type="presParOf" srcId="{2C796E1A-D568-42F6-B90C-B3241EEB5214}" destId="{2B9F4544-BCA3-4EC6-8D5E-A22126A7E091}" srcOrd="3" destOrd="0" presId="urn:microsoft.com/office/officeart/2008/layout/LinedList"/>
    <dgm:cxn modelId="{147AC8CA-7509-47F8-A8D4-147FAF244DA1}" type="presParOf" srcId="{2B9F4544-BCA3-4EC6-8D5E-A22126A7E091}" destId="{DDC9AB15-325D-477B-8977-6128FA71DAE4}" srcOrd="0" destOrd="0" presId="urn:microsoft.com/office/officeart/2008/layout/LinedList"/>
    <dgm:cxn modelId="{14D8CFA7-2450-4FD1-B6AD-9E1918E7A91B}" type="presParOf" srcId="{2B9F4544-BCA3-4EC6-8D5E-A22126A7E091}" destId="{7B9B0B35-8343-4C4E-969C-A796C3110BA5}" srcOrd="1" destOrd="0" presId="urn:microsoft.com/office/officeart/2008/layout/LinedList"/>
    <dgm:cxn modelId="{B56F3EB6-8A90-4C0A-8760-96CF7F672A5C}" type="presParOf" srcId="{2C796E1A-D568-42F6-B90C-B3241EEB5214}" destId="{4F9643E1-70FC-4E07-AACD-8EF7D2E5FD73}" srcOrd="4" destOrd="0" presId="urn:microsoft.com/office/officeart/2008/layout/LinedList"/>
    <dgm:cxn modelId="{4D56AFDE-DF1F-4DA2-BF7C-D3BFE618D96E}" type="presParOf" srcId="{2C796E1A-D568-42F6-B90C-B3241EEB5214}" destId="{2F059879-0F86-4DF3-A950-4918F3CDBEDD}" srcOrd="5" destOrd="0" presId="urn:microsoft.com/office/officeart/2008/layout/LinedList"/>
    <dgm:cxn modelId="{4FE57861-0D18-4B38-BA12-231EFB80F223}" type="presParOf" srcId="{2F059879-0F86-4DF3-A950-4918F3CDBEDD}" destId="{1E050A31-90EF-4AC2-9B5F-97ED962F9746}" srcOrd="0" destOrd="0" presId="urn:microsoft.com/office/officeart/2008/layout/LinedList"/>
    <dgm:cxn modelId="{066062F4-AC90-4103-95C7-34E267E9A00E}" type="presParOf" srcId="{2F059879-0F86-4DF3-A950-4918F3CDBEDD}" destId="{3884C669-89FE-44F9-9C30-6B83E3C6AB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B5DA2-AC6C-4A73-97F2-FB26A8B97CFD}">
      <dsp:nvSpPr>
        <dsp:cNvPr id="0" name=""/>
        <dsp:cNvSpPr/>
      </dsp:nvSpPr>
      <dsp:spPr>
        <a:xfrm>
          <a:off x="3080" y="587032"/>
          <a:ext cx="2444055" cy="146643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Adaptive technology</a:t>
          </a:r>
        </a:p>
      </dsp:txBody>
      <dsp:txXfrm>
        <a:off x="3080" y="587032"/>
        <a:ext cx="2444055" cy="1466433"/>
      </dsp:txXfrm>
    </dsp:sp>
    <dsp:sp modelId="{19F07B82-031C-433D-9050-3A122B1D924E}">
      <dsp:nvSpPr>
        <dsp:cNvPr id="0" name=""/>
        <dsp:cNvSpPr/>
      </dsp:nvSpPr>
      <dsp:spPr>
        <a:xfrm>
          <a:off x="2691541" y="587032"/>
          <a:ext cx="2444055" cy="1466433"/>
        </a:xfrm>
        <a:prstGeom prst="rect">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Formal supported decision-making arrangement</a:t>
          </a:r>
        </a:p>
      </dsp:txBody>
      <dsp:txXfrm>
        <a:off x="2691541" y="587032"/>
        <a:ext cx="2444055" cy="1466433"/>
      </dsp:txXfrm>
    </dsp:sp>
    <dsp:sp modelId="{5FA108F8-0476-434B-AF18-D6B548897566}">
      <dsp:nvSpPr>
        <dsp:cNvPr id="0" name=""/>
        <dsp:cNvSpPr/>
      </dsp:nvSpPr>
      <dsp:spPr>
        <a:xfrm>
          <a:off x="5380002" y="587032"/>
          <a:ext cx="2444055" cy="1466433"/>
        </a:xfrm>
        <a:prstGeom prst="rect">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Informal supported decision-making arrangement</a:t>
          </a:r>
        </a:p>
      </dsp:txBody>
      <dsp:txXfrm>
        <a:off x="5380002" y="587032"/>
        <a:ext cx="2444055" cy="1466433"/>
      </dsp:txXfrm>
    </dsp:sp>
    <dsp:sp modelId="{A7A8F6C3-6216-4E0A-86DF-BFF457A172F4}">
      <dsp:nvSpPr>
        <dsp:cNvPr id="0" name=""/>
        <dsp:cNvSpPr/>
      </dsp:nvSpPr>
      <dsp:spPr>
        <a:xfrm>
          <a:off x="8068463" y="587032"/>
          <a:ext cx="2444055" cy="1466433"/>
        </a:xfrm>
        <a:prstGeom prst="rect">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Financial Power of Attorney</a:t>
          </a:r>
        </a:p>
      </dsp:txBody>
      <dsp:txXfrm>
        <a:off x="8068463" y="587032"/>
        <a:ext cx="2444055" cy="1466433"/>
      </dsp:txXfrm>
    </dsp:sp>
    <dsp:sp modelId="{734EBB89-5A11-4D9E-9505-82DE4017DF74}">
      <dsp:nvSpPr>
        <dsp:cNvPr id="0" name=""/>
        <dsp:cNvSpPr/>
      </dsp:nvSpPr>
      <dsp:spPr>
        <a:xfrm>
          <a:off x="3080" y="2297871"/>
          <a:ext cx="2444055" cy="1466433"/>
        </a:xfrm>
        <a:prstGeom prst="rect">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Health Care powers of Attorney &amp; Advance Directives</a:t>
          </a:r>
        </a:p>
      </dsp:txBody>
      <dsp:txXfrm>
        <a:off x="3080" y="2297871"/>
        <a:ext cx="2444055" cy="1466433"/>
      </dsp:txXfrm>
    </dsp:sp>
    <dsp:sp modelId="{1B0B8B70-FFBF-41A7-8E6F-9916736A27B4}">
      <dsp:nvSpPr>
        <dsp:cNvPr id="0" name=""/>
        <dsp:cNvSpPr/>
      </dsp:nvSpPr>
      <dsp:spPr>
        <a:xfrm>
          <a:off x="2691541" y="2297871"/>
          <a:ext cx="2444055" cy="1466433"/>
        </a:xfrm>
        <a:prstGeom prst="rect">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HIPAA Release of Medical Information</a:t>
          </a:r>
        </a:p>
      </dsp:txBody>
      <dsp:txXfrm>
        <a:off x="2691541" y="2297871"/>
        <a:ext cx="2444055" cy="1466433"/>
      </dsp:txXfrm>
    </dsp:sp>
    <dsp:sp modelId="{5E615094-7314-431E-900C-215D469BB1AE}">
      <dsp:nvSpPr>
        <dsp:cNvPr id="0" name=""/>
        <dsp:cNvSpPr/>
      </dsp:nvSpPr>
      <dsp:spPr>
        <a:xfrm>
          <a:off x="5380002" y="2297871"/>
          <a:ext cx="2444055" cy="1466433"/>
        </a:xfrm>
        <a:prstGeom prst="rect">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Representative Payee for SSA Income</a:t>
          </a:r>
        </a:p>
      </dsp:txBody>
      <dsp:txXfrm>
        <a:off x="5380002" y="2297871"/>
        <a:ext cx="2444055" cy="1466433"/>
      </dsp:txXfrm>
    </dsp:sp>
    <dsp:sp modelId="{0EF70204-69CD-4BAC-9760-469FC16D38F3}">
      <dsp:nvSpPr>
        <dsp:cNvPr id="0" name=""/>
        <dsp:cNvSpPr/>
      </dsp:nvSpPr>
      <dsp:spPr>
        <a:xfrm>
          <a:off x="8068463" y="2297871"/>
          <a:ext cx="2444055" cy="1466433"/>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ABLE accounts, joint bank accounts, </a:t>
          </a:r>
          <a:r>
            <a:rPr lang="en-US" sz="2300" kern="1200" dirty="0" err="1"/>
            <a:t>SNTs</a:t>
          </a:r>
          <a:endParaRPr lang="en-US" sz="2300" kern="1200" dirty="0"/>
        </a:p>
      </dsp:txBody>
      <dsp:txXfrm>
        <a:off x="8068463" y="2297871"/>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A4CBF-D77D-4C58-8F14-E5E55F9B5E62}">
      <dsp:nvSpPr>
        <dsp:cNvPr id="0" name=""/>
        <dsp:cNvSpPr/>
      </dsp:nvSpPr>
      <dsp:spPr>
        <a:xfrm>
          <a:off x="0" y="531"/>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40509-1F58-4ABA-9140-FBBE52A0C377}">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Requires the consideration of alternatives in the judicial process. </a:t>
          </a:r>
        </a:p>
      </dsp:txBody>
      <dsp:txXfrm>
        <a:off x="0" y="531"/>
        <a:ext cx="10515600" cy="870055"/>
      </dsp:txXfrm>
    </dsp:sp>
    <dsp:sp modelId="{656CFE6B-3C88-4A28-81AF-F60FAD5D4268}">
      <dsp:nvSpPr>
        <dsp:cNvPr id="0" name=""/>
        <dsp:cNvSpPr/>
      </dsp:nvSpPr>
      <dsp:spPr>
        <a:xfrm>
          <a:off x="0" y="870586"/>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F2752-7322-4FF9-90E6-08A2319FA6DF}">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Places burden on petitioner to investigate &amp; explain. </a:t>
          </a:r>
        </a:p>
      </dsp:txBody>
      <dsp:txXfrm>
        <a:off x="0" y="870586"/>
        <a:ext cx="10515600" cy="870055"/>
      </dsp:txXfrm>
    </dsp:sp>
    <dsp:sp modelId="{E72CDD4A-75C0-4EEA-9B74-E6D9F8E83527}">
      <dsp:nvSpPr>
        <dsp:cNvPr id="0" name=""/>
        <dsp:cNvSpPr/>
      </dsp:nvSpPr>
      <dsp:spPr>
        <a:xfrm>
          <a:off x="0" y="1740641"/>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7BC2E0-626A-4B0A-A9F3-B7F08F13F84B}">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If alternatives are sufficient, guardianship is NOT needed. </a:t>
          </a:r>
        </a:p>
      </dsp:txBody>
      <dsp:txXfrm>
        <a:off x="0" y="1740641"/>
        <a:ext cx="10515600" cy="870055"/>
      </dsp:txXfrm>
    </dsp:sp>
    <dsp:sp modelId="{3D7633AF-5EDA-4B88-A5A5-C39D76CA73E1}">
      <dsp:nvSpPr>
        <dsp:cNvPr id="0" name=""/>
        <dsp:cNvSpPr/>
      </dsp:nvSpPr>
      <dsp:spPr>
        <a:xfrm>
          <a:off x="0" y="2610696"/>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ED43A-FA8F-4369-890E-2CB9BA248DC3}">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If alternatives are not sufficient, court can proceed with appointing a guardian.</a:t>
          </a:r>
        </a:p>
      </dsp:txBody>
      <dsp:txXfrm>
        <a:off x="0" y="2610696"/>
        <a:ext cx="10515600" cy="870055"/>
      </dsp:txXfrm>
    </dsp:sp>
    <dsp:sp modelId="{8A2A06C7-3D0C-4DF3-9922-2BEF3E357CB7}">
      <dsp:nvSpPr>
        <dsp:cNvPr id="0" name=""/>
        <dsp:cNvSpPr/>
      </dsp:nvSpPr>
      <dsp:spPr>
        <a:xfrm>
          <a:off x="0" y="3480751"/>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E9BB5D-924B-4CBB-A5DB-B06A0F0F29C6}">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Codifies strong public policy of guardianship as last resort.</a:t>
          </a:r>
        </a:p>
      </dsp:txBody>
      <dsp:txXfrm>
        <a:off x="0" y="3480751"/>
        <a:ext cx="10515600" cy="870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D4CCA-B684-4B04-AD6E-430EF81CE394}">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FBE52F-D637-4165-A66F-77E167E74092}">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35A-1201(8) – strong public policy preference for Guardian of Person to file status reports (not mandated)</a:t>
          </a:r>
        </a:p>
      </dsp:txBody>
      <dsp:txXfrm>
        <a:off x="0" y="2703"/>
        <a:ext cx="6900512" cy="1843578"/>
      </dsp:txXfrm>
    </dsp:sp>
    <dsp:sp modelId="{0CF0CEC9-1F03-41C6-98ED-D27A8B251056}">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C9AB15-325D-477B-8977-6128FA71DAE4}">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35A-1242(e) – Guardian of Person must notify Court of change in ward’s address (non-compliance could be grounds for removal)</a:t>
          </a:r>
        </a:p>
      </dsp:txBody>
      <dsp:txXfrm>
        <a:off x="0" y="1846281"/>
        <a:ext cx="6900512" cy="1843578"/>
      </dsp:txXfrm>
    </dsp:sp>
    <dsp:sp modelId="{4F9643E1-70FC-4E07-AACD-8EF7D2E5FD73}">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50A31-90EF-4AC2-9B5F-97ED962F9746}">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35A-1207 – Clerks have discretion to bring a motion in the cause on its own motion (more authority to enforce guardianships and hold guardians accountable)</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78E3-D99C-7E8B-2727-84F2B717E9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9846F2-DC0C-4B4E-D9CA-7C69C5A191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FB386B-96EF-5D30-76BD-2C8A1536352C}"/>
              </a:ext>
            </a:extLst>
          </p:cNvPr>
          <p:cNvSpPr>
            <a:spLocks noGrp="1"/>
          </p:cNvSpPr>
          <p:nvPr>
            <p:ph type="dt" sz="half" idx="10"/>
          </p:nvPr>
        </p:nvSpPr>
        <p:spPr/>
        <p:txBody>
          <a:bodyPr/>
          <a:lstStyle/>
          <a:p>
            <a:fld id="{DDE3252B-A358-4F85-8002-EFD998FFA140}" type="datetimeFigureOut">
              <a:rPr lang="en-US" smtClean="0"/>
              <a:t>5/3/2023</a:t>
            </a:fld>
            <a:endParaRPr lang="en-US"/>
          </a:p>
        </p:txBody>
      </p:sp>
      <p:sp>
        <p:nvSpPr>
          <p:cNvPr id="5" name="Footer Placeholder 4">
            <a:extLst>
              <a:ext uri="{FF2B5EF4-FFF2-40B4-BE49-F238E27FC236}">
                <a16:creationId xmlns:a16="http://schemas.microsoft.com/office/drawing/2014/main" id="{DEA5BC24-8626-33C2-3A2E-AEBEEC690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76AAD-39E3-E7D9-69FF-046339A98D37}"/>
              </a:ext>
            </a:extLst>
          </p:cNvPr>
          <p:cNvSpPr>
            <a:spLocks noGrp="1"/>
          </p:cNvSpPr>
          <p:nvPr>
            <p:ph type="sldNum" sz="quarter" idx="12"/>
          </p:nvPr>
        </p:nvSpPr>
        <p:spPr/>
        <p:txBody>
          <a:bodyPr/>
          <a:lstStyle/>
          <a:p>
            <a:fld id="{26729B6E-BA9E-43F8-A5E8-F740138E3998}" type="slidenum">
              <a:rPr lang="en-US" smtClean="0"/>
              <a:t>‹#›</a:t>
            </a:fld>
            <a:endParaRPr lang="en-US"/>
          </a:p>
        </p:txBody>
      </p:sp>
    </p:spTree>
    <p:extLst>
      <p:ext uri="{BB962C8B-B14F-4D97-AF65-F5344CB8AC3E}">
        <p14:creationId xmlns:p14="http://schemas.microsoft.com/office/powerpoint/2010/main" val="101774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6A4A4-0366-D90C-4078-A2D3E07EAC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B513-0D33-9ACB-2519-BD4E2BD9BB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0DE2B-D0ED-0C12-CAD4-EB62D7796395}"/>
              </a:ext>
            </a:extLst>
          </p:cNvPr>
          <p:cNvSpPr>
            <a:spLocks noGrp="1"/>
          </p:cNvSpPr>
          <p:nvPr>
            <p:ph type="dt" sz="half" idx="10"/>
          </p:nvPr>
        </p:nvSpPr>
        <p:spPr/>
        <p:txBody>
          <a:bodyPr/>
          <a:lstStyle/>
          <a:p>
            <a:fld id="{DDE3252B-A358-4F85-8002-EFD998FFA140}" type="datetimeFigureOut">
              <a:rPr lang="en-US" smtClean="0"/>
              <a:t>5/3/2023</a:t>
            </a:fld>
            <a:endParaRPr lang="en-US"/>
          </a:p>
        </p:txBody>
      </p:sp>
      <p:sp>
        <p:nvSpPr>
          <p:cNvPr id="5" name="Footer Placeholder 4">
            <a:extLst>
              <a:ext uri="{FF2B5EF4-FFF2-40B4-BE49-F238E27FC236}">
                <a16:creationId xmlns:a16="http://schemas.microsoft.com/office/drawing/2014/main" id="{45396073-40B8-BF7B-C3CE-5BB9670F1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CA80A-4882-E2FA-1E0A-E54436BE98DC}"/>
              </a:ext>
            </a:extLst>
          </p:cNvPr>
          <p:cNvSpPr>
            <a:spLocks noGrp="1"/>
          </p:cNvSpPr>
          <p:nvPr>
            <p:ph type="sldNum" sz="quarter" idx="12"/>
          </p:nvPr>
        </p:nvSpPr>
        <p:spPr/>
        <p:txBody>
          <a:bodyPr/>
          <a:lstStyle/>
          <a:p>
            <a:fld id="{26729B6E-BA9E-43F8-A5E8-F740138E3998}" type="slidenum">
              <a:rPr lang="en-US" smtClean="0"/>
              <a:t>‹#›</a:t>
            </a:fld>
            <a:endParaRPr lang="en-US"/>
          </a:p>
        </p:txBody>
      </p:sp>
    </p:spTree>
    <p:extLst>
      <p:ext uri="{BB962C8B-B14F-4D97-AF65-F5344CB8AC3E}">
        <p14:creationId xmlns:p14="http://schemas.microsoft.com/office/powerpoint/2010/main" val="25478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59FB78-FFA0-0BA0-85B6-8856E65927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180469-30C0-C082-F786-BC92CA795D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77FD1-2B0A-E002-F091-1C3D5F8D5C79}"/>
              </a:ext>
            </a:extLst>
          </p:cNvPr>
          <p:cNvSpPr>
            <a:spLocks noGrp="1"/>
          </p:cNvSpPr>
          <p:nvPr>
            <p:ph type="dt" sz="half" idx="10"/>
          </p:nvPr>
        </p:nvSpPr>
        <p:spPr/>
        <p:txBody>
          <a:bodyPr/>
          <a:lstStyle/>
          <a:p>
            <a:fld id="{DDE3252B-A358-4F85-8002-EFD998FFA140}" type="datetimeFigureOut">
              <a:rPr lang="en-US" smtClean="0"/>
              <a:t>5/3/2023</a:t>
            </a:fld>
            <a:endParaRPr lang="en-US"/>
          </a:p>
        </p:txBody>
      </p:sp>
      <p:sp>
        <p:nvSpPr>
          <p:cNvPr id="5" name="Footer Placeholder 4">
            <a:extLst>
              <a:ext uri="{FF2B5EF4-FFF2-40B4-BE49-F238E27FC236}">
                <a16:creationId xmlns:a16="http://schemas.microsoft.com/office/drawing/2014/main" id="{75ACDB0A-C078-0ACA-947B-05E2A7FDD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CF176-62EA-690E-E83E-E05C0292B159}"/>
              </a:ext>
            </a:extLst>
          </p:cNvPr>
          <p:cNvSpPr>
            <a:spLocks noGrp="1"/>
          </p:cNvSpPr>
          <p:nvPr>
            <p:ph type="sldNum" sz="quarter" idx="12"/>
          </p:nvPr>
        </p:nvSpPr>
        <p:spPr/>
        <p:txBody>
          <a:bodyPr/>
          <a:lstStyle/>
          <a:p>
            <a:fld id="{26729B6E-BA9E-43F8-A5E8-F740138E3998}" type="slidenum">
              <a:rPr lang="en-US" smtClean="0"/>
              <a:t>‹#›</a:t>
            </a:fld>
            <a:endParaRPr lang="en-US"/>
          </a:p>
        </p:txBody>
      </p:sp>
    </p:spTree>
    <p:extLst>
      <p:ext uri="{BB962C8B-B14F-4D97-AF65-F5344CB8AC3E}">
        <p14:creationId xmlns:p14="http://schemas.microsoft.com/office/powerpoint/2010/main" val="248370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1C12D-4916-EA60-BED5-813A7B5C42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6025C5-E509-4713-50EC-FD10F351B9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1643A-249B-50C5-AA69-3E02AD9DFEB4}"/>
              </a:ext>
            </a:extLst>
          </p:cNvPr>
          <p:cNvSpPr>
            <a:spLocks noGrp="1"/>
          </p:cNvSpPr>
          <p:nvPr>
            <p:ph type="dt" sz="half" idx="10"/>
          </p:nvPr>
        </p:nvSpPr>
        <p:spPr/>
        <p:txBody>
          <a:bodyPr/>
          <a:lstStyle/>
          <a:p>
            <a:fld id="{DDE3252B-A358-4F85-8002-EFD998FFA140}" type="datetimeFigureOut">
              <a:rPr lang="en-US" smtClean="0"/>
              <a:t>5/3/2023</a:t>
            </a:fld>
            <a:endParaRPr lang="en-US"/>
          </a:p>
        </p:txBody>
      </p:sp>
      <p:sp>
        <p:nvSpPr>
          <p:cNvPr id="5" name="Footer Placeholder 4">
            <a:extLst>
              <a:ext uri="{FF2B5EF4-FFF2-40B4-BE49-F238E27FC236}">
                <a16:creationId xmlns:a16="http://schemas.microsoft.com/office/drawing/2014/main" id="{D117EA10-EB95-E20A-46A1-9AAEFCE63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D5347-EE28-E14E-AA42-032E3AEDBC6C}"/>
              </a:ext>
            </a:extLst>
          </p:cNvPr>
          <p:cNvSpPr>
            <a:spLocks noGrp="1"/>
          </p:cNvSpPr>
          <p:nvPr>
            <p:ph type="sldNum" sz="quarter" idx="12"/>
          </p:nvPr>
        </p:nvSpPr>
        <p:spPr/>
        <p:txBody>
          <a:bodyPr/>
          <a:lstStyle/>
          <a:p>
            <a:fld id="{26729B6E-BA9E-43F8-A5E8-F740138E3998}" type="slidenum">
              <a:rPr lang="en-US" smtClean="0"/>
              <a:t>‹#›</a:t>
            </a:fld>
            <a:endParaRPr lang="en-US"/>
          </a:p>
        </p:txBody>
      </p:sp>
    </p:spTree>
    <p:extLst>
      <p:ext uri="{BB962C8B-B14F-4D97-AF65-F5344CB8AC3E}">
        <p14:creationId xmlns:p14="http://schemas.microsoft.com/office/powerpoint/2010/main" val="43819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4C02-CB46-C8C2-AE83-414F4EC4D9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0812EA-82A9-A8DD-85B5-AAAD8DF031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43A80-E4BE-9823-572E-FA43267FEE0D}"/>
              </a:ext>
            </a:extLst>
          </p:cNvPr>
          <p:cNvSpPr>
            <a:spLocks noGrp="1"/>
          </p:cNvSpPr>
          <p:nvPr>
            <p:ph type="dt" sz="half" idx="10"/>
          </p:nvPr>
        </p:nvSpPr>
        <p:spPr/>
        <p:txBody>
          <a:bodyPr/>
          <a:lstStyle/>
          <a:p>
            <a:fld id="{DDE3252B-A358-4F85-8002-EFD998FFA140}" type="datetimeFigureOut">
              <a:rPr lang="en-US" smtClean="0"/>
              <a:t>5/3/2023</a:t>
            </a:fld>
            <a:endParaRPr lang="en-US"/>
          </a:p>
        </p:txBody>
      </p:sp>
      <p:sp>
        <p:nvSpPr>
          <p:cNvPr id="5" name="Footer Placeholder 4">
            <a:extLst>
              <a:ext uri="{FF2B5EF4-FFF2-40B4-BE49-F238E27FC236}">
                <a16:creationId xmlns:a16="http://schemas.microsoft.com/office/drawing/2014/main" id="{2E45C546-9376-4442-2A39-6154C1F57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23CD7-E05B-663E-FD45-1A8985CB04E5}"/>
              </a:ext>
            </a:extLst>
          </p:cNvPr>
          <p:cNvSpPr>
            <a:spLocks noGrp="1"/>
          </p:cNvSpPr>
          <p:nvPr>
            <p:ph type="sldNum" sz="quarter" idx="12"/>
          </p:nvPr>
        </p:nvSpPr>
        <p:spPr/>
        <p:txBody>
          <a:bodyPr/>
          <a:lstStyle/>
          <a:p>
            <a:fld id="{26729B6E-BA9E-43F8-A5E8-F740138E3998}" type="slidenum">
              <a:rPr lang="en-US" smtClean="0"/>
              <a:t>‹#›</a:t>
            </a:fld>
            <a:endParaRPr lang="en-US"/>
          </a:p>
        </p:txBody>
      </p:sp>
    </p:spTree>
    <p:extLst>
      <p:ext uri="{BB962C8B-B14F-4D97-AF65-F5344CB8AC3E}">
        <p14:creationId xmlns:p14="http://schemas.microsoft.com/office/powerpoint/2010/main" val="333551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1E18-CADA-9959-A74C-9A5D7459E7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B78581-9B6C-F319-2CAC-CCF19899B9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67F9FD-CA0C-8D49-6A9B-E4931491B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DA6BC1-8C7A-B557-1ADD-49C2F3CF807F}"/>
              </a:ext>
            </a:extLst>
          </p:cNvPr>
          <p:cNvSpPr>
            <a:spLocks noGrp="1"/>
          </p:cNvSpPr>
          <p:nvPr>
            <p:ph type="dt" sz="half" idx="10"/>
          </p:nvPr>
        </p:nvSpPr>
        <p:spPr/>
        <p:txBody>
          <a:bodyPr/>
          <a:lstStyle/>
          <a:p>
            <a:fld id="{DDE3252B-A358-4F85-8002-EFD998FFA140}" type="datetimeFigureOut">
              <a:rPr lang="en-US" smtClean="0"/>
              <a:t>5/3/2023</a:t>
            </a:fld>
            <a:endParaRPr lang="en-US"/>
          </a:p>
        </p:txBody>
      </p:sp>
      <p:sp>
        <p:nvSpPr>
          <p:cNvPr id="6" name="Footer Placeholder 5">
            <a:extLst>
              <a:ext uri="{FF2B5EF4-FFF2-40B4-BE49-F238E27FC236}">
                <a16:creationId xmlns:a16="http://schemas.microsoft.com/office/drawing/2014/main" id="{188E4590-A4C9-0F98-B4F7-7EE81CD31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37CE59-2DBC-C54F-7314-F806D9C8F5C4}"/>
              </a:ext>
            </a:extLst>
          </p:cNvPr>
          <p:cNvSpPr>
            <a:spLocks noGrp="1"/>
          </p:cNvSpPr>
          <p:nvPr>
            <p:ph type="sldNum" sz="quarter" idx="12"/>
          </p:nvPr>
        </p:nvSpPr>
        <p:spPr/>
        <p:txBody>
          <a:bodyPr/>
          <a:lstStyle/>
          <a:p>
            <a:fld id="{26729B6E-BA9E-43F8-A5E8-F740138E3998}" type="slidenum">
              <a:rPr lang="en-US" smtClean="0"/>
              <a:t>‹#›</a:t>
            </a:fld>
            <a:endParaRPr lang="en-US"/>
          </a:p>
        </p:txBody>
      </p:sp>
    </p:spTree>
    <p:extLst>
      <p:ext uri="{BB962C8B-B14F-4D97-AF65-F5344CB8AC3E}">
        <p14:creationId xmlns:p14="http://schemas.microsoft.com/office/powerpoint/2010/main" val="203148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6B10-E04D-B509-AD92-530464DCBF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FB3E1A-B589-6A97-ABD2-38CB2556B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164301-0DC1-87AE-AD65-1B0FABB51B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41861B-AEA2-620F-2895-5FB57D5199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944302-EA0E-6908-72AB-94E503159F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70D73E-212F-8A93-C227-36C3B9B16A65}"/>
              </a:ext>
            </a:extLst>
          </p:cNvPr>
          <p:cNvSpPr>
            <a:spLocks noGrp="1"/>
          </p:cNvSpPr>
          <p:nvPr>
            <p:ph type="dt" sz="half" idx="10"/>
          </p:nvPr>
        </p:nvSpPr>
        <p:spPr/>
        <p:txBody>
          <a:bodyPr/>
          <a:lstStyle/>
          <a:p>
            <a:fld id="{DDE3252B-A358-4F85-8002-EFD998FFA140}" type="datetimeFigureOut">
              <a:rPr lang="en-US" smtClean="0"/>
              <a:t>5/3/2023</a:t>
            </a:fld>
            <a:endParaRPr lang="en-US"/>
          </a:p>
        </p:txBody>
      </p:sp>
      <p:sp>
        <p:nvSpPr>
          <p:cNvPr id="8" name="Footer Placeholder 7">
            <a:extLst>
              <a:ext uri="{FF2B5EF4-FFF2-40B4-BE49-F238E27FC236}">
                <a16:creationId xmlns:a16="http://schemas.microsoft.com/office/drawing/2014/main" id="{87EC2032-326E-BFE9-4BD2-A598618AF3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3DAA3C-146D-EEE9-C691-EA6BD9DE03BF}"/>
              </a:ext>
            </a:extLst>
          </p:cNvPr>
          <p:cNvSpPr>
            <a:spLocks noGrp="1"/>
          </p:cNvSpPr>
          <p:nvPr>
            <p:ph type="sldNum" sz="quarter" idx="12"/>
          </p:nvPr>
        </p:nvSpPr>
        <p:spPr/>
        <p:txBody>
          <a:bodyPr/>
          <a:lstStyle/>
          <a:p>
            <a:fld id="{26729B6E-BA9E-43F8-A5E8-F740138E3998}" type="slidenum">
              <a:rPr lang="en-US" smtClean="0"/>
              <a:t>‹#›</a:t>
            </a:fld>
            <a:endParaRPr lang="en-US"/>
          </a:p>
        </p:txBody>
      </p:sp>
    </p:spTree>
    <p:extLst>
      <p:ext uri="{BB962C8B-B14F-4D97-AF65-F5344CB8AC3E}">
        <p14:creationId xmlns:p14="http://schemas.microsoft.com/office/powerpoint/2010/main" val="388379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248E-9025-6557-59DF-B1CD95C6C0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CC7BDC-648F-9D99-B8F5-1CE314A81236}"/>
              </a:ext>
            </a:extLst>
          </p:cNvPr>
          <p:cNvSpPr>
            <a:spLocks noGrp="1"/>
          </p:cNvSpPr>
          <p:nvPr>
            <p:ph type="dt" sz="half" idx="10"/>
          </p:nvPr>
        </p:nvSpPr>
        <p:spPr/>
        <p:txBody>
          <a:bodyPr/>
          <a:lstStyle/>
          <a:p>
            <a:fld id="{DDE3252B-A358-4F85-8002-EFD998FFA140}" type="datetimeFigureOut">
              <a:rPr lang="en-US" smtClean="0"/>
              <a:t>5/3/2023</a:t>
            </a:fld>
            <a:endParaRPr lang="en-US"/>
          </a:p>
        </p:txBody>
      </p:sp>
      <p:sp>
        <p:nvSpPr>
          <p:cNvPr id="4" name="Footer Placeholder 3">
            <a:extLst>
              <a:ext uri="{FF2B5EF4-FFF2-40B4-BE49-F238E27FC236}">
                <a16:creationId xmlns:a16="http://schemas.microsoft.com/office/drawing/2014/main" id="{7C40E03F-2F4A-4DCD-A43F-1E8799012E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A2D26B-DF32-0EF8-3D2B-25B65D185909}"/>
              </a:ext>
            </a:extLst>
          </p:cNvPr>
          <p:cNvSpPr>
            <a:spLocks noGrp="1"/>
          </p:cNvSpPr>
          <p:nvPr>
            <p:ph type="sldNum" sz="quarter" idx="12"/>
          </p:nvPr>
        </p:nvSpPr>
        <p:spPr/>
        <p:txBody>
          <a:bodyPr/>
          <a:lstStyle/>
          <a:p>
            <a:fld id="{26729B6E-BA9E-43F8-A5E8-F740138E3998}" type="slidenum">
              <a:rPr lang="en-US" smtClean="0"/>
              <a:t>‹#›</a:t>
            </a:fld>
            <a:endParaRPr lang="en-US"/>
          </a:p>
        </p:txBody>
      </p:sp>
    </p:spTree>
    <p:extLst>
      <p:ext uri="{BB962C8B-B14F-4D97-AF65-F5344CB8AC3E}">
        <p14:creationId xmlns:p14="http://schemas.microsoft.com/office/powerpoint/2010/main" val="164233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E3795F-8AD9-8973-BBB7-6BD8254AAD9B}"/>
              </a:ext>
            </a:extLst>
          </p:cNvPr>
          <p:cNvSpPr>
            <a:spLocks noGrp="1"/>
          </p:cNvSpPr>
          <p:nvPr>
            <p:ph type="dt" sz="half" idx="10"/>
          </p:nvPr>
        </p:nvSpPr>
        <p:spPr/>
        <p:txBody>
          <a:bodyPr/>
          <a:lstStyle/>
          <a:p>
            <a:fld id="{DDE3252B-A358-4F85-8002-EFD998FFA140}" type="datetimeFigureOut">
              <a:rPr lang="en-US" smtClean="0"/>
              <a:t>5/3/2023</a:t>
            </a:fld>
            <a:endParaRPr lang="en-US"/>
          </a:p>
        </p:txBody>
      </p:sp>
      <p:sp>
        <p:nvSpPr>
          <p:cNvPr id="3" name="Footer Placeholder 2">
            <a:extLst>
              <a:ext uri="{FF2B5EF4-FFF2-40B4-BE49-F238E27FC236}">
                <a16:creationId xmlns:a16="http://schemas.microsoft.com/office/drawing/2014/main" id="{760A44F8-0996-AAB4-C627-9479929912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B1CCE-19B9-15EB-B8FD-36F941704958}"/>
              </a:ext>
            </a:extLst>
          </p:cNvPr>
          <p:cNvSpPr>
            <a:spLocks noGrp="1"/>
          </p:cNvSpPr>
          <p:nvPr>
            <p:ph type="sldNum" sz="quarter" idx="12"/>
          </p:nvPr>
        </p:nvSpPr>
        <p:spPr/>
        <p:txBody>
          <a:bodyPr/>
          <a:lstStyle/>
          <a:p>
            <a:fld id="{26729B6E-BA9E-43F8-A5E8-F740138E3998}" type="slidenum">
              <a:rPr lang="en-US" smtClean="0"/>
              <a:t>‹#›</a:t>
            </a:fld>
            <a:endParaRPr lang="en-US"/>
          </a:p>
        </p:txBody>
      </p:sp>
    </p:spTree>
    <p:extLst>
      <p:ext uri="{BB962C8B-B14F-4D97-AF65-F5344CB8AC3E}">
        <p14:creationId xmlns:p14="http://schemas.microsoft.com/office/powerpoint/2010/main" val="238458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A168C-8BBB-B87E-1457-9D55D697F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726ED2-2F08-E243-D74D-877B453292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FD0C9F-BBA6-98CF-00F3-ED03B11BA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5AC50-A9C7-4E2C-5900-4457061779EF}"/>
              </a:ext>
            </a:extLst>
          </p:cNvPr>
          <p:cNvSpPr>
            <a:spLocks noGrp="1"/>
          </p:cNvSpPr>
          <p:nvPr>
            <p:ph type="dt" sz="half" idx="10"/>
          </p:nvPr>
        </p:nvSpPr>
        <p:spPr/>
        <p:txBody>
          <a:bodyPr/>
          <a:lstStyle/>
          <a:p>
            <a:fld id="{DDE3252B-A358-4F85-8002-EFD998FFA140}" type="datetimeFigureOut">
              <a:rPr lang="en-US" smtClean="0"/>
              <a:t>5/3/2023</a:t>
            </a:fld>
            <a:endParaRPr lang="en-US"/>
          </a:p>
        </p:txBody>
      </p:sp>
      <p:sp>
        <p:nvSpPr>
          <p:cNvPr id="6" name="Footer Placeholder 5">
            <a:extLst>
              <a:ext uri="{FF2B5EF4-FFF2-40B4-BE49-F238E27FC236}">
                <a16:creationId xmlns:a16="http://schemas.microsoft.com/office/drawing/2014/main" id="{AA15068F-C03B-E561-06B3-C2353A175B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C09AD6-D830-3889-C3CD-686004852BFB}"/>
              </a:ext>
            </a:extLst>
          </p:cNvPr>
          <p:cNvSpPr>
            <a:spLocks noGrp="1"/>
          </p:cNvSpPr>
          <p:nvPr>
            <p:ph type="sldNum" sz="quarter" idx="12"/>
          </p:nvPr>
        </p:nvSpPr>
        <p:spPr/>
        <p:txBody>
          <a:bodyPr/>
          <a:lstStyle/>
          <a:p>
            <a:fld id="{26729B6E-BA9E-43F8-A5E8-F740138E3998}" type="slidenum">
              <a:rPr lang="en-US" smtClean="0"/>
              <a:t>‹#›</a:t>
            </a:fld>
            <a:endParaRPr lang="en-US"/>
          </a:p>
        </p:txBody>
      </p:sp>
    </p:spTree>
    <p:extLst>
      <p:ext uri="{BB962C8B-B14F-4D97-AF65-F5344CB8AC3E}">
        <p14:creationId xmlns:p14="http://schemas.microsoft.com/office/powerpoint/2010/main" val="399036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04EC-655D-EBE4-3BC6-76949E976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C4BC5C-F755-CEBD-074D-F32ACAE09F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063C8D-F791-421B-C067-1A49DF676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56E8A-B15F-A059-FC90-C2F41EE27FA1}"/>
              </a:ext>
            </a:extLst>
          </p:cNvPr>
          <p:cNvSpPr>
            <a:spLocks noGrp="1"/>
          </p:cNvSpPr>
          <p:nvPr>
            <p:ph type="dt" sz="half" idx="10"/>
          </p:nvPr>
        </p:nvSpPr>
        <p:spPr/>
        <p:txBody>
          <a:bodyPr/>
          <a:lstStyle/>
          <a:p>
            <a:fld id="{DDE3252B-A358-4F85-8002-EFD998FFA140}" type="datetimeFigureOut">
              <a:rPr lang="en-US" smtClean="0"/>
              <a:t>5/3/2023</a:t>
            </a:fld>
            <a:endParaRPr lang="en-US"/>
          </a:p>
        </p:txBody>
      </p:sp>
      <p:sp>
        <p:nvSpPr>
          <p:cNvPr id="6" name="Footer Placeholder 5">
            <a:extLst>
              <a:ext uri="{FF2B5EF4-FFF2-40B4-BE49-F238E27FC236}">
                <a16:creationId xmlns:a16="http://schemas.microsoft.com/office/drawing/2014/main" id="{44E92076-BA70-068A-3230-0E85009811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65983-6F46-B66A-8B4D-81F9C2A825D9}"/>
              </a:ext>
            </a:extLst>
          </p:cNvPr>
          <p:cNvSpPr>
            <a:spLocks noGrp="1"/>
          </p:cNvSpPr>
          <p:nvPr>
            <p:ph type="sldNum" sz="quarter" idx="12"/>
          </p:nvPr>
        </p:nvSpPr>
        <p:spPr/>
        <p:txBody>
          <a:bodyPr/>
          <a:lstStyle/>
          <a:p>
            <a:fld id="{26729B6E-BA9E-43F8-A5E8-F740138E3998}" type="slidenum">
              <a:rPr lang="en-US" smtClean="0"/>
              <a:t>‹#›</a:t>
            </a:fld>
            <a:endParaRPr lang="en-US"/>
          </a:p>
        </p:txBody>
      </p:sp>
    </p:spTree>
    <p:extLst>
      <p:ext uri="{BB962C8B-B14F-4D97-AF65-F5344CB8AC3E}">
        <p14:creationId xmlns:p14="http://schemas.microsoft.com/office/powerpoint/2010/main" val="299846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8C1F2-ED6A-40B9-D7CC-D7B2CEC8A5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9A0B09-0713-8B0A-642E-5D3B027EA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04B84-515C-9D1C-80C6-902A58DD5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3252B-A358-4F85-8002-EFD998FFA140}" type="datetimeFigureOut">
              <a:rPr lang="en-US" smtClean="0"/>
              <a:t>5/3/2023</a:t>
            </a:fld>
            <a:endParaRPr lang="en-US"/>
          </a:p>
        </p:txBody>
      </p:sp>
      <p:sp>
        <p:nvSpPr>
          <p:cNvPr id="5" name="Footer Placeholder 4">
            <a:extLst>
              <a:ext uri="{FF2B5EF4-FFF2-40B4-BE49-F238E27FC236}">
                <a16:creationId xmlns:a16="http://schemas.microsoft.com/office/drawing/2014/main" id="{48A6DCF7-1D3C-AC33-D716-E43474C007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75F314-F26B-65B7-EC12-EE2D578B3D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29B6E-BA9E-43F8-A5E8-F740138E3998}" type="slidenum">
              <a:rPr lang="en-US" smtClean="0"/>
              <a:t>‹#›</a:t>
            </a:fld>
            <a:endParaRPr lang="en-US"/>
          </a:p>
        </p:txBody>
      </p:sp>
    </p:spTree>
    <p:extLst>
      <p:ext uri="{BB962C8B-B14F-4D97-AF65-F5344CB8AC3E}">
        <p14:creationId xmlns:p14="http://schemas.microsoft.com/office/powerpoint/2010/main" val="145884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nengel@jahlaw.com"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mailto:cwilson@macroclaw.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each with sun low in sky">
            <a:extLst>
              <a:ext uri="{FF2B5EF4-FFF2-40B4-BE49-F238E27FC236}">
                <a16:creationId xmlns:a16="http://schemas.microsoft.com/office/drawing/2014/main" id="{5E156DD6-4B8B-2899-3B5B-DD0ACB2C76B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0" y="148"/>
            <a:ext cx="12192000" cy="6857703"/>
          </a:xfrm>
          <a:prstGeom prst="rect">
            <a:avLst/>
          </a:prstGeom>
        </p:spPr>
      </p:pic>
      <p:sp>
        <p:nvSpPr>
          <p:cNvPr id="2" name="Title 1">
            <a:extLst>
              <a:ext uri="{FF2B5EF4-FFF2-40B4-BE49-F238E27FC236}">
                <a16:creationId xmlns:a16="http://schemas.microsoft.com/office/drawing/2014/main" id="{54D8125B-B075-BABD-3ED1-2E60A612A99E}"/>
              </a:ext>
            </a:extLst>
          </p:cNvPr>
          <p:cNvSpPr>
            <a:spLocks noGrp="1"/>
          </p:cNvSpPr>
          <p:nvPr>
            <p:ph type="ctrTitle"/>
          </p:nvPr>
        </p:nvSpPr>
        <p:spPr>
          <a:xfrm>
            <a:off x="1524000" y="1122362"/>
            <a:ext cx="9144000" cy="2900518"/>
          </a:xfrm>
        </p:spPr>
        <p:txBody>
          <a:bodyPr>
            <a:normAutofit fontScale="90000"/>
          </a:bodyPr>
          <a:lstStyle/>
          <a:p>
            <a:r>
              <a:rPr lang="en-US" sz="5600" dirty="0">
                <a:solidFill>
                  <a:srgbClr val="FFFFFF"/>
                </a:solidFill>
              </a:rPr>
              <a:t>Renewed Focus on Rights &amp; Alternatives: </a:t>
            </a:r>
            <a:br>
              <a:rPr lang="en-US" sz="5600" dirty="0">
                <a:solidFill>
                  <a:srgbClr val="FFFFFF"/>
                </a:solidFill>
              </a:rPr>
            </a:br>
            <a:r>
              <a:rPr lang="en-US" sz="5600" i="1" dirty="0">
                <a:solidFill>
                  <a:srgbClr val="FFFFFF"/>
                </a:solidFill>
              </a:rPr>
              <a:t>A Review of 2023 Pending Statutory Proposals</a:t>
            </a:r>
          </a:p>
        </p:txBody>
      </p:sp>
      <p:sp>
        <p:nvSpPr>
          <p:cNvPr id="3" name="Subtitle 2">
            <a:extLst>
              <a:ext uri="{FF2B5EF4-FFF2-40B4-BE49-F238E27FC236}">
                <a16:creationId xmlns:a16="http://schemas.microsoft.com/office/drawing/2014/main" id="{E8357208-F3FF-2C9E-91E3-69EEB6F50572}"/>
              </a:ext>
            </a:extLst>
          </p:cNvPr>
          <p:cNvSpPr>
            <a:spLocks noGrp="1"/>
          </p:cNvSpPr>
          <p:nvPr>
            <p:ph type="subTitle" idx="1"/>
          </p:nvPr>
        </p:nvSpPr>
        <p:spPr>
          <a:xfrm>
            <a:off x="1524000" y="4159404"/>
            <a:ext cx="9144000" cy="1098395"/>
          </a:xfrm>
        </p:spPr>
        <p:txBody>
          <a:bodyPr>
            <a:normAutofit/>
          </a:bodyPr>
          <a:lstStyle/>
          <a:p>
            <a:endParaRPr lang="en-US" sz="1700" dirty="0">
              <a:solidFill>
                <a:srgbClr val="FFFFFF"/>
              </a:solidFill>
            </a:endParaRPr>
          </a:p>
          <a:p>
            <a:r>
              <a:rPr lang="en-US" sz="1700" dirty="0">
                <a:solidFill>
                  <a:srgbClr val="FFFFFF"/>
                </a:solidFill>
              </a:rPr>
              <a:t>Nicki </a:t>
            </a:r>
            <a:r>
              <a:rPr lang="en-US" sz="1700" dirty="0" err="1">
                <a:solidFill>
                  <a:srgbClr val="FFFFFF"/>
                </a:solidFill>
              </a:rPr>
              <a:t>Applefield</a:t>
            </a:r>
            <a:r>
              <a:rPr lang="en-US" sz="1700" dirty="0">
                <a:solidFill>
                  <a:srgbClr val="FFFFFF"/>
                </a:solidFill>
              </a:rPr>
              <a:t> Engel</a:t>
            </a:r>
          </a:p>
          <a:p>
            <a:r>
              <a:rPr lang="en-US" sz="1700" dirty="0">
                <a:solidFill>
                  <a:srgbClr val="FFFFFF"/>
                </a:solidFill>
              </a:rPr>
              <a:t>Catherine L. Wilson</a:t>
            </a:r>
          </a:p>
        </p:txBody>
      </p:sp>
    </p:spTree>
    <p:extLst>
      <p:ext uri="{BB962C8B-B14F-4D97-AF65-F5344CB8AC3E}">
        <p14:creationId xmlns:p14="http://schemas.microsoft.com/office/powerpoint/2010/main" val="32790009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F083B7-2FC5-1BCB-32DC-98B21382C581}"/>
              </a:ext>
            </a:extLst>
          </p:cNvPr>
          <p:cNvSpPr>
            <a:spLocks noGrp="1"/>
          </p:cNvSpPr>
          <p:nvPr>
            <p:ph type="title"/>
          </p:nvPr>
        </p:nvSpPr>
        <p:spPr>
          <a:xfrm>
            <a:off x="841248" y="426720"/>
            <a:ext cx="10506456" cy="1919141"/>
          </a:xfrm>
        </p:spPr>
        <p:txBody>
          <a:bodyPr anchor="b">
            <a:normAutofit/>
          </a:bodyPr>
          <a:lstStyle/>
          <a:p>
            <a:r>
              <a:rPr lang="en-US" sz="6000" b="1" u="sng"/>
              <a:t>Notice of Rights before Adjudication (35A-1117)</a:t>
            </a:r>
          </a:p>
        </p:txBody>
      </p:sp>
      <p:sp>
        <p:nvSpPr>
          <p:cNvPr id="35" name="Rectangle 3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3D4943E-1977-6E97-A870-D84EF66A1C9B}"/>
              </a:ext>
            </a:extLst>
          </p:cNvPr>
          <p:cNvSpPr>
            <a:spLocks noGrp="1"/>
          </p:cNvSpPr>
          <p:nvPr>
            <p:ph idx="1"/>
          </p:nvPr>
        </p:nvSpPr>
        <p:spPr>
          <a:xfrm>
            <a:off x="841248" y="3337269"/>
            <a:ext cx="10509504" cy="2905686"/>
          </a:xfrm>
        </p:spPr>
        <p:txBody>
          <a:bodyPr>
            <a:normAutofit fontScale="77500" lnSpcReduction="20000"/>
          </a:bodyPr>
          <a:lstStyle/>
          <a:p>
            <a:r>
              <a:rPr lang="en-US" sz="2300" dirty="0"/>
              <a:t>Right to Notice</a:t>
            </a:r>
          </a:p>
          <a:p>
            <a:r>
              <a:rPr lang="en-US" sz="2300" dirty="0"/>
              <a:t>Right to an Attorney</a:t>
            </a:r>
          </a:p>
          <a:p>
            <a:r>
              <a:rPr lang="en-US" sz="2300" dirty="0"/>
              <a:t>Right to Gather Evidence </a:t>
            </a:r>
          </a:p>
          <a:p>
            <a:r>
              <a:rPr lang="en-US" sz="2300" dirty="0"/>
              <a:t>Right to a Jury Trial</a:t>
            </a:r>
          </a:p>
          <a:p>
            <a:r>
              <a:rPr lang="en-US" sz="2300" dirty="0"/>
              <a:t>Right to a Hearing (closed hearing)</a:t>
            </a:r>
          </a:p>
          <a:p>
            <a:r>
              <a:rPr lang="en-US" sz="2300" dirty="0"/>
              <a:t>Right to Present Evidence</a:t>
            </a:r>
          </a:p>
          <a:p>
            <a:r>
              <a:rPr lang="en-US" sz="2300" dirty="0"/>
              <a:t>Right to Call and Question Witnesses </a:t>
            </a:r>
          </a:p>
          <a:p>
            <a:r>
              <a:rPr lang="en-US" sz="2300" dirty="0"/>
              <a:t>Right to Express Wishes (rights to be retained/who should be guardian)</a:t>
            </a:r>
          </a:p>
          <a:p>
            <a:r>
              <a:rPr lang="en-US" sz="2300" dirty="0"/>
              <a:t>Right to Appeal</a:t>
            </a:r>
          </a:p>
          <a:p>
            <a:endParaRPr lang="en-US" sz="1400" dirty="0"/>
          </a:p>
          <a:p>
            <a:endParaRPr lang="en-US" sz="1400" dirty="0"/>
          </a:p>
        </p:txBody>
      </p:sp>
    </p:spTree>
    <p:extLst>
      <p:ext uri="{BB962C8B-B14F-4D97-AF65-F5344CB8AC3E}">
        <p14:creationId xmlns:p14="http://schemas.microsoft.com/office/powerpoint/2010/main" val="433634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E033D-E17B-1131-7BAE-CFCC3AD17382}"/>
              </a:ext>
            </a:extLst>
          </p:cNvPr>
          <p:cNvSpPr>
            <a:spLocks noGrp="1"/>
          </p:cNvSpPr>
          <p:nvPr>
            <p:ph type="title"/>
          </p:nvPr>
        </p:nvSpPr>
        <p:spPr>
          <a:xfrm>
            <a:off x="838201" y="365125"/>
            <a:ext cx="5251316" cy="1807305"/>
          </a:xfrm>
        </p:spPr>
        <p:txBody>
          <a:bodyPr>
            <a:normAutofit/>
          </a:bodyPr>
          <a:lstStyle/>
          <a:p>
            <a:r>
              <a:rPr lang="en-US" b="1" u="sng"/>
              <a:t>Right to Nominate Guardian (35A-1214)</a:t>
            </a:r>
          </a:p>
        </p:txBody>
      </p:sp>
      <p:sp>
        <p:nvSpPr>
          <p:cNvPr id="3" name="Content Placeholder 2">
            <a:extLst>
              <a:ext uri="{FF2B5EF4-FFF2-40B4-BE49-F238E27FC236}">
                <a16:creationId xmlns:a16="http://schemas.microsoft.com/office/drawing/2014/main" id="{268D3811-23B3-D92F-9EB2-E3A979C041C9}"/>
              </a:ext>
            </a:extLst>
          </p:cNvPr>
          <p:cNvSpPr>
            <a:spLocks noGrp="1"/>
          </p:cNvSpPr>
          <p:nvPr>
            <p:ph idx="1"/>
          </p:nvPr>
        </p:nvSpPr>
        <p:spPr>
          <a:xfrm>
            <a:off x="838200" y="2333297"/>
            <a:ext cx="4619621" cy="3843666"/>
          </a:xfrm>
        </p:spPr>
        <p:txBody>
          <a:bodyPr>
            <a:normAutofit/>
          </a:bodyPr>
          <a:lstStyle/>
          <a:p>
            <a:pPr marL="0" indent="0">
              <a:buNone/>
            </a:pPr>
            <a:r>
              <a:rPr lang="en-US" sz="1900"/>
              <a:t>Clerk </a:t>
            </a:r>
            <a:r>
              <a:rPr lang="en-US" sz="1900" i="1"/>
              <a:t>shall </a:t>
            </a:r>
            <a:r>
              <a:rPr lang="en-US" sz="1900"/>
              <a:t>consider appointing a guardian according to the following order of priority: </a:t>
            </a:r>
          </a:p>
          <a:p>
            <a:pPr marL="0" indent="0">
              <a:buNone/>
            </a:pPr>
            <a:r>
              <a:rPr lang="en-US" sz="1900"/>
              <a:t>	1</a:t>
            </a:r>
            <a:r>
              <a:rPr lang="en-US" sz="1900" i="1"/>
              <a:t>. Individual or entity nominated under Durable Power of Attorney, 	G.S. 32C-1-108(a) or Health Care Power of Attorney, G.S. 32A-22(b) </a:t>
            </a:r>
          </a:p>
          <a:p>
            <a:pPr marL="0" indent="0">
              <a:buNone/>
            </a:pPr>
            <a:r>
              <a:rPr lang="en-US" sz="1900"/>
              <a:t>	2. Individual recommended under G.S. 35A-1212.1;</a:t>
            </a:r>
          </a:p>
          <a:p>
            <a:pPr marL="0" indent="0">
              <a:buNone/>
            </a:pPr>
            <a:r>
              <a:rPr lang="en-US" sz="1900"/>
              <a:t>	3. Individual;</a:t>
            </a:r>
          </a:p>
          <a:p>
            <a:pPr marL="0" indent="0">
              <a:buNone/>
            </a:pPr>
            <a:r>
              <a:rPr lang="en-US" sz="1900"/>
              <a:t>	4. Corporation; or </a:t>
            </a:r>
          </a:p>
          <a:p>
            <a:pPr marL="0" indent="0">
              <a:buNone/>
            </a:pPr>
            <a:r>
              <a:rPr lang="en-US" sz="1900"/>
              <a:t>	5. Disinterested public agent. </a:t>
            </a:r>
          </a:p>
        </p:txBody>
      </p:sp>
      <p:pic>
        <p:nvPicPr>
          <p:cNvPr id="7" name="Picture 4" descr="People holding hands">
            <a:extLst>
              <a:ext uri="{FF2B5EF4-FFF2-40B4-BE49-F238E27FC236}">
                <a16:creationId xmlns:a16="http://schemas.microsoft.com/office/drawing/2014/main" id="{7DE01678-C995-9CFE-0A28-0A0C8C1D79C2}"/>
              </a:ext>
            </a:extLst>
          </p:cNvPr>
          <p:cNvPicPr>
            <a:picLocks noChangeAspect="1"/>
          </p:cNvPicPr>
          <p:nvPr/>
        </p:nvPicPr>
        <p:blipFill rotWithShape="1">
          <a:blip r:embed="rId2"/>
          <a:srcRect l="27062" r="1490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699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33E641-C6F1-D748-2770-867D35960CDB}"/>
              </a:ext>
            </a:extLst>
          </p:cNvPr>
          <p:cNvSpPr>
            <a:spLocks noGrp="1"/>
          </p:cNvSpPr>
          <p:nvPr>
            <p:ph type="title"/>
          </p:nvPr>
        </p:nvSpPr>
        <p:spPr>
          <a:xfrm>
            <a:off x="841248" y="426720"/>
            <a:ext cx="10506456" cy="1919141"/>
          </a:xfrm>
        </p:spPr>
        <p:txBody>
          <a:bodyPr anchor="b">
            <a:normAutofit/>
          </a:bodyPr>
          <a:lstStyle/>
          <a:p>
            <a:r>
              <a:rPr lang="en-US" sz="6000" b="1" u="sng"/>
              <a:t>Notice of Rights after Adjudication (35A-1117)</a:t>
            </a:r>
            <a:endParaRPr lang="en-US" sz="6000"/>
          </a:p>
        </p:txBody>
      </p:sp>
      <p:sp>
        <p:nvSpPr>
          <p:cNvPr id="16" name="Rectangle 1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BB85D36-3CBE-DFDE-8247-62BD425B2CDF}"/>
              </a:ext>
            </a:extLst>
          </p:cNvPr>
          <p:cNvSpPr>
            <a:spLocks noGrp="1"/>
          </p:cNvSpPr>
          <p:nvPr>
            <p:ph idx="1"/>
          </p:nvPr>
        </p:nvSpPr>
        <p:spPr>
          <a:xfrm>
            <a:off x="841248" y="3337269"/>
            <a:ext cx="10509504" cy="2905686"/>
          </a:xfrm>
        </p:spPr>
        <p:txBody>
          <a:bodyPr>
            <a:normAutofit/>
          </a:bodyPr>
          <a:lstStyle/>
          <a:p>
            <a:r>
              <a:rPr lang="en-US" sz="1800" dirty="0"/>
              <a:t>Right to Qualified, Responsible Guardian</a:t>
            </a:r>
          </a:p>
          <a:p>
            <a:r>
              <a:rPr lang="en-US" sz="1800" dirty="0"/>
              <a:t>Right to Request Transfer to Another County</a:t>
            </a:r>
          </a:p>
          <a:p>
            <a:r>
              <a:rPr lang="en-US" sz="1800" dirty="0"/>
              <a:t>Right to Request Restoration to Competency</a:t>
            </a:r>
          </a:p>
          <a:p>
            <a:r>
              <a:rPr lang="en-US" sz="1800" dirty="0"/>
              <a:t>Right to Request Review/Modification of Guardianship</a:t>
            </a:r>
          </a:p>
          <a:p>
            <a:r>
              <a:rPr lang="en-US" sz="1800" dirty="0"/>
              <a:t>Right to Vote</a:t>
            </a:r>
          </a:p>
          <a:p>
            <a:r>
              <a:rPr lang="en-US" sz="1800" dirty="0"/>
              <a:t>Right to Drive</a:t>
            </a:r>
          </a:p>
          <a:p>
            <a:pPr marL="457200" lvl="1" indent="0">
              <a:buNone/>
            </a:pPr>
            <a:r>
              <a:rPr lang="en-US" sz="1800" dirty="0"/>
              <a:t>*Notice informs Respondents that they may lose their ability to drive</a:t>
            </a:r>
          </a:p>
          <a:p>
            <a:endParaRPr lang="en-US" sz="1700" dirty="0"/>
          </a:p>
          <a:p>
            <a:endParaRPr lang="en-US" sz="1700" dirty="0"/>
          </a:p>
          <a:p>
            <a:endParaRPr lang="en-US" sz="1700" dirty="0"/>
          </a:p>
          <a:p>
            <a:endParaRPr lang="en-US" sz="1700" dirty="0"/>
          </a:p>
        </p:txBody>
      </p:sp>
    </p:spTree>
    <p:extLst>
      <p:ext uri="{BB962C8B-B14F-4D97-AF65-F5344CB8AC3E}">
        <p14:creationId xmlns:p14="http://schemas.microsoft.com/office/powerpoint/2010/main" val="212701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Red toy person in front of two lines of white figures">
            <a:extLst>
              <a:ext uri="{FF2B5EF4-FFF2-40B4-BE49-F238E27FC236}">
                <a16:creationId xmlns:a16="http://schemas.microsoft.com/office/drawing/2014/main" id="{61448A2C-2DC3-96B1-857F-1E572C148436}"/>
              </a:ext>
            </a:extLst>
          </p:cNvPr>
          <p:cNvPicPr>
            <a:picLocks noGrp="1" noChangeAspect="1"/>
          </p:cNvPicPr>
          <p:nvPr>
            <p:ph idx="4294967295"/>
          </p:nvPr>
        </p:nvPicPr>
        <p:blipFill rotWithShape="1">
          <a:blip r:embed="rId2">
            <a:alphaModFix amt="50000"/>
          </a:blip>
          <a:srcRect t="14427"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9B48FFAA-BF7F-DDE4-4661-D5F622E4A2F9}"/>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dirty="0">
                <a:solidFill>
                  <a:srgbClr val="FFFFFF"/>
                </a:solidFill>
              </a:rPr>
              <a:t>Consideration of Less Restrictive Alternatives</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89141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A43E4-F864-22AC-6D7E-50D4E9A2645C}"/>
              </a:ext>
            </a:extLst>
          </p:cNvPr>
          <p:cNvSpPr>
            <a:spLocks noGrp="1"/>
          </p:cNvSpPr>
          <p:nvPr>
            <p:ph type="title"/>
          </p:nvPr>
        </p:nvSpPr>
        <p:spPr/>
        <p:txBody>
          <a:bodyPr/>
          <a:lstStyle/>
          <a:p>
            <a:r>
              <a:rPr lang="en-US" dirty="0"/>
              <a:t>Changes requirement for guardian by changing definition</a:t>
            </a:r>
          </a:p>
        </p:txBody>
      </p:sp>
      <p:sp>
        <p:nvSpPr>
          <p:cNvPr id="3" name="Content Placeholder 2">
            <a:extLst>
              <a:ext uri="{FF2B5EF4-FFF2-40B4-BE49-F238E27FC236}">
                <a16:creationId xmlns:a16="http://schemas.microsoft.com/office/drawing/2014/main" id="{BB7CF338-D266-7235-BCE6-74FC8AA32C67}"/>
              </a:ext>
            </a:extLst>
          </p:cNvPr>
          <p:cNvSpPr>
            <a:spLocks noGrp="1"/>
          </p:cNvSpPr>
          <p:nvPr>
            <p:ph idx="1"/>
          </p:nvPr>
        </p:nvSpPr>
        <p:spPr/>
        <p:txBody>
          <a:bodyPr>
            <a:normAutofit/>
          </a:bodyPr>
          <a:lstStyle/>
          <a:p>
            <a:pPr marL="0" indent="0">
              <a:buNone/>
            </a:pPr>
            <a:r>
              <a:rPr lang="en-US" dirty="0">
                <a:latin typeface="+mj-lt"/>
                <a:ea typeface="Calibri" panose="020F0502020204030204" pitchFamily="34" charset="0"/>
                <a:cs typeface="Times New Roman" panose="02020603050405020304" pitchFamily="18" charset="0"/>
              </a:rPr>
              <a:t>Definition of Incompetency, G.S. 35A-1101(7):</a:t>
            </a:r>
          </a:p>
          <a:p>
            <a:pPr marL="0" indent="0" algn="just">
              <a:buNone/>
            </a:pPr>
            <a:r>
              <a:rPr lang="en-US" i="1" dirty="0">
                <a:latin typeface="+mj-lt"/>
                <a:ea typeface="Calibri" panose="020F0502020204030204" pitchFamily="34" charset="0"/>
                <a:cs typeface="Times New Roman" panose="02020603050405020304" pitchFamily="18" charset="0"/>
              </a:rPr>
              <a:t>An adult or emancipated minor who lacks sufficient capacity to manage the adult's own affairs or to make or communicate important decisions concerning the adult's person, family, or property whether the lack of capacity is due to mental illness, intellectual disability, epilepsy, cerebral palsy, autism, inebriety, senility, disease, injury, or similar cause or condition. </a:t>
            </a:r>
            <a:r>
              <a:rPr lang="en-US" i="1" dirty="0">
                <a:highlight>
                  <a:srgbClr val="FFFF00"/>
                </a:highlight>
                <a:latin typeface="+mj-lt"/>
                <a:ea typeface="Calibri" panose="020F0502020204030204" pitchFamily="34" charset="0"/>
                <a:cs typeface="Times New Roman" panose="02020603050405020304" pitchFamily="18" charset="0"/>
              </a:rPr>
              <a:t>An adult or emancipated minor does </a:t>
            </a:r>
            <a:r>
              <a:rPr lang="en-US" b="1" i="1" u="sng" dirty="0">
                <a:highlight>
                  <a:srgbClr val="FFFF00"/>
                </a:highlight>
                <a:latin typeface="+mj-lt"/>
                <a:ea typeface="Calibri" panose="020F0502020204030204" pitchFamily="34" charset="0"/>
                <a:cs typeface="Times New Roman" panose="02020603050405020304" pitchFamily="18" charset="0"/>
              </a:rPr>
              <a:t>not</a:t>
            </a:r>
            <a:r>
              <a:rPr lang="en-US" i="1" dirty="0">
                <a:highlight>
                  <a:srgbClr val="FFFF00"/>
                </a:highlight>
                <a:latin typeface="+mj-lt"/>
                <a:ea typeface="Calibri" panose="020F0502020204030204" pitchFamily="34" charset="0"/>
                <a:cs typeface="Times New Roman" panose="02020603050405020304" pitchFamily="18" charset="0"/>
              </a:rPr>
              <a:t> lack capacity if, by means of a less restrictive alternative, he or she is able to sufficiently manage his or her affairs and sufficiently make and communicate important decisions concerning his or her person, family, and property.</a:t>
            </a:r>
            <a:endParaRPr lang="en-US" i="1" dirty="0">
              <a:highlight>
                <a:srgbClr val="FFFF00"/>
              </a:highlight>
              <a:latin typeface="+mj-lt"/>
            </a:endParaRPr>
          </a:p>
          <a:p>
            <a:pPr marL="0" indent="0">
              <a:buNone/>
            </a:pPr>
            <a:endParaRPr lang="en-US" dirty="0"/>
          </a:p>
        </p:txBody>
      </p:sp>
    </p:spTree>
    <p:extLst>
      <p:ext uri="{BB962C8B-B14F-4D97-AF65-F5344CB8AC3E}">
        <p14:creationId xmlns:p14="http://schemas.microsoft.com/office/powerpoint/2010/main" val="386331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6C4118A-B523-45D9-B427-8E05B2DEA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4" name="Title 3">
            <a:extLst>
              <a:ext uri="{FF2B5EF4-FFF2-40B4-BE49-F238E27FC236}">
                <a16:creationId xmlns:a16="http://schemas.microsoft.com/office/drawing/2014/main" id="{DFEEB390-92BB-446C-0B0A-8684A198E3CA}"/>
              </a:ext>
            </a:extLst>
          </p:cNvPr>
          <p:cNvSpPr>
            <a:spLocks noGrp="1"/>
          </p:cNvSpPr>
          <p:nvPr>
            <p:ph type="ctrTitle"/>
          </p:nvPr>
        </p:nvSpPr>
        <p:spPr>
          <a:xfrm>
            <a:off x="836676" y="557189"/>
            <a:ext cx="4899039" cy="3346901"/>
          </a:xfrm>
          <a:noFill/>
        </p:spPr>
        <p:txBody>
          <a:bodyPr>
            <a:normAutofit/>
          </a:bodyPr>
          <a:lstStyle/>
          <a:p>
            <a:pPr algn="l"/>
            <a:r>
              <a:rPr lang="en-US" sz="5200" dirty="0"/>
              <a:t>Adding one sentence…	</a:t>
            </a:r>
          </a:p>
        </p:txBody>
      </p:sp>
      <p:sp>
        <p:nvSpPr>
          <p:cNvPr id="5" name="Subtitle 4">
            <a:extLst>
              <a:ext uri="{FF2B5EF4-FFF2-40B4-BE49-F238E27FC236}">
                <a16:creationId xmlns:a16="http://schemas.microsoft.com/office/drawing/2014/main" id="{49C48256-C0B4-1B0B-6CFC-F8504DFB5949}"/>
              </a:ext>
            </a:extLst>
          </p:cNvPr>
          <p:cNvSpPr>
            <a:spLocks noGrp="1"/>
          </p:cNvSpPr>
          <p:nvPr>
            <p:ph type="subTitle" idx="1"/>
          </p:nvPr>
        </p:nvSpPr>
        <p:spPr>
          <a:xfrm>
            <a:off x="836676" y="4068287"/>
            <a:ext cx="4899039" cy="2060799"/>
          </a:xfrm>
          <a:noFill/>
        </p:spPr>
        <p:txBody>
          <a:bodyPr>
            <a:normAutofit/>
          </a:bodyPr>
          <a:lstStyle/>
          <a:p>
            <a:pPr algn="l"/>
            <a:r>
              <a:rPr lang="en-US"/>
              <a:t>Makes all the difference.</a:t>
            </a:r>
          </a:p>
        </p:txBody>
      </p:sp>
      <p:pic>
        <p:nvPicPr>
          <p:cNvPr id="7" name="Picture 6" descr="The number one painted on a blue wall">
            <a:extLst>
              <a:ext uri="{FF2B5EF4-FFF2-40B4-BE49-F238E27FC236}">
                <a16:creationId xmlns:a16="http://schemas.microsoft.com/office/drawing/2014/main" id="{BAE9EF71-68C5-EF07-239E-CFB23BF17B84}"/>
              </a:ext>
            </a:extLst>
          </p:cNvPr>
          <p:cNvPicPr>
            <a:picLocks noChangeAspect="1"/>
          </p:cNvPicPr>
          <p:nvPr/>
        </p:nvPicPr>
        <p:blipFill rotWithShape="1">
          <a:blip r:embed="rId2"/>
          <a:srcRect r="40351" b="2"/>
          <a:stretch/>
        </p:blipFill>
        <p:spPr>
          <a:xfrm>
            <a:off x="6095999" y="10"/>
            <a:ext cx="6105655" cy="6857990"/>
          </a:xfrm>
          <a:prstGeom prst="rect">
            <a:avLst/>
          </a:prstGeom>
        </p:spPr>
      </p:pic>
    </p:spTree>
    <p:extLst>
      <p:ext uri="{BB962C8B-B14F-4D97-AF65-F5344CB8AC3E}">
        <p14:creationId xmlns:p14="http://schemas.microsoft.com/office/powerpoint/2010/main" val="258368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8ED53F01-AD54-1C51-04C4-FCD8F61248FE}"/>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16" name="Rectangle 1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DF387A-E081-28C1-B6B4-AC764C6D63CF}"/>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Less Restrictive Alternative</a:t>
            </a:r>
          </a:p>
        </p:txBody>
      </p:sp>
      <p:sp>
        <p:nvSpPr>
          <p:cNvPr id="3" name="Content Placeholder 2">
            <a:extLst>
              <a:ext uri="{FF2B5EF4-FFF2-40B4-BE49-F238E27FC236}">
                <a16:creationId xmlns:a16="http://schemas.microsoft.com/office/drawing/2014/main" id="{DCF4AFAD-FD53-1302-0F23-3DA5C7D7544D}"/>
              </a:ext>
            </a:extLst>
          </p:cNvPr>
          <p:cNvSpPr>
            <a:spLocks noGrp="1"/>
          </p:cNvSpPr>
          <p:nvPr>
            <p:ph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2400" i="1">
                <a:solidFill>
                  <a:srgbClr val="FFFFFF"/>
                </a:solidFill>
              </a:rPr>
              <a:t>What is it?</a:t>
            </a:r>
          </a:p>
        </p:txBody>
      </p:sp>
    </p:spTree>
    <p:extLst>
      <p:ext uri="{BB962C8B-B14F-4D97-AF65-F5344CB8AC3E}">
        <p14:creationId xmlns:p14="http://schemas.microsoft.com/office/powerpoint/2010/main" val="106207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F3EEF2-907F-DB8A-EE64-9C08E3667CDB}"/>
              </a:ext>
            </a:extLst>
          </p:cNvPr>
          <p:cNvPicPr>
            <a:picLocks noChangeAspect="1"/>
          </p:cNvPicPr>
          <p:nvPr/>
        </p:nvPicPr>
        <p:blipFill rotWithShape="1">
          <a:blip r:embed="rId2">
            <a:alphaModFix amt="35000"/>
          </a:blip>
          <a:srcRect l="5578" r="2866"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4D5DBFE8-7675-F77C-F281-A119B81A9942}"/>
              </a:ext>
            </a:extLst>
          </p:cNvPr>
          <p:cNvSpPr>
            <a:spLocks noGrp="1"/>
          </p:cNvSpPr>
          <p:nvPr>
            <p:ph type="title"/>
          </p:nvPr>
        </p:nvSpPr>
        <p:spPr/>
        <p:txBody>
          <a:bodyPr>
            <a:normAutofit/>
          </a:bodyPr>
          <a:lstStyle/>
          <a:p>
            <a:r>
              <a:rPr lang="en-US" dirty="0">
                <a:solidFill>
                  <a:srgbClr val="FFFFFF"/>
                </a:solidFill>
              </a:rPr>
              <a:t>Examples:</a:t>
            </a:r>
          </a:p>
        </p:txBody>
      </p:sp>
      <p:graphicFrame>
        <p:nvGraphicFramePr>
          <p:cNvPr id="5" name="Content Placeholder 2">
            <a:extLst>
              <a:ext uri="{FF2B5EF4-FFF2-40B4-BE49-F238E27FC236}">
                <a16:creationId xmlns:a16="http://schemas.microsoft.com/office/drawing/2014/main" id="{046769F5-BAE9-0D5F-DBD8-D40AD81842C6}"/>
              </a:ext>
            </a:extLst>
          </p:cNvPr>
          <p:cNvGraphicFramePr>
            <a:graphicFrameLocks noGrp="1"/>
          </p:cNvGraphicFramePr>
          <p:nvPr>
            <p:ph idx="1"/>
            <p:extLst>
              <p:ext uri="{D42A27DB-BD31-4B8C-83A1-F6EECF244321}">
                <p14:modId xmlns:p14="http://schemas.microsoft.com/office/powerpoint/2010/main" val="18994440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93555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A6EFC7BB-64AE-45E4-90F7-BA062F86E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9FB5B51E-2110-4BFE-90CE-A5C01B483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9" name="Picture 5" descr="3D square and rectangle">
            <a:extLst>
              <a:ext uri="{FF2B5EF4-FFF2-40B4-BE49-F238E27FC236}">
                <a16:creationId xmlns:a16="http://schemas.microsoft.com/office/drawing/2014/main" id="{38A592B4-D0A3-F3AB-70FB-CCBB58B35EC2}"/>
              </a:ext>
            </a:extLst>
          </p:cNvPr>
          <p:cNvPicPr>
            <a:picLocks noChangeAspect="1"/>
          </p:cNvPicPr>
          <p:nvPr/>
        </p:nvPicPr>
        <p:blipFill rotWithShape="1">
          <a:blip r:embed="rId2">
            <a:alphaModFix amt="60000"/>
          </a:blip>
          <a:srcRect t="10148" b="8330"/>
          <a:stretch/>
        </p:blipFill>
        <p:spPr>
          <a:xfrm>
            <a:off x="-1" y="10"/>
            <a:ext cx="12192001" cy="6857990"/>
          </a:xfrm>
          <a:prstGeom prst="rect">
            <a:avLst/>
          </a:prstGeom>
        </p:spPr>
      </p:pic>
      <p:sp>
        <p:nvSpPr>
          <p:cNvPr id="4" name="Title 3">
            <a:extLst>
              <a:ext uri="{FF2B5EF4-FFF2-40B4-BE49-F238E27FC236}">
                <a16:creationId xmlns:a16="http://schemas.microsoft.com/office/drawing/2014/main" id="{05272A6E-2B97-FA03-2EA2-44D63932EE5F}"/>
              </a:ext>
            </a:extLst>
          </p:cNvPr>
          <p:cNvSpPr>
            <a:spLocks noGrp="1"/>
          </p:cNvSpPr>
          <p:nvPr>
            <p:ph type="title"/>
          </p:nvPr>
        </p:nvSpPr>
        <p:spPr>
          <a:xfrm>
            <a:off x="838200" y="1387056"/>
            <a:ext cx="9144000" cy="2513271"/>
          </a:xfrm>
        </p:spPr>
        <p:txBody>
          <a:bodyPr vert="horz" lIns="91440" tIns="45720" rIns="91440" bIns="45720" rtlCol="0" anchor="b">
            <a:normAutofit/>
          </a:bodyPr>
          <a:lstStyle/>
          <a:p>
            <a:r>
              <a:rPr lang="en-US" sz="5200">
                <a:solidFill>
                  <a:srgbClr val="FFFFFF"/>
                </a:solidFill>
              </a:rPr>
              <a:t>…or any of these combined.</a:t>
            </a:r>
          </a:p>
        </p:txBody>
      </p:sp>
    </p:spTree>
    <p:extLst>
      <p:ext uri="{BB962C8B-B14F-4D97-AF65-F5344CB8AC3E}">
        <p14:creationId xmlns:p14="http://schemas.microsoft.com/office/powerpoint/2010/main" val="1296076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D4BDA-46E0-0639-61CF-9BE144E47CAA}"/>
              </a:ext>
            </a:extLst>
          </p:cNvPr>
          <p:cNvSpPr>
            <a:spLocks noGrp="1"/>
          </p:cNvSpPr>
          <p:nvPr>
            <p:ph type="title"/>
          </p:nvPr>
        </p:nvSpPr>
        <p:spPr>
          <a:xfrm>
            <a:off x="640080" y="325369"/>
            <a:ext cx="4368602" cy="1956841"/>
          </a:xfrm>
        </p:spPr>
        <p:txBody>
          <a:bodyPr anchor="b">
            <a:normAutofit/>
          </a:bodyPr>
          <a:lstStyle/>
          <a:p>
            <a:r>
              <a:rPr lang="en-US" sz="3400"/>
              <a:t>So what happens if there is a less restrictive alternative?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98D82E-90E2-AD4D-0175-D218E4B05B72}"/>
              </a:ext>
            </a:extLst>
          </p:cNvPr>
          <p:cNvSpPr>
            <a:spLocks noGrp="1"/>
          </p:cNvSpPr>
          <p:nvPr>
            <p:ph idx="1"/>
          </p:nvPr>
        </p:nvSpPr>
        <p:spPr>
          <a:xfrm>
            <a:off x="640080" y="2872899"/>
            <a:ext cx="4243589" cy="3320668"/>
          </a:xfrm>
        </p:spPr>
        <p:txBody>
          <a:bodyPr>
            <a:normAutofit/>
          </a:bodyPr>
          <a:lstStyle/>
          <a:p>
            <a:pPr marL="0" indent="0">
              <a:buNone/>
            </a:pPr>
            <a:r>
              <a:rPr lang="en-US" sz="2200" b="1" i="1" u="sng"/>
              <a:t>Court is directed to dismiss</a:t>
            </a:r>
            <a:r>
              <a:rPr lang="en-US" sz="2200"/>
              <a:t> if less restrictive alternatives allow a respondent to sufficiently manage affairs and communicate decisions, as the respondent would not then meet the definition of incompetency.</a:t>
            </a:r>
          </a:p>
          <a:p>
            <a:endParaRPr lang="en-US" sz="2200"/>
          </a:p>
        </p:txBody>
      </p:sp>
      <p:pic>
        <p:nvPicPr>
          <p:cNvPr id="6" name="Picture 4" descr="Many question marks on black background">
            <a:extLst>
              <a:ext uri="{FF2B5EF4-FFF2-40B4-BE49-F238E27FC236}">
                <a16:creationId xmlns:a16="http://schemas.microsoft.com/office/drawing/2014/main" id="{8B692238-3ECE-BDD0-0320-FC2E4DE38F77}"/>
              </a:ext>
            </a:extLst>
          </p:cNvPr>
          <p:cNvPicPr>
            <a:picLocks noChangeAspect="1"/>
          </p:cNvPicPr>
          <p:nvPr/>
        </p:nvPicPr>
        <p:blipFill rotWithShape="1">
          <a:blip r:embed="rId2"/>
          <a:srcRect l="38814"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668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B385D1-283C-F8FA-D68E-ED1184F37764}"/>
              </a:ext>
            </a:extLst>
          </p:cNvPr>
          <p:cNvSpPr>
            <a:spLocks noGrp="1"/>
          </p:cNvSpPr>
          <p:nvPr>
            <p:ph type="title"/>
          </p:nvPr>
        </p:nvSpPr>
        <p:spPr>
          <a:xfrm>
            <a:off x="6513788" y="365125"/>
            <a:ext cx="4840010" cy="1807305"/>
          </a:xfrm>
        </p:spPr>
        <p:txBody>
          <a:bodyPr>
            <a:normAutofit/>
          </a:bodyPr>
          <a:lstStyle/>
          <a:p>
            <a:r>
              <a:rPr lang="en-US" dirty="0"/>
              <a:t>Goals for this Session:</a:t>
            </a:r>
          </a:p>
        </p:txBody>
      </p:sp>
      <p:pic>
        <p:nvPicPr>
          <p:cNvPr id="7" name="Picture 4" descr="Arrows pointing towards light">
            <a:extLst>
              <a:ext uri="{FF2B5EF4-FFF2-40B4-BE49-F238E27FC236}">
                <a16:creationId xmlns:a16="http://schemas.microsoft.com/office/drawing/2014/main" id="{5FEEE5CF-4CE6-8070-F747-01797DEF35A6}"/>
              </a:ext>
            </a:extLst>
          </p:cNvPr>
          <p:cNvPicPr>
            <a:picLocks noChangeAspect="1"/>
          </p:cNvPicPr>
          <p:nvPr/>
        </p:nvPicPr>
        <p:blipFill rotWithShape="1">
          <a:blip r:embed="rId2"/>
          <a:srcRect l="7375" r="3309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99D643D6-E5B2-704D-0B34-B4CB4C7F847D}"/>
              </a:ext>
            </a:extLst>
          </p:cNvPr>
          <p:cNvSpPr>
            <a:spLocks noGrp="1"/>
          </p:cNvSpPr>
          <p:nvPr>
            <p:ph idx="1"/>
          </p:nvPr>
        </p:nvSpPr>
        <p:spPr>
          <a:xfrm>
            <a:off x="6513788" y="2333297"/>
            <a:ext cx="4840010" cy="3843666"/>
          </a:xfrm>
        </p:spPr>
        <p:txBody>
          <a:bodyPr>
            <a:normAutofit/>
          </a:bodyPr>
          <a:lstStyle/>
          <a:p>
            <a:r>
              <a:rPr lang="en-US" dirty="0"/>
              <a:t>Understand the genesis of current legislative proposals</a:t>
            </a:r>
          </a:p>
          <a:p>
            <a:r>
              <a:rPr lang="en-US" dirty="0"/>
              <a:t>Review proposed changes to NC statutes for 2023</a:t>
            </a:r>
          </a:p>
          <a:p>
            <a:r>
              <a:rPr lang="en-US" dirty="0"/>
              <a:t>Look forward to what’s next</a:t>
            </a:r>
          </a:p>
        </p:txBody>
      </p:sp>
    </p:spTree>
    <p:extLst>
      <p:ext uri="{BB962C8B-B14F-4D97-AF65-F5344CB8AC3E}">
        <p14:creationId xmlns:p14="http://schemas.microsoft.com/office/powerpoint/2010/main" val="3166244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83D57F-F850-2E23-6E5B-F9D041F4C53A}"/>
              </a:ext>
            </a:extLst>
          </p:cNvPr>
          <p:cNvSpPr>
            <a:spLocks noGrp="1"/>
          </p:cNvSpPr>
          <p:nvPr>
            <p:ph type="title"/>
          </p:nvPr>
        </p:nvSpPr>
        <p:spPr>
          <a:xfrm>
            <a:off x="838200" y="556995"/>
            <a:ext cx="10515600" cy="1133693"/>
          </a:xfrm>
        </p:spPr>
        <p:txBody>
          <a:bodyPr>
            <a:normAutofit/>
          </a:bodyPr>
          <a:lstStyle/>
          <a:p>
            <a:r>
              <a:rPr lang="en-US" sz="5200"/>
              <a:t>Consideration of Alternatives</a:t>
            </a:r>
          </a:p>
        </p:txBody>
      </p:sp>
      <p:graphicFrame>
        <p:nvGraphicFramePr>
          <p:cNvPr id="5" name="Content Placeholder 2">
            <a:extLst>
              <a:ext uri="{FF2B5EF4-FFF2-40B4-BE49-F238E27FC236}">
                <a16:creationId xmlns:a16="http://schemas.microsoft.com/office/drawing/2014/main" id="{F70521DE-6C20-5159-4609-FAA2ACCDC6A6}"/>
              </a:ext>
            </a:extLst>
          </p:cNvPr>
          <p:cNvGraphicFramePr>
            <a:graphicFrameLocks noGrp="1"/>
          </p:cNvGraphicFramePr>
          <p:nvPr>
            <p:ph idx="1"/>
            <p:extLst>
              <p:ext uri="{D42A27DB-BD31-4B8C-83A1-F6EECF244321}">
                <p14:modId xmlns:p14="http://schemas.microsoft.com/office/powerpoint/2010/main" val="41258470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1426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cils">
            <a:extLst>
              <a:ext uri="{FF2B5EF4-FFF2-40B4-BE49-F238E27FC236}">
                <a16:creationId xmlns:a16="http://schemas.microsoft.com/office/drawing/2014/main" id="{2928BD69-ED3F-B3AA-EC1C-CBEF383BBDE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358" r="-1" b="12224"/>
          <a:stretch/>
        </p:blipFill>
        <p:spPr>
          <a:xfrm>
            <a:off x="20" y="10"/>
            <a:ext cx="12188930" cy="6857990"/>
          </a:xfrm>
          <a:prstGeom prst="rect">
            <a:avLst/>
          </a:prstGeom>
        </p:spPr>
      </p:pic>
      <p:sp>
        <p:nvSpPr>
          <p:cNvPr id="2" name="Title 1">
            <a:extLst>
              <a:ext uri="{FF2B5EF4-FFF2-40B4-BE49-F238E27FC236}">
                <a16:creationId xmlns:a16="http://schemas.microsoft.com/office/drawing/2014/main" id="{9D99271C-62CF-A09D-87D5-49044EBD68D2}"/>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Tools for Judicial Oversight and Review</a:t>
            </a:r>
          </a:p>
        </p:txBody>
      </p:sp>
      <p:sp>
        <p:nvSpPr>
          <p:cNvPr id="1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69502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886454-983F-5353-E58C-3683D698B932}"/>
              </a:ext>
            </a:extLst>
          </p:cNvPr>
          <p:cNvSpPr>
            <a:spLocks noGrp="1"/>
          </p:cNvSpPr>
          <p:nvPr>
            <p:ph type="title"/>
          </p:nvPr>
        </p:nvSpPr>
        <p:spPr>
          <a:xfrm>
            <a:off x="635000" y="640823"/>
            <a:ext cx="3418659" cy="5583148"/>
          </a:xfrm>
        </p:spPr>
        <p:txBody>
          <a:bodyPr anchor="ctr">
            <a:normAutofit/>
          </a:bodyPr>
          <a:lstStyle/>
          <a:p>
            <a:r>
              <a:rPr lang="en-US" sz="5400" b="1" u="sng"/>
              <a:t>Judicial Tools for Oversight and Review</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E983B47-9F9A-E897-EB6B-6BDE31B4B23A}"/>
              </a:ext>
            </a:extLst>
          </p:cNvPr>
          <p:cNvGraphicFramePr>
            <a:graphicFrameLocks noGrp="1"/>
          </p:cNvGraphicFramePr>
          <p:nvPr>
            <p:ph idx="1"/>
            <p:extLst>
              <p:ext uri="{D42A27DB-BD31-4B8C-83A1-F6EECF244321}">
                <p14:modId xmlns:p14="http://schemas.microsoft.com/office/powerpoint/2010/main" val="52905383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2957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87EAF-8B07-4B53-F949-4C27E1B0D9FD}"/>
              </a:ext>
            </a:extLst>
          </p:cNvPr>
          <p:cNvSpPr>
            <a:spLocks noGrp="1"/>
          </p:cNvSpPr>
          <p:nvPr>
            <p:ph type="title"/>
          </p:nvPr>
        </p:nvSpPr>
        <p:spPr>
          <a:xfrm>
            <a:off x="411480" y="987552"/>
            <a:ext cx="4485861" cy="1088136"/>
          </a:xfrm>
        </p:spPr>
        <p:txBody>
          <a:bodyPr anchor="b">
            <a:normAutofit/>
          </a:bodyPr>
          <a:lstStyle/>
          <a:p>
            <a:r>
              <a:rPr lang="en-US" sz="3400" b="1"/>
              <a:t>Judicial Oversight and Review</a:t>
            </a:r>
          </a:p>
        </p:txBody>
      </p:sp>
      <p:sp>
        <p:nvSpPr>
          <p:cNvPr id="29" name="Rectangle 28">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CD6F6EA-8C1D-B7DD-85CB-D15524CEC0D5}"/>
              </a:ext>
            </a:extLst>
          </p:cNvPr>
          <p:cNvSpPr>
            <a:spLocks noGrp="1"/>
          </p:cNvSpPr>
          <p:nvPr>
            <p:ph idx="1"/>
          </p:nvPr>
        </p:nvSpPr>
        <p:spPr>
          <a:xfrm>
            <a:off x="411479" y="2688336"/>
            <a:ext cx="4498848" cy="3584448"/>
          </a:xfrm>
        </p:spPr>
        <p:txBody>
          <a:bodyPr anchor="t">
            <a:normAutofit/>
          </a:bodyPr>
          <a:lstStyle/>
          <a:p>
            <a:pPr marL="0" indent="0">
              <a:buNone/>
            </a:pPr>
            <a:r>
              <a:rPr lang="en-US" sz="1800" b="1"/>
              <a:t>35A-1116 – Attorney Fee Awards</a:t>
            </a:r>
          </a:p>
          <a:p>
            <a:pPr marL="0" indent="0">
              <a:buNone/>
            </a:pPr>
            <a:endParaRPr lang="en-US" sz="1800" b="1"/>
          </a:p>
          <a:p>
            <a:pPr lvl="1"/>
            <a:r>
              <a:rPr lang="en-US" sz="1800"/>
              <a:t>Clerks have more discretionary authority over attorney fees;</a:t>
            </a:r>
          </a:p>
          <a:p>
            <a:pPr lvl="1"/>
            <a:r>
              <a:rPr lang="en-US" sz="1800"/>
              <a:t>Fees “shall be taxed against any party or apportioned among the parties”</a:t>
            </a:r>
          </a:p>
          <a:p>
            <a:pPr lvl="1"/>
            <a:r>
              <a:rPr lang="en-US" sz="1800" i="1"/>
              <a:t>Parties</a:t>
            </a:r>
            <a:r>
              <a:rPr lang="en-US" sz="1800"/>
              <a:t> includes intervenors, petitioners, respondents</a:t>
            </a:r>
          </a:p>
          <a:p>
            <a:pPr lvl="1"/>
            <a:r>
              <a:rPr lang="en-US" sz="1800"/>
              <a:t>Applies common benefit standard to attorney fees</a:t>
            </a:r>
          </a:p>
        </p:txBody>
      </p:sp>
      <p:pic>
        <p:nvPicPr>
          <p:cNvPr id="5" name="Picture 4" descr="Different sizes of piggybanks in pastel colors">
            <a:extLst>
              <a:ext uri="{FF2B5EF4-FFF2-40B4-BE49-F238E27FC236}">
                <a16:creationId xmlns:a16="http://schemas.microsoft.com/office/drawing/2014/main" id="{8F2CA9C9-E603-DF28-8654-1E849FC1D252}"/>
              </a:ext>
            </a:extLst>
          </p:cNvPr>
          <p:cNvPicPr>
            <a:picLocks noChangeAspect="1"/>
          </p:cNvPicPr>
          <p:nvPr/>
        </p:nvPicPr>
        <p:blipFill rotWithShape="1">
          <a:blip r:embed="rId2">
            <a:extLst>
              <a:ext uri="{28A0092B-C50C-407E-A947-70E740481C1C}">
                <a14:useLocalDpi xmlns:a14="http://schemas.microsoft.com/office/drawing/2010/main" val="0"/>
              </a:ext>
            </a:extLst>
          </a:blip>
          <a:srcRect l="13190" r="19807"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34272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38402-303E-84D4-D36C-53C7A5936EB0}"/>
              </a:ext>
            </a:extLst>
          </p:cNvPr>
          <p:cNvSpPr>
            <a:spLocks noGrp="1"/>
          </p:cNvSpPr>
          <p:nvPr>
            <p:ph type="title"/>
          </p:nvPr>
        </p:nvSpPr>
        <p:spPr>
          <a:xfrm>
            <a:off x="7255564" y="834888"/>
            <a:ext cx="4314645" cy="1268958"/>
          </a:xfrm>
        </p:spPr>
        <p:txBody>
          <a:bodyPr anchor="b">
            <a:normAutofit/>
          </a:bodyPr>
          <a:lstStyle/>
          <a:p>
            <a:r>
              <a:rPr lang="en-US" sz="3200"/>
              <a:t>Where are We Now?</a:t>
            </a:r>
          </a:p>
        </p:txBody>
      </p:sp>
      <p:pic>
        <p:nvPicPr>
          <p:cNvPr id="5" name="Picture 4" descr="Mountain climber summiting snowy peak">
            <a:extLst>
              <a:ext uri="{FF2B5EF4-FFF2-40B4-BE49-F238E27FC236}">
                <a16:creationId xmlns:a16="http://schemas.microsoft.com/office/drawing/2014/main" id="{2914DCDE-CD45-D7E6-5E30-4C44793A2AB3}"/>
              </a:ext>
            </a:extLst>
          </p:cNvPr>
          <p:cNvPicPr>
            <a:picLocks noChangeAspect="1"/>
          </p:cNvPicPr>
          <p:nvPr/>
        </p:nvPicPr>
        <p:blipFill rotWithShape="1">
          <a:blip r:embed="rId2">
            <a:extLst>
              <a:ext uri="{28A0092B-C50C-407E-A947-70E740481C1C}">
                <a14:useLocalDpi xmlns:a14="http://schemas.microsoft.com/office/drawing/2010/main" val="0"/>
              </a:ext>
            </a:extLst>
          </a:blip>
          <a:srcRect l="22716" r="12147"/>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2" name="Rectangle 1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816B145-597A-E794-BED4-E0CE113CA3F2}"/>
              </a:ext>
            </a:extLst>
          </p:cNvPr>
          <p:cNvSpPr>
            <a:spLocks noGrp="1"/>
          </p:cNvSpPr>
          <p:nvPr>
            <p:ph idx="1"/>
          </p:nvPr>
        </p:nvSpPr>
        <p:spPr>
          <a:xfrm>
            <a:off x="7255563" y="2557587"/>
            <a:ext cx="4314645" cy="3717317"/>
          </a:xfrm>
        </p:spPr>
        <p:txBody>
          <a:bodyPr anchor="t">
            <a:normAutofit/>
          </a:bodyPr>
          <a:lstStyle/>
          <a:p>
            <a:r>
              <a:rPr lang="en-US" sz="1800"/>
              <a:t>Proposed Legislation Completed and Submitted to NCBA Oct. 7, 2022</a:t>
            </a:r>
          </a:p>
          <a:p>
            <a:r>
              <a:rPr lang="en-US" sz="1800"/>
              <a:t>Approved by NCBA Board of Governors January 25, 2023</a:t>
            </a:r>
          </a:p>
          <a:p>
            <a:r>
              <a:rPr lang="en-US" sz="1800"/>
              <a:t>S 308 introduced on March 14</a:t>
            </a:r>
            <a:r>
              <a:rPr lang="en-US" sz="1800" baseline="30000"/>
              <a:t>th</a:t>
            </a:r>
            <a:r>
              <a:rPr lang="en-US" sz="1800"/>
              <a:t> </a:t>
            </a:r>
          </a:p>
          <a:p>
            <a:r>
              <a:rPr lang="en-US" sz="1800"/>
              <a:t>Passed out of Senate Judiciary Committee unanimously on March 4</a:t>
            </a:r>
            <a:r>
              <a:rPr lang="en-US" sz="1800" baseline="30000"/>
              <a:t>th</a:t>
            </a:r>
            <a:r>
              <a:rPr lang="en-US" sz="1800"/>
              <a:t> </a:t>
            </a:r>
          </a:p>
          <a:p>
            <a:r>
              <a:rPr lang="en-US" sz="1800"/>
              <a:t>Passed Senate unanimously 47-0 on April 20</a:t>
            </a:r>
            <a:r>
              <a:rPr lang="en-US" sz="1800" baseline="30000"/>
              <a:t>th</a:t>
            </a:r>
            <a:r>
              <a:rPr lang="en-US" sz="1800"/>
              <a:t> </a:t>
            </a:r>
          </a:p>
          <a:p>
            <a:r>
              <a:rPr lang="en-US" sz="1800"/>
              <a:t>Referred to House Rules Committee on April 25</a:t>
            </a:r>
            <a:r>
              <a:rPr lang="en-US" sz="1800" baseline="30000"/>
              <a:t>th</a:t>
            </a:r>
            <a:r>
              <a:rPr lang="en-US" sz="1800"/>
              <a:t> </a:t>
            </a:r>
          </a:p>
        </p:txBody>
      </p:sp>
    </p:spTree>
    <p:extLst>
      <p:ext uri="{BB962C8B-B14F-4D97-AF65-F5344CB8AC3E}">
        <p14:creationId xmlns:p14="http://schemas.microsoft.com/office/powerpoint/2010/main" val="3198457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each with sun low in sky">
            <a:extLst>
              <a:ext uri="{FF2B5EF4-FFF2-40B4-BE49-F238E27FC236}">
                <a16:creationId xmlns:a16="http://schemas.microsoft.com/office/drawing/2014/main" id="{BE7C35FE-B1BA-623E-DC2B-7C6B750DA8E6}"/>
              </a:ext>
            </a:extLst>
          </p:cNvPr>
          <p:cNvPicPr>
            <a:picLocks noChangeAspect="1"/>
          </p:cNvPicPr>
          <p:nvPr/>
        </p:nvPicPr>
        <p:blipFill rotWithShape="1">
          <a:blip r:embed="rId2">
            <a:extLst>
              <a:ext uri="{28A0092B-C50C-407E-A947-70E740481C1C}">
                <a14:useLocalDpi xmlns:a14="http://schemas.microsoft.com/office/drawing/2010/main" val="0"/>
              </a:ext>
            </a:extLst>
          </a:blip>
          <a:srcRect l="14073" r="6615"/>
          <a:stretch/>
        </p:blipFill>
        <p:spPr>
          <a:xfrm>
            <a:off x="2522356" y="10"/>
            <a:ext cx="9669642" cy="6857990"/>
          </a:xfrm>
          <a:prstGeom prst="rect">
            <a:avLst/>
          </a:prstGeom>
        </p:spPr>
      </p:pic>
      <p:sp>
        <p:nvSpPr>
          <p:cNvPr id="21"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2F2C38-C047-1FAB-1264-98A23F5499FA}"/>
              </a:ext>
            </a:extLst>
          </p:cNvPr>
          <p:cNvSpPr>
            <a:spLocks noGrp="1"/>
          </p:cNvSpPr>
          <p:nvPr>
            <p:ph type="title"/>
          </p:nvPr>
        </p:nvSpPr>
        <p:spPr>
          <a:xfrm>
            <a:off x="838200" y="365125"/>
            <a:ext cx="3822189" cy="1899912"/>
          </a:xfrm>
        </p:spPr>
        <p:txBody>
          <a:bodyPr>
            <a:normAutofit/>
          </a:bodyPr>
          <a:lstStyle/>
          <a:p>
            <a:r>
              <a:rPr lang="en-US" sz="4000"/>
              <a:t>What’s Next?</a:t>
            </a:r>
          </a:p>
        </p:txBody>
      </p:sp>
      <p:sp>
        <p:nvSpPr>
          <p:cNvPr id="3" name="Content Placeholder 2">
            <a:extLst>
              <a:ext uri="{FF2B5EF4-FFF2-40B4-BE49-F238E27FC236}">
                <a16:creationId xmlns:a16="http://schemas.microsoft.com/office/drawing/2014/main" id="{0054B2F5-3AF8-A112-3AFB-30416F73FC03}"/>
              </a:ext>
            </a:extLst>
          </p:cNvPr>
          <p:cNvSpPr>
            <a:spLocks noGrp="1"/>
          </p:cNvSpPr>
          <p:nvPr>
            <p:ph idx="1"/>
          </p:nvPr>
        </p:nvSpPr>
        <p:spPr>
          <a:xfrm>
            <a:off x="838200" y="2434201"/>
            <a:ext cx="3822189" cy="3742762"/>
          </a:xfrm>
        </p:spPr>
        <p:txBody>
          <a:bodyPr>
            <a:normAutofit/>
          </a:bodyPr>
          <a:lstStyle/>
          <a:p>
            <a:r>
              <a:rPr lang="en-US" sz="2000"/>
              <a:t>Passage by the House</a:t>
            </a:r>
          </a:p>
          <a:p>
            <a:r>
              <a:rPr lang="en-US" sz="2000"/>
              <a:t>Submit to Governor Cooper</a:t>
            </a:r>
          </a:p>
          <a:p>
            <a:r>
              <a:rPr lang="en-US" sz="2000"/>
              <a:t>Proposed enactment date – January 1, 2024</a:t>
            </a:r>
          </a:p>
          <a:p>
            <a:r>
              <a:rPr lang="en-US" sz="2000"/>
              <a:t>On to Phases 2 and 3</a:t>
            </a:r>
          </a:p>
          <a:p>
            <a:endParaRPr lang="en-US" sz="2000"/>
          </a:p>
        </p:txBody>
      </p:sp>
    </p:spTree>
    <p:extLst>
      <p:ext uri="{BB962C8B-B14F-4D97-AF65-F5344CB8AC3E}">
        <p14:creationId xmlns:p14="http://schemas.microsoft.com/office/powerpoint/2010/main" val="1807419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descr="Question mark on green pastel background">
            <a:extLst>
              <a:ext uri="{FF2B5EF4-FFF2-40B4-BE49-F238E27FC236}">
                <a16:creationId xmlns:a16="http://schemas.microsoft.com/office/drawing/2014/main" id="{16E99111-79AE-9248-F53F-AA157F0FC8C3}"/>
              </a:ext>
            </a:extLst>
          </p:cNvPr>
          <p:cNvPicPr>
            <a:picLocks noChangeAspect="1"/>
          </p:cNvPicPr>
          <p:nvPr/>
        </p:nvPicPr>
        <p:blipFill rotWithShape="1">
          <a:blip r:embed="rId2"/>
          <a:srcRect l="43445" r="345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8"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F7436D-86B3-7740-00CB-F092D6D820BA}"/>
              </a:ext>
            </a:extLst>
          </p:cNvPr>
          <p:cNvSpPr>
            <a:spLocks noGrp="1"/>
          </p:cNvSpPr>
          <p:nvPr>
            <p:ph type="title"/>
          </p:nvPr>
        </p:nvSpPr>
        <p:spPr>
          <a:xfrm>
            <a:off x="5827048" y="407987"/>
            <a:ext cx="5721484" cy="1325563"/>
          </a:xfrm>
        </p:spPr>
        <p:txBody>
          <a:bodyPr>
            <a:normAutofit/>
          </a:bodyPr>
          <a:lstStyle/>
          <a:p>
            <a:r>
              <a:rPr lang="en-US" dirty="0"/>
              <a:t>Questions?</a:t>
            </a:r>
          </a:p>
        </p:txBody>
      </p:sp>
      <p:sp>
        <p:nvSpPr>
          <p:cNvPr id="3" name="Content Placeholder 2">
            <a:extLst>
              <a:ext uri="{FF2B5EF4-FFF2-40B4-BE49-F238E27FC236}">
                <a16:creationId xmlns:a16="http://schemas.microsoft.com/office/drawing/2014/main" id="{911B5A72-D2AE-439C-B663-B7F2ABD80470}"/>
              </a:ext>
            </a:extLst>
          </p:cNvPr>
          <p:cNvSpPr>
            <a:spLocks noGrp="1"/>
          </p:cNvSpPr>
          <p:nvPr>
            <p:ph idx="1"/>
          </p:nvPr>
        </p:nvSpPr>
        <p:spPr>
          <a:xfrm>
            <a:off x="5827048" y="1868487"/>
            <a:ext cx="5721484" cy="4351338"/>
          </a:xfrm>
        </p:spPr>
        <p:txBody>
          <a:bodyPr>
            <a:normAutofit/>
          </a:bodyPr>
          <a:lstStyle/>
          <a:p>
            <a:pPr marL="0" indent="0">
              <a:buNone/>
            </a:pPr>
            <a:r>
              <a:rPr lang="en-US" sz="2600"/>
              <a:t>Nicki Applefield Engel</a:t>
            </a:r>
          </a:p>
          <a:p>
            <a:pPr marL="0" indent="0">
              <a:buNone/>
            </a:pPr>
            <a:r>
              <a:rPr lang="en-US" sz="2600" u="sng">
                <a:effectLst/>
                <a:latin typeface="Calibri" panose="020F0502020204030204" pitchFamily="34" charset="0"/>
                <a:ea typeface="Calibri" panose="020F0502020204030204" pitchFamily="34" charset="0"/>
                <a:cs typeface="Times New Roman" panose="02020603050405020304" pitchFamily="18" charset="0"/>
                <a:hlinkClick r:id="rId3"/>
              </a:rPr>
              <a:t>nengel@jahlaw.com</a:t>
            </a:r>
            <a:r>
              <a:rPr lang="en-US" sz="2600" u="sng">
                <a:effectLst/>
                <a:latin typeface="Calibri" panose="020F0502020204030204" pitchFamily="34" charset="0"/>
                <a:ea typeface="Calibri" panose="020F0502020204030204" pitchFamily="34" charset="0"/>
                <a:cs typeface="Times New Roman" panose="02020603050405020304" pitchFamily="18" charset="0"/>
              </a:rPr>
              <a:t> </a:t>
            </a:r>
            <a:endParaRPr lang="en-US" sz="2600"/>
          </a:p>
          <a:p>
            <a:pPr marL="0" indent="0">
              <a:buNone/>
            </a:pPr>
            <a:r>
              <a:rPr lang="en-US" sz="2600"/>
              <a:t>704-998-2212 </a:t>
            </a:r>
          </a:p>
          <a:p>
            <a:pPr marL="0" indent="0">
              <a:buNone/>
            </a:pPr>
            <a:endParaRPr lang="en-US" sz="2600"/>
          </a:p>
          <a:p>
            <a:endParaRPr lang="en-US" sz="2600"/>
          </a:p>
          <a:p>
            <a:endParaRPr lang="en-US" sz="2600"/>
          </a:p>
          <a:p>
            <a:pPr marL="0" indent="0">
              <a:buNone/>
            </a:pPr>
            <a:r>
              <a:rPr lang="en-US" sz="2600"/>
              <a:t>Catherine L. Wilson</a:t>
            </a:r>
          </a:p>
          <a:p>
            <a:pPr marL="0" indent="0">
              <a:buNone/>
            </a:pPr>
            <a:r>
              <a:rPr lang="en-US" sz="2600">
                <a:hlinkClick r:id="rId4"/>
              </a:rPr>
              <a:t>cwilson@macroclaw.com</a:t>
            </a:r>
            <a:endParaRPr lang="en-US" sz="2600"/>
          </a:p>
          <a:p>
            <a:pPr marL="0" indent="0">
              <a:buNone/>
            </a:pPr>
            <a:r>
              <a:rPr lang="en-US" sz="2600"/>
              <a:t>919-493-0584</a:t>
            </a:r>
          </a:p>
        </p:txBody>
      </p:sp>
    </p:spTree>
    <p:extLst>
      <p:ext uri="{BB962C8B-B14F-4D97-AF65-F5344CB8AC3E}">
        <p14:creationId xmlns:p14="http://schemas.microsoft.com/office/powerpoint/2010/main" val="134669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ild looking at a world map">
            <a:extLst>
              <a:ext uri="{FF2B5EF4-FFF2-40B4-BE49-F238E27FC236}">
                <a16:creationId xmlns:a16="http://schemas.microsoft.com/office/drawing/2014/main" id="{FE1B5E84-91A9-318F-779E-C9806A1107E8}"/>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BF8F44-4CA5-AFF0-F7B5-C199BC5B5D6C}"/>
              </a:ext>
            </a:extLst>
          </p:cNvPr>
          <p:cNvSpPr>
            <a:spLocks noGrp="1"/>
          </p:cNvSpPr>
          <p:nvPr>
            <p:ph type="title"/>
          </p:nvPr>
        </p:nvSpPr>
        <p:spPr>
          <a:xfrm>
            <a:off x="838200" y="365125"/>
            <a:ext cx="3822189" cy="1899912"/>
          </a:xfrm>
        </p:spPr>
        <p:txBody>
          <a:bodyPr>
            <a:normAutofit/>
          </a:bodyPr>
          <a:lstStyle/>
          <a:p>
            <a:r>
              <a:rPr lang="en-US" sz="4000"/>
              <a:t>How did we get here?</a:t>
            </a:r>
          </a:p>
        </p:txBody>
      </p:sp>
      <p:sp>
        <p:nvSpPr>
          <p:cNvPr id="3" name="Content Placeholder 2">
            <a:extLst>
              <a:ext uri="{FF2B5EF4-FFF2-40B4-BE49-F238E27FC236}">
                <a16:creationId xmlns:a16="http://schemas.microsoft.com/office/drawing/2014/main" id="{76B1F7EF-F0F5-851C-C007-31E106F80C75}"/>
              </a:ext>
            </a:extLst>
          </p:cNvPr>
          <p:cNvSpPr>
            <a:spLocks noGrp="1"/>
          </p:cNvSpPr>
          <p:nvPr>
            <p:ph idx="1"/>
          </p:nvPr>
        </p:nvSpPr>
        <p:spPr>
          <a:xfrm>
            <a:off x="838200" y="2434201"/>
            <a:ext cx="3822189" cy="3742762"/>
          </a:xfrm>
        </p:spPr>
        <p:txBody>
          <a:bodyPr>
            <a:normAutofit/>
          </a:bodyPr>
          <a:lstStyle/>
          <a:p>
            <a:pPr marL="0" indent="0">
              <a:buNone/>
            </a:pPr>
            <a:endParaRPr lang="en-US" sz="2000" dirty="0"/>
          </a:p>
          <a:p>
            <a:r>
              <a:rPr lang="en-US" sz="2400" dirty="0"/>
              <a:t>Rethinking Guardianship Drafting Committee </a:t>
            </a:r>
          </a:p>
          <a:p>
            <a:r>
              <a:rPr lang="en-US" sz="2400" dirty="0"/>
              <a:t>Conference of Clerks of Superior Court</a:t>
            </a:r>
          </a:p>
          <a:p>
            <a:r>
              <a:rPr lang="en-US" sz="2400" dirty="0"/>
              <a:t>North Carolina Bar Association (NCBA)</a:t>
            </a:r>
          </a:p>
          <a:p>
            <a:endParaRPr lang="en-US" sz="2400" dirty="0"/>
          </a:p>
          <a:p>
            <a:endParaRPr lang="en-US" sz="2000" dirty="0"/>
          </a:p>
        </p:txBody>
      </p:sp>
    </p:spTree>
    <p:extLst>
      <p:ext uri="{BB962C8B-B14F-4D97-AF65-F5344CB8AC3E}">
        <p14:creationId xmlns:p14="http://schemas.microsoft.com/office/powerpoint/2010/main" val="78976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a:normAutofit/>
          </a:bodyPr>
          <a:lstStyle/>
          <a:p>
            <a:r>
              <a:rPr lang="en-US" sz="4100"/>
              <a:t>Original Rethinking Guardianship Goals for NC GS 35A Reform </a:t>
            </a:r>
          </a:p>
        </p:txBody>
      </p:sp>
      <p:pic>
        <p:nvPicPr>
          <p:cNvPr id="5" name="Picture 4" descr="Front steps and columns of a majestic city building">
            <a:extLst>
              <a:ext uri="{FF2B5EF4-FFF2-40B4-BE49-F238E27FC236}">
                <a16:creationId xmlns:a16="http://schemas.microsoft.com/office/drawing/2014/main" id="{F3B17DBD-D6D8-B21D-EEC5-5B474C4E5D20}"/>
              </a:ext>
            </a:extLst>
          </p:cNvPr>
          <p:cNvPicPr>
            <a:picLocks noChangeAspect="1"/>
          </p:cNvPicPr>
          <p:nvPr/>
        </p:nvPicPr>
        <p:blipFill rotWithShape="1">
          <a:blip r:embed="rId2"/>
          <a:srcRect l="24346" r="16119"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2333297"/>
            <a:ext cx="4840010" cy="3843666"/>
          </a:xfrm>
        </p:spPr>
        <p:txBody>
          <a:bodyPr>
            <a:normAutofit/>
          </a:bodyPr>
          <a:lstStyle/>
          <a:p>
            <a:pPr marL="514350" indent="-514350">
              <a:buFont typeface="+mj-lt"/>
              <a:buAutoNum type="arabicPeriod"/>
            </a:pPr>
            <a:r>
              <a:rPr lang="en-US" sz="1700" dirty="0"/>
              <a:t> </a:t>
            </a:r>
            <a:r>
              <a:rPr lang="en-US" sz="1700" b="1" dirty="0"/>
              <a:t>Notice of Rights</a:t>
            </a:r>
            <a:r>
              <a:rPr lang="en-US" sz="1700" dirty="0"/>
              <a:t> for those under guardianship</a:t>
            </a:r>
          </a:p>
          <a:p>
            <a:pPr marL="514350" lvl="0" indent="-514350">
              <a:buFont typeface="+mj-lt"/>
              <a:buAutoNum type="arabicPeriod"/>
            </a:pPr>
            <a:r>
              <a:rPr lang="en-US" sz="1700" dirty="0"/>
              <a:t>Mandatory requirement for </a:t>
            </a:r>
            <a:r>
              <a:rPr lang="en-US" sz="1700" b="1" dirty="0"/>
              <a:t>Consideration of Alternatives </a:t>
            </a:r>
            <a:r>
              <a:rPr lang="en-US" sz="1700" dirty="0"/>
              <a:t>to guardianship</a:t>
            </a:r>
          </a:p>
          <a:p>
            <a:pPr marL="514350" indent="-514350">
              <a:buFont typeface="+mj-lt"/>
              <a:buAutoNum type="arabicPeriod"/>
            </a:pPr>
            <a:r>
              <a:rPr lang="en-US" sz="1700" dirty="0"/>
              <a:t>Process for </a:t>
            </a:r>
            <a:r>
              <a:rPr lang="en-US" sz="1700" b="1" dirty="0"/>
              <a:t>Regular Reporting by Guardians of the Person</a:t>
            </a:r>
            <a:r>
              <a:rPr lang="en-US" sz="1700" dirty="0"/>
              <a:t> with additional safeguards in the court system re: excess attorney fees</a:t>
            </a:r>
          </a:p>
          <a:p>
            <a:pPr marL="514350" lvl="0" indent="-514350">
              <a:buFont typeface="+mj-lt"/>
              <a:buAutoNum type="arabicPeriod"/>
            </a:pPr>
            <a:r>
              <a:rPr lang="en-US" sz="1700" dirty="0"/>
              <a:t> </a:t>
            </a:r>
            <a:r>
              <a:rPr lang="en-US" sz="1700" b="1" dirty="0"/>
              <a:t>Change language</a:t>
            </a:r>
            <a:r>
              <a:rPr lang="en-US" sz="1700" dirty="0"/>
              <a:t> ex: eliminate “ward” &amp; “incompetent” (2024)</a:t>
            </a:r>
          </a:p>
          <a:p>
            <a:pPr marL="514350" indent="-514350">
              <a:buFont typeface="+mj-lt"/>
              <a:buAutoNum type="arabicPeriod"/>
            </a:pPr>
            <a:r>
              <a:rPr lang="en-US" sz="1700" dirty="0"/>
              <a:t>Provide for </a:t>
            </a:r>
            <a:r>
              <a:rPr lang="en-US" sz="1700" b="1" dirty="0"/>
              <a:t>Appointed Counsel</a:t>
            </a:r>
            <a:r>
              <a:rPr lang="en-US" sz="1700" dirty="0"/>
              <a:t> in addition to GAL (2025)</a:t>
            </a:r>
          </a:p>
          <a:p>
            <a:pPr lvl="0"/>
            <a:endParaRPr lang="en-US" sz="1700" dirty="0"/>
          </a:p>
        </p:txBody>
      </p:sp>
    </p:spTree>
    <p:extLst>
      <p:ext uri="{BB962C8B-B14F-4D97-AF65-F5344CB8AC3E}">
        <p14:creationId xmlns:p14="http://schemas.microsoft.com/office/powerpoint/2010/main" val="150685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F60F1-2F70-FDCF-052B-22F317E3210C}"/>
              </a:ext>
            </a:extLst>
          </p:cNvPr>
          <p:cNvSpPr>
            <a:spLocks noGrp="1"/>
          </p:cNvSpPr>
          <p:nvPr>
            <p:ph type="title"/>
          </p:nvPr>
        </p:nvSpPr>
        <p:spPr>
          <a:xfrm>
            <a:off x="838201" y="365125"/>
            <a:ext cx="5251316" cy="1807305"/>
          </a:xfrm>
        </p:spPr>
        <p:txBody>
          <a:bodyPr>
            <a:normAutofit/>
          </a:bodyPr>
          <a:lstStyle/>
          <a:p>
            <a:r>
              <a:rPr lang="en-US" dirty="0"/>
              <a:t>… Reimagined into Three Phases</a:t>
            </a:r>
          </a:p>
        </p:txBody>
      </p:sp>
      <p:sp>
        <p:nvSpPr>
          <p:cNvPr id="3" name="Content Placeholder 2">
            <a:extLst>
              <a:ext uri="{FF2B5EF4-FFF2-40B4-BE49-F238E27FC236}">
                <a16:creationId xmlns:a16="http://schemas.microsoft.com/office/drawing/2014/main" id="{410D055F-B01F-3019-5E54-CA0B83B7855A}"/>
              </a:ext>
            </a:extLst>
          </p:cNvPr>
          <p:cNvSpPr>
            <a:spLocks noGrp="1"/>
          </p:cNvSpPr>
          <p:nvPr>
            <p:ph idx="1"/>
          </p:nvPr>
        </p:nvSpPr>
        <p:spPr>
          <a:xfrm>
            <a:off x="838200" y="2333297"/>
            <a:ext cx="4619621" cy="3843666"/>
          </a:xfrm>
        </p:spPr>
        <p:txBody>
          <a:bodyPr>
            <a:normAutofit/>
          </a:bodyPr>
          <a:lstStyle/>
          <a:p>
            <a:pPr marL="514350" indent="-514350">
              <a:buFont typeface="+mj-lt"/>
              <a:buAutoNum type="arabicPeriod"/>
            </a:pPr>
            <a:r>
              <a:rPr lang="en-US" dirty="0"/>
              <a:t>Senate Bill 308 (2023)</a:t>
            </a:r>
          </a:p>
          <a:p>
            <a:pPr marL="514350" indent="-514350">
              <a:buFont typeface="+mj-lt"/>
              <a:buAutoNum type="arabicPeriod"/>
            </a:pPr>
            <a:r>
              <a:rPr lang="en-US" dirty="0"/>
              <a:t>Terminology Update (2024-2025)</a:t>
            </a:r>
          </a:p>
          <a:p>
            <a:pPr marL="514350" indent="-514350">
              <a:buFont typeface="+mj-lt"/>
              <a:buAutoNum type="arabicPeriod"/>
            </a:pPr>
            <a:r>
              <a:rPr lang="en-US" dirty="0"/>
              <a:t>GAL Reform (2025-2026)</a:t>
            </a:r>
          </a:p>
          <a:p>
            <a:pPr marL="514350" indent="-514350">
              <a:buFont typeface="+mj-lt"/>
              <a:buAutoNum type="arabicPeriod"/>
            </a:pPr>
            <a:endParaRPr lang="en-US" sz="2000" dirty="0"/>
          </a:p>
        </p:txBody>
      </p:sp>
      <p:pic>
        <p:nvPicPr>
          <p:cNvPr id="5" name="Picture 4" descr="Calendar on table">
            <a:extLst>
              <a:ext uri="{FF2B5EF4-FFF2-40B4-BE49-F238E27FC236}">
                <a16:creationId xmlns:a16="http://schemas.microsoft.com/office/drawing/2014/main" id="{777E2D69-7097-2F1F-61F9-08CCEC38A45B}"/>
              </a:ext>
            </a:extLst>
          </p:cNvPr>
          <p:cNvPicPr>
            <a:picLocks noChangeAspect="1"/>
          </p:cNvPicPr>
          <p:nvPr/>
        </p:nvPicPr>
        <p:blipFill rotWithShape="1">
          <a:blip r:embed="rId2"/>
          <a:srcRect l="3898" r="3806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5364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uzzle pieces">
            <a:extLst>
              <a:ext uri="{FF2B5EF4-FFF2-40B4-BE49-F238E27FC236}">
                <a16:creationId xmlns:a16="http://schemas.microsoft.com/office/drawing/2014/main" id="{FF6884FE-12FA-232A-DDC9-3184139631D3}"/>
              </a:ext>
            </a:extLst>
          </p:cNvPr>
          <p:cNvPicPr>
            <a:picLocks noChangeAspect="1"/>
          </p:cNvPicPr>
          <p:nvPr/>
        </p:nvPicPr>
        <p:blipFill rotWithShape="1">
          <a:blip r:embed="rId2"/>
          <a:srcRect t="7707" b="7707"/>
          <a:stretch/>
        </p:blipFill>
        <p:spPr>
          <a:xfrm>
            <a:off x="1" y="1"/>
            <a:ext cx="12192000" cy="6857999"/>
          </a:xfrm>
          <a:prstGeom prst="rect">
            <a:avLst/>
          </a:prstGeom>
        </p:spPr>
      </p:pic>
      <p:sp useBgFill="1">
        <p:nvSpPr>
          <p:cNvPr id="20" name="Freeform: Shape 19">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D87FFD68-4C95-20CB-29F1-FA2B2CFE3E33}"/>
              </a:ext>
            </a:extLst>
          </p:cNvPr>
          <p:cNvSpPr>
            <a:spLocks noGrp="1"/>
          </p:cNvSpPr>
          <p:nvPr>
            <p:ph type="title"/>
          </p:nvPr>
        </p:nvSpPr>
        <p:spPr>
          <a:xfrm>
            <a:off x="1037809" y="1071350"/>
            <a:ext cx="4775162" cy="1339382"/>
          </a:xfrm>
        </p:spPr>
        <p:txBody>
          <a:bodyPr>
            <a:normAutofit/>
          </a:bodyPr>
          <a:lstStyle/>
          <a:p>
            <a:pPr algn="ctr"/>
            <a:r>
              <a:rPr lang="en-US" sz="3600"/>
              <a:t>2023 Legislative Proposal: Goals	</a:t>
            </a:r>
          </a:p>
        </p:txBody>
      </p:sp>
      <p:sp>
        <p:nvSpPr>
          <p:cNvPr id="22"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CC7F15B-877B-3B31-7201-A3F3DEC58C23}"/>
              </a:ext>
            </a:extLst>
          </p:cNvPr>
          <p:cNvSpPr>
            <a:spLocks noGrp="1"/>
          </p:cNvSpPr>
          <p:nvPr>
            <p:ph idx="1"/>
          </p:nvPr>
        </p:nvSpPr>
        <p:spPr>
          <a:xfrm>
            <a:off x="1189319" y="2547257"/>
            <a:ext cx="4458446" cy="3109740"/>
          </a:xfrm>
        </p:spPr>
        <p:txBody>
          <a:bodyPr anchor="ctr">
            <a:normAutofit fontScale="92500" lnSpcReduction="10000"/>
          </a:bodyPr>
          <a:lstStyle/>
          <a:p>
            <a:pPr marL="457200" indent="-457200">
              <a:buFont typeface="+mj-lt"/>
              <a:buAutoNum type="arabicPeriod"/>
            </a:pPr>
            <a:r>
              <a:rPr lang="en-US" sz="1800" dirty="0"/>
              <a:t>Every person for whom guardianship is sought has a clear understanding of his or her rights, both before and after guardianship; </a:t>
            </a:r>
          </a:p>
          <a:p>
            <a:pPr marL="457200" indent="-457200">
              <a:buFont typeface="+mj-lt"/>
              <a:buAutoNum type="arabicPeriod"/>
            </a:pPr>
            <a:endParaRPr lang="en-US" sz="1800" dirty="0"/>
          </a:p>
          <a:p>
            <a:pPr marL="457200" indent="-457200">
              <a:buFont typeface="+mj-lt"/>
              <a:buAutoNum type="arabicPeriod"/>
            </a:pPr>
            <a:r>
              <a:rPr lang="en-US" sz="1800" dirty="0"/>
              <a:t>Guardianship is used only as a last resort if no less restrictive alternative is available; and </a:t>
            </a:r>
          </a:p>
          <a:p>
            <a:pPr marL="457200" indent="-457200">
              <a:buFont typeface="+mj-lt"/>
              <a:buAutoNum type="arabicPeriod"/>
            </a:pPr>
            <a:endParaRPr lang="en-US" sz="1800" dirty="0"/>
          </a:p>
          <a:p>
            <a:pPr marL="457200" indent="-457200">
              <a:buFont typeface="+mj-lt"/>
              <a:buAutoNum type="arabicPeriod"/>
            </a:pPr>
            <a:r>
              <a:rPr lang="en-US" sz="1800" dirty="0"/>
              <a:t>Give courts effective tools for review and oversight to make sure guardians are fulfilling their responsibilities.</a:t>
            </a:r>
          </a:p>
          <a:p>
            <a:endParaRPr lang="en-US" sz="1600" dirty="0"/>
          </a:p>
        </p:txBody>
      </p:sp>
    </p:spTree>
    <p:extLst>
      <p:ext uri="{BB962C8B-B14F-4D97-AF65-F5344CB8AC3E}">
        <p14:creationId xmlns:p14="http://schemas.microsoft.com/office/powerpoint/2010/main" val="411830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ck of hardcover books without spine titles">
            <a:extLst>
              <a:ext uri="{FF2B5EF4-FFF2-40B4-BE49-F238E27FC236}">
                <a16:creationId xmlns:a16="http://schemas.microsoft.com/office/drawing/2014/main" id="{6217213B-DB3D-492D-F981-E0C7939F3049}"/>
              </a:ext>
            </a:extLst>
          </p:cNvPr>
          <p:cNvPicPr>
            <a:picLocks noChangeAspect="1"/>
          </p:cNvPicPr>
          <p:nvPr/>
        </p:nvPicPr>
        <p:blipFill rotWithShape="1">
          <a:blip r:embed="rId2">
            <a:extLst>
              <a:ext uri="{28A0092B-C50C-407E-A947-70E740481C1C}">
                <a14:useLocalDpi xmlns:a14="http://schemas.microsoft.com/office/drawing/2010/main" val="0"/>
              </a:ext>
            </a:extLst>
          </a:blip>
          <a:srcRect l="6236"/>
          <a:stretch/>
        </p:blipFill>
        <p:spPr>
          <a:xfrm>
            <a:off x="2522356" y="10"/>
            <a:ext cx="9669642" cy="6857990"/>
          </a:xfrm>
          <a:prstGeom prst="rect">
            <a:avLst/>
          </a:prstGeom>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A28ECB-4D8F-57E7-6025-FFD3660A18B7}"/>
              </a:ext>
            </a:extLst>
          </p:cNvPr>
          <p:cNvSpPr>
            <a:spLocks noGrp="1"/>
          </p:cNvSpPr>
          <p:nvPr>
            <p:ph type="title"/>
          </p:nvPr>
        </p:nvSpPr>
        <p:spPr>
          <a:xfrm>
            <a:off x="838200" y="365125"/>
            <a:ext cx="3822189" cy="1899912"/>
          </a:xfrm>
        </p:spPr>
        <p:txBody>
          <a:bodyPr>
            <a:normAutofit/>
          </a:bodyPr>
          <a:lstStyle/>
          <a:p>
            <a:r>
              <a:rPr lang="en-US" sz="4000" dirty="0"/>
              <a:t>Senate Bill 308</a:t>
            </a:r>
          </a:p>
        </p:txBody>
      </p:sp>
      <p:sp>
        <p:nvSpPr>
          <p:cNvPr id="3" name="Content Placeholder 2">
            <a:extLst>
              <a:ext uri="{FF2B5EF4-FFF2-40B4-BE49-F238E27FC236}">
                <a16:creationId xmlns:a16="http://schemas.microsoft.com/office/drawing/2014/main" id="{993D72DA-B5E5-DF6E-2AE0-6A9F31A5E7A5}"/>
              </a:ext>
            </a:extLst>
          </p:cNvPr>
          <p:cNvSpPr>
            <a:spLocks noGrp="1"/>
          </p:cNvSpPr>
          <p:nvPr>
            <p:ph idx="1"/>
          </p:nvPr>
        </p:nvSpPr>
        <p:spPr>
          <a:xfrm>
            <a:off x="838200" y="2434201"/>
            <a:ext cx="3822189" cy="3742762"/>
          </a:xfrm>
        </p:spPr>
        <p:txBody>
          <a:bodyPr>
            <a:normAutofit/>
          </a:bodyPr>
          <a:lstStyle/>
          <a:p>
            <a:pPr marL="0" indent="0">
              <a:buNone/>
            </a:pPr>
            <a:r>
              <a:rPr lang="en-US" sz="2400" i="1" dirty="0"/>
              <a:t>3 Sections:</a:t>
            </a:r>
          </a:p>
          <a:p>
            <a:pPr lvl="1"/>
            <a:r>
              <a:rPr lang="en-US" i="1" dirty="0"/>
              <a:t>Notice of Rights</a:t>
            </a:r>
          </a:p>
          <a:p>
            <a:pPr marL="457200" lvl="1" indent="0">
              <a:buNone/>
            </a:pPr>
            <a:endParaRPr lang="en-US" i="1" dirty="0"/>
          </a:p>
          <a:p>
            <a:pPr lvl="1"/>
            <a:r>
              <a:rPr lang="en-US" i="1" dirty="0"/>
              <a:t>Consideration of Less Restrictive Alternatives</a:t>
            </a:r>
          </a:p>
          <a:p>
            <a:pPr marL="457200" lvl="1" indent="0">
              <a:buNone/>
            </a:pPr>
            <a:endParaRPr lang="en-US" i="1" dirty="0"/>
          </a:p>
          <a:p>
            <a:pPr lvl="1"/>
            <a:r>
              <a:rPr lang="en-US" i="1" dirty="0"/>
              <a:t>Better Tools for Monitoring &amp; Enforcement</a:t>
            </a:r>
          </a:p>
          <a:p>
            <a:pPr lvl="1"/>
            <a:endParaRPr lang="en-US" sz="2000" dirty="0"/>
          </a:p>
          <a:p>
            <a:endParaRPr lang="en-US" sz="2000" dirty="0"/>
          </a:p>
        </p:txBody>
      </p:sp>
    </p:spTree>
    <p:extLst>
      <p:ext uri="{BB962C8B-B14F-4D97-AF65-F5344CB8AC3E}">
        <p14:creationId xmlns:p14="http://schemas.microsoft.com/office/powerpoint/2010/main" val="14333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holding each other's hands">
            <a:extLst>
              <a:ext uri="{FF2B5EF4-FFF2-40B4-BE49-F238E27FC236}">
                <a16:creationId xmlns:a16="http://schemas.microsoft.com/office/drawing/2014/main" id="{831A198B-1F44-A7DA-F0E7-B5FF81B5B810}"/>
              </a:ext>
            </a:extLst>
          </p:cNvPr>
          <p:cNvPicPr>
            <a:picLocks noChangeAspect="1"/>
          </p:cNvPicPr>
          <p:nvPr/>
        </p:nvPicPr>
        <p:blipFill rotWithShape="1">
          <a:blip r:embed="rId2">
            <a:alphaModFix amt="50000"/>
          </a:blip>
          <a:srcRect t="7855" r="-1" b="7854"/>
          <a:stretch/>
        </p:blipFill>
        <p:spPr>
          <a:xfrm>
            <a:off x="20" y="10"/>
            <a:ext cx="12188930" cy="6857990"/>
          </a:xfrm>
          <a:prstGeom prst="rect">
            <a:avLst/>
          </a:prstGeom>
        </p:spPr>
      </p:pic>
      <p:sp>
        <p:nvSpPr>
          <p:cNvPr id="2" name="Title 1">
            <a:extLst>
              <a:ext uri="{FF2B5EF4-FFF2-40B4-BE49-F238E27FC236}">
                <a16:creationId xmlns:a16="http://schemas.microsoft.com/office/drawing/2014/main" id="{A8DCA27B-54F1-C223-745C-E8CFF7E34F8B}"/>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b="1" dirty="0">
                <a:solidFill>
                  <a:srgbClr val="FFFFFF"/>
                </a:solidFill>
              </a:rPr>
              <a:t>Notice of Rights</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C70D33-8AE4-3D30-282E-E341E3D88D00}"/>
              </a:ext>
            </a:extLst>
          </p:cNvPr>
          <p:cNvSpPr>
            <a:spLocks noGrp="1"/>
          </p:cNvSpPr>
          <p:nvPr>
            <p:ph idx="4294967295"/>
          </p:nvPr>
        </p:nvSpPr>
        <p:spPr>
          <a:xfrm>
            <a:off x="6024563" y="557213"/>
            <a:ext cx="6167437" cy="5572125"/>
          </a:xfrm>
        </p:spPr>
        <p:txBody>
          <a:bodyPr anchor="ctr">
            <a:normAutofit/>
          </a:bodyPr>
          <a:lstStyle/>
          <a:p>
            <a:pPr marL="0" indent="0">
              <a:buNone/>
            </a:pPr>
            <a:endParaRPr lang="en-US" sz="2000" b="1" dirty="0">
              <a:solidFill>
                <a:srgbClr val="FFFFFF"/>
              </a:solidFill>
            </a:endParaRPr>
          </a:p>
          <a:p>
            <a:pPr marL="0" indent="0">
              <a:buNone/>
            </a:pPr>
            <a:endParaRPr lang="en-US" sz="2000" dirty="0">
              <a:solidFill>
                <a:srgbClr val="FFFFFF"/>
              </a:solidFill>
            </a:endParaRPr>
          </a:p>
          <a:p>
            <a:pPr marL="0" indent="0">
              <a:buNone/>
            </a:pPr>
            <a:endParaRPr lang="en-US" sz="2000" dirty="0">
              <a:solidFill>
                <a:srgbClr val="FFFFFF"/>
              </a:solidFill>
            </a:endParaRPr>
          </a:p>
          <a:p>
            <a:pPr lvl="1"/>
            <a:endParaRPr lang="en-US" sz="2000" dirty="0">
              <a:solidFill>
                <a:srgbClr val="FFFFFF"/>
              </a:solidFill>
            </a:endParaRPr>
          </a:p>
          <a:p>
            <a:pPr lvl="1"/>
            <a:endParaRPr lang="en-US" sz="2000" dirty="0">
              <a:solidFill>
                <a:srgbClr val="FFFFFF"/>
              </a:solidFill>
            </a:endParaRPr>
          </a:p>
          <a:p>
            <a:pPr lvl="1"/>
            <a:endParaRPr lang="en-US" sz="2000" dirty="0">
              <a:solidFill>
                <a:srgbClr val="FFFFFF"/>
              </a:solidFill>
            </a:endParaRPr>
          </a:p>
        </p:txBody>
      </p:sp>
    </p:spTree>
    <p:extLst>
      <p:ext uri="{BB962C8B-B14F-4D97-AF65-F5344CB8AC3E}">
        <p14:creationId xmlns:p14="http://schemas.microsoft.com/office/powerpoint/2010/main" val="272905317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DCA27B-54F1-C223-745C-E8CFF7E34F8B}"/>
              </a:ext>
            </a:extLst>
          </p:cNvPr>
          <p:cNvSpPr>
            <a:spLocks noGrp="1"/>
          </p:cNvSpPr>
          <p:nvPr>
            <p:ph type="title"/>
          </p:nvPr>
        </p:nvSpPr>
        <p:spPr>
          <a:xfrm>
            <a:off x="572493" y="238539"/>
            <a:ext cx="11018520" cy="1434415"/>
          </a:xfrm>
        </p:spPr>
        <p:txBody>
          <a:bodyPr anchor="b">
            <a:normAutofit/>
          </a:bodyPr>
          <a:lstStyle/>
          <a:p>
            <a:r>
              <a:rPr lang="en-US" sz="5400" b="1" u="sng" dirty="0"/>
              <a:t>Notice of Rights (35A-1117)</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C70D33-8AE4-3D30-282E-E341E3D88D00}"/>
              </a:ext>
            </a:extLst>
          </p:cNvPr>
          <p:cNvSpPr>
            <a:spLocks noGrp="1"/>
          </p:cNvSpPr>
          <p:nvPr>
            <p:ph idx="1"/>
          </p:nvPr>
        </p:nvSpPr>
        <p:spPr>
          <a:xfrm>
            <a:off x="572493" y="2071316"/>
            <a:ext cx="6713552" cy="4119172"/>
          </a:xfrm>
        </p:spPr>
        <p:txBody>
          <a:bodyPr anchor="t">
            <a:normAutofit/>
          </a:bodyPr>
          <a:lstStyle/>
          <a:p>
            <a:pPr marL="0" indent="0">
              <a:buNone/>
            </a:pPr>
            <a:endParaRPr lang="en-US" sz="2200" b="1" dirty="0"/>
          </a:p>
          <a:p>
            <a:pPr lvl="1"/>
            <a:r>
              <a:rPr lang="en-US" sz="2200" dirty="0"/>
              <a:t>Recites current rights pre and post adjudication; </a:t>
            </a:r>
          </a:p>
          <a:p>
            <a:pPr lvl="1"/>
            <a:r>
              <a:rPr lang="en-US" sz="2200" dirty="0"/>
              <a:t>Does not add or codify additional rights;</a:t>
            </a:r>
          </a:p>
          <a:p>
            <a:pPr lvl="1"/>
            <a:r>
              <a:rPr lang="en-US" sz="2200" dirty="0"/>
              <a:t>Must be served on Respondent (35A-1108) and next of kin/interested parties (35A-1109); and</a:t>
            </a:r>
          </a:p>
          <a:p>
            <a:pPr lvl="1"/>
            <a:r>
              <a:rPr lang="en-US" sz="2200" dirty="0"/>
              <a:t>Guardian ad Litem must review Notice of Rights with Respondent (35A-1107) prior to hearing.</a:t>
            </a:r>
          </a:p>
          <a:p>
            <a:pPr marL="0" indent="0">
              <a:buNone/>
            </a:pPr>
            <a:endParaRPr lang="en-US" sz="2200" dirty="0"/>
          </a:p>
          <a:p>
            <a:pPr marL="0" indent="0">
              <a:buNone/>
            </a:pPr>
            <a:endParaRPr lang="en-US" sz="2200" dirty="0"/>
          </a:p>
          <a:p>
            <a:pPr lvl="1"/>
            <a:endParaRPr lang="en-US" sz="2200" dirty="0"/>
          </a:p>
          <a:p>
            <a:pPr lvl="1"/>
            <a:endParaRPr lang="en-US" sz="2200" dirty="0"/>
          </a:p>
          <a:p>
            <a:pPr lvl="1"/>
            <a:endParaRPr lang="en-US" sz="2200" dirty="0"/>
          </a:p>
        </p:txBody>
      </p:sp>
      <p:pic>
        <p:nvPicPr>
          <p:cNvPr id="5" name="Picture 4" descr="Two people holding each other's hands">
            <a:extLst>
              <a:ext uri="{FF2B5EF4-FFF2-40B4-BE49-F238E27FC236}">
                <a16:creationId xmlns:a16="http://schemas.microsoft.com/office/drawing/2014/main" id="{831A198B-1F44-A7DA-F0E7-B5FF81B5B810}"/>
              </a:ext>
            </a:extLst>
          </p:cNvPr>
          <p:cNvPicPr>
            <a:picLocks noChangeAspect="1"/>
          </p:cNvPicPr>
          <p:nvPr/>
        </p:nvPicPr>
        <p:blipFill rotWithShape="1">
          <a:blip r:embed="rId2"/>
          <a:srcRect l="14240" r="21544" b="2"/>
          <a:stretch/>
        </p:blipFill>
        <p:spPr>
          <a:xfrm>
            <a:off x="7675658" y="2093976"/>
            <a:ext cx="3941064" cy="4096512"/>
          </a:xfrm>
          <a:prstGeom prst="rect">
            <a:avLst/>
          </a:prstGeom>
        </p:spPr>
      </p:pic>
    </p:spTree>
    <p:extLst>
      <p:ext uri="{BB962C8B-B14F-4D97-AF65-F5344CB8AC3E}">
        <p14:creationId xmlns:p14="http://schemas.microsoft.com/office/powerpoint/2010/main" val="2064531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8541</TotalTime>
  <Words>1043</Words>
  <Application>Microsoft Office PowerPoint</Application>
  <PresentationFormat>Widescreen</PresentationFormat>
  <Paragraphs>137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Renewed Focus on Rights &amp; Alternatives:  A Review of 2023 Pending Statutory Proposals</vt:lpstr>
      <vt:lpstr>Goals for this Session:</vt:lpstr>
      <vt:lpstr>How did we get here?</vt:lpstr>
      <vt:lpstr>Original Rethinking Guardianship Goals for NC GS 35A Reform </vt:lpstr>
      <vt:lpstr>… Reimagined into Three Phases</vt:lpstr>
      <vt:lpstr>2023 Legislative Proposal: Goals </vt:lpstr>
      <vt:lpstr>Senate Bill 308</vt:lpstr>
      <vt:lpstr>Notice of Rights</vt:lpstr>
      <vt:lpstr>Notice of Rights (35A-1117)</vt:lpstr>
      <vt:lpstr>Notice of Rights before Adjudication (35A-1117)</vt:lpstr>
      <vt:lpstr>Right to Nominate Guardian (35A-1214)</vt:lpstr>
      <vt:lpstr>Notice of Rights after Adjudication (35A-1117)</vt:lpstr>
      <vt:lpstr>Consideration of Less Restrictive Alternatives</vt:lpstr>
      <vt:lpstr>Changes requirement for guardian by changing definition</vt:lpstr>
      <vt:lpstr>Adding one sentence… </vt:lpstr>
      <vt:lpstr>Less Restrictive Alternative</vt:lpstr>
      <vt:lpstr>Examples:</vt:lpstr>
      <vt:lpstr>…or any of these combined.</vt:lpstr>
      <vt:lpstr>So what happens if there is a less restrictive alternative?</vt:lpstr>
      <vt:lpstr>Consideration of Alternatives</vt:lpstr>
      <vt:lpstr>Tools for Judicial Oversight and Review</vt:lpstr>
      <vt:lpstr>Judicial Tools for Oversight and Review</vt:lpstr>
      <vt:lpstr>Judicial Oversight and Review</vt:lpstr>
      <vt:lpstr>Where are We Now?</vt:lpstr>
      <vt:lpstr>What’s Next?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Updates to NC Guardianship Law</dc:title>
  <dc:creator>Catherine Wilson</dc:creator>
  <cp:lastModifiedBy>Catherine Wilson</cp:lastModifiedBy>
  <cp:revision>18</cp:revision>
  <dcterms:created xsi:type="dcterms:W3CDTF">2023-04-12T01:11:37Z</dcterms:created>
  <dcterms:modified xsi:type="dcterms:W3CDTF">2023-05-04T15:11:10Z</dcterms:modified>
</cp:coreProperties>
</file>