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88" r:id="rId2"/>
    <p:sldId id="294" r:id="rId3"/>
    <p:sldId id="274" r:id="rId4"/>
    <p:sldId id="326" r:id="rId5"/>
    <p:sldId id="279" r:id="rId6"/>
    <p:sldId id="314" r:id="rId7"/>
    <p:sldId id="276" r:id="rId8"/>
    <p:sldId id="278" r:id="rId9"/>
    <p:sldId id="277" r:id="rId10"/>
    <p:sldId id="280" r:id="rId11"/>
    <p:sldId id="281" r:id="rId12"/>
    <p:sldId id="295" r:id="rId13"/>
    <p:sldId id="308" r:id="rId14"/>
    <p:sldId id="282" r:id="rId15"/>
    <p:sldId id="315" r:id="rId16"/>
    <p:sldId id="283" r:id="rId17"/>
    <p:sldId id="284" r:id="rId18"/>
    <p:sldId id="285" r:id="rId19"/>
    <p:sldId id="316" r:id="rId20"/>
    <p:sldId id="317" r:id="rId21"/>
    <p:sldId id="327" r:id="rId22"/>
    <p:sldId id="318" r:id="rId23"/>
    <p:sldId id="319" r:id="rId24"/>
    <p:sldId id="286" r:id="rId25"/>
    <p:sldId id="287" r:id="rId26"/>
    <p:sldId id="321" r:id="rId27"/>
    <p:sldId id="322" r:id="rId28"/>
    <p:sldId id="323" r:id="rId29"/>
    <p:sldId id="324" r:id="rId30"/>
    <p:sldId id="296" r:id="rId31"/>
    <p:sldId id="297" r:id="rId32"/>
    <p:sldId id="311" r:id="rId33"/>
    <p:sldId id="301" r:id="rId34"/>
    <p:sldId id="300" r:id="rId35"/>
    <p:sldId id="310" r:id="rId36"/>
    <p:sldId id="302" r:id="rId37"/>
    <p:sldId id="304" r:id="rId38"/>
    <p:sldId id="320" r:id="rId39"/>
    <p:sldId id="325" r:id="rId40"/>
    <p:sldId id="31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306" autoAdjust="0"/>
  </p:normalViewPr>
  <p:slideViewPr>
    <p:cSldViewPr snapToGrid="0">
      <p:cViewPr varScale="1">
        <p:scale>
          <a:sx n="51" d="100"/>
          <a:sy n="51" d="100"/>
        </p:scale>
        <p:origin x="15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C81A8-5025-4DC1-A3B8-45E431361F25}" type="doc">
      <dgm:prSet loTypeId="urn:microsoft.com/office/officeart/2005/8/layout/cycle6" loCatId="cycle" qsTypeId="urn:microsoft.com/office/officeart/2005/8/quickstyle/simple1" qsCatId="simple" csTypeId="urn:microsoft.com/office/officeart/2005/8/colors/accent5_2" csCatId="accent5"/>
      <dgm:spPr/>
      <dgm:t>
        <a:bodyPr/>
        <a:lstStyle/>
        <a:p>
          <a:endParaRPr lang="en-US"/>
        </a:p>
      </dgm:t>
    </dgm:pt>
    <dgm:pt modelId="{F05075A5-E7A9-4EEF-8A88-D17D715E8C55}">
      <dgm:prSet/>
      <dgm:spPr/>
      <dgm:t>
        <a:bodyPr/>
        <a:lstStyle/>
        <a:p>
          <a:r>
            <a:rPr lang="en-US"/>
            <a:t>NGA educates</a:t>
          </a:r>
        </a:p>
      </dgm:t>
    </dgm:pt>
    <dgm:pt modelId="{6E3293E9-A2FE-4799-B781-8335A66251C1}" type="parTrans" cxnId="{280BA7F3-5B89-45EF-8D96-BE67FAC7CB4E}">
      <dgm:prSet/>
      <dgm:spPr/>
      <dgm:t>
        <a:bodyPr/>
        <a:lstStyle/>
        <a:p>
          <a:endParaRPr lang="en-US"/>
        </a:p>
      </dgm:t>
    </dgm:pt>
    <dgm:pt modelId="{C49AB5A1-2A9E-4D63-8DBD-18E92B62364D}" type="sibTrans" cxnId="{280BA7F3-5B89-45EF-8D96-BE67FAC7CB4E}">
      <dgm:prSet/>
      <dgm:spPr/>
      <dgm:t>
        <a:bodyPr/>
        <a:lstStyle/>
        <a:p>
          <a:endParaRPr lang="en-US"/>
        </a:p>
      </dgm:t>
    </dgm:pt>
    <dgm:pt modelId="{46489EEE-4070-4095-BEC9-128E523A95E0}">
      <dgm:prSet/>
      <dgm:spPr/>
      <dgm:t>
        <a:bodyPr/>
        <a:lstStyle/>
        <a:p>
          <a:r>
            <a:rPr lang="en-US"/>
            <a:t>CGC certifies</a:t>
          </a:r>
        </a:p>
      </dgm:t>
    </dgm:pt>
    <dgm:pt modelId="{8996E73E-41A0-4A3D-A6D9-64C039E51BD2}" type="parTrans" cxnId="{4441DCFD-0027-48DC-948B-7D51E77448B4}">
      <dgm:prSet/>
      <dgm:spPr/>
      <dgm:t>
        <a:bodyPr/>
        <a:lstStyle/>
        <a:p>
          <a:endParaRPr lang="en-US"/>
        </a:p>
      </dgm:t>
    </dgm:pt>
    <dgm:pt modelId="{F34EC31B-CDAE-4C26-B038-85F586ABEE61}" type="sibTrans" cxnId="{4441DCFD-0027-48DC-948B-7D51E77448B4}">
      <dgm:prSet/>
      <dgm:spPr/>
      <dgm:t>
        <a:bodyPr/>
        <a:lstStyle/>
        <a:p>
          <a:endParaRPr lang="en-US"/>
        </a:p>
      </dgm:t>
    </dgm:pt>
    <dgm:pt modelId="{A0783D52-E2B4-4058-B380-E9A2997B94CB}" type="pres">
      <dgm:prSet presAssocID="{1D1C81A8-5025-4DC1-A3B8-45E431361F25}" presName="cycle" presStyleCnt="0">
        <dgm:presLayoutVars>
          <dgm:dir/>
          <dgm:resizeHandles val="exact"/>
        </dgm:presLayoutVars>
      </dgm:prSet>
      <dgm:spPr/>
    </dgm:pt>
    <dgm:pt modelId="{A15FB389-D108-4F18-8209-4BC342AC7B41}" type="pres">
      <dgm:prSet presAssocID="{F05075A5-E7A9-4EEF-8A88-D17D715E8C55}" presName="node" presStyleLbl="node1" presStyleIdx="0" presStyleCnt="2">
        <dgm:presLayoutVars>
          <dgm:bulletEnabled val="1"/>
        </dgm:presLayoutVars>
      </dgm:prSet>
      <dgm:spPr/>
    </dgm:pt>
    <dgm:pt modelId="{EE881E16-D999-49FE-A40A-513122CCBE6A}" type="pres">
      <dgm:prSet presAssocID="{F05075A5-E7A9-4EEF-8A88-D17D715E8C55}" presName="spNode" presStyleCnt="0"/>
      <dgm:spPr/>
    </dgm:pt>
    <dgm:pt modelId="{70F027B4-DE01-40F2-98E6-1E127DBD6D61}" type="pres">
      <dgm:prSet presAssocID="{C49AB5A1-2A9E-4D63-8DBD-18E92B62364D}" presName="sibTrans" presStyleLbl="sibTrans1D1" presStyleIdx="0" presStyleCnt="2"/>
      <dgm:spPr/>
    </dgm:pt>
    <dgm:pt modelId="{D336C17D-B319-4100-9A72-D0584E95F63F}" type="pres">
      <dgm:prSet presAssocID="{46489EEE-4070-4095-BEC9-128E523A95E0}" presName="node" presStyleLbl="node1" presStyleIdx="1" presStyleCnt="2">
        <dgm:presLayoutVars>
          <dgm:bulletEnabled val="1"/>
        </dgm:presLayoutVars>
      </dgm:prSet>
      <dgm:spPr/>
    </dgm:pt>
    <dgm:pt modelId="{B623C8EE-9430-4137-9065-D09E3FAD136B}" type="pres">
      <dgm:prSet presAssocID="{46489EEE-4070-4095-BEC9-128E523A95E0}" presName="spNode" presStyleCnt="0"/>
      <dgm:spPr/>
    </dgm:pt>
    <dgm:pt modelId="{CBE01CF7-CBC9-4DAF-88AF-09DED2B67ED8}" type="pres">
      <dgm:prSet presAssocID="{F34EC31B-CDAE-4C26-B038-85F586ABEE61}" presName="sibTrans" presStyleLbl="sibTrans1D1" presStyleIdx="1" presStyleCnt="2"/>
      <dgm:spPr/>
    </dgm:pt>
  </dgm:ptLst>
  <dgm:cxnLst>
    <dgm:cxn modelId="{B7F0F33F-1840-485B-864C-022DFEE4AACB}" type="presOf" srcId="{46489EEE-4070-4095-BEC9-128E523A95E0}" destId="{D336C17D-B319-4100-9A72-D0584E95F63F}" srcOrd="0" destOrd="0" presId="urn:microsoft.com/office/officeart/2005/8/layout/cycle6"/>
    <dgm:cxn modelId="{B00C1B41-D709-410E-8184-54C2BCA735C0}" type="presOf" srcId="{F05075A5-E7A9-4EEF-8A88-D17D715E8C55}" destId="{A15FB389-D108-4F18-8209-4BC342AC7B41}" srcOrd="0" destOrd="0" presId="urn:microsoft.com/office/officeart/2005/8/layout/cycle6"/>
    <dgm:cxn modelId="{E4DBC39A-B2D8-45B9-A5EE-5DC10F309F65}" type="presOf" srcId="{F34EC31B-CDAE-4C26-B038-85F586ABEE61}" destId="{CBE01CF7-CBC9-4DAF-88AF-09DED2B67ED8}" srcOrd="0" destOrd="0" presId="urn:microsoft.com/office/officeart/2005/8/layout/cycle6"/>
    <dgm:cxn modelId="{9C6436CE-C70E-41EA-830B-427B9E6B875D}" type="presOf" srcId="{1D1C81A8-5025-4DC1-A3B8-45E431361F25}" destId="{A0783D52-E2B4-4058-B380-E9A2997B94CB}" srcOrd="0" destOrd="0" presId="urn:microsoft.com/office/officeart/2005/8/layout/cycle6"/>
    <dgm:cxn modelId="{280BA7F3-5B89-45EF-8D96-BE67FAC7CB4E}" srcId="{1D1C81A8-5025-4DC1-A3B8-45E431361F25}" destId="{F05075A5-E7A9-4EEF-8A88-D17D715E8C55}" srcOrd="0" destOrd="0" parTransId="{6E3293E9-A2FE-4799-B781-8335A66251C1}" sibTransId="{C49AB5A1-2A9E-4D63-8DBD-18E92B62364D}"/>
    <dgm:cxn modelId="{C38478F8-EFCD-4083-89C0-98B54DAA3BA8}" type="presOf" srcId="{C49AB5A1-2A9E-4D63-8DBD-18E92B62364D}" destId="{70F027B4-DE01-40F2-98E6-1E127DBD6D61}" srcOrd="0" destOrd="0" presId="urn:microsoft.com/office/officeart/2005/8/layout/cycle6"/>
    <dgm:cxn modelId="{4441DCFD-0027-48DC-948B-7D51E77448B4}" srcId="{1D1C81A8-5025-4DC1-A3B8-45E431361F25}" destId="{46489EEE-4070-4095-BEC9-128E523A95E0}" srcOrd="1" destOrd="0" parTransId="{8996E73E-41A0-4A3D-A6D9-64C039E51BD2}" sibTransId="{F34EC31B-CDAE-4C26-B038-85F586ABEE61}"/>
    <dgm:cxn modelId="{88B823E7-5373-43F4-9A5A-0F8955DC5BB6}" type="presParOf" srcId="{A0783D52-E2B4-4058-B380-E9A2997B94CB}" destId="{A15FB389-D108-4F18-8209-4BC342AC7B41}" srcOrd="0" destOrd="0" presId="urn:microsoft.com/office/officeart/2005/8/layout/cycle6"/>
    <dgm:cxn modelId="{72955689-2EDD-4837-9D2A-DAF453885D9D}" type="presParOf" srcId="{A0783D52-E2B4-4058-B380-E9A2997B94CB}" destId="{EE881E16-D999-49FE-A40A-513122CCBE6A}" srcOrd="1" destOrd="0" presId="urn:microsoft.com/office/officeart/2005/8/layout/cycle6"/>
    <dgm:cxn modelId="{947FB20A-8C2D-4E17-B924-26D8AC00DEF4}" type="presParOf" srcId="{A0783D52-E2B4-4058-B380-E9A2997B94CB}" destId="{70F027B4-DE01-40F2-98E6-1E127DBD6D61}" srcOrd="2" destOrd="0" presId="urn:microsoft.com/office/officeart/2005/8/layout/cycle6"/>
    <dgm:cxn modelId="{BBB02EAE-7168-49E1-B5F4-EED8CDA28F9B}" type="presParOf" srcId="{A0783D52-E2B4-4058-B380-E9A2997B94CB}" destId="{D336C17D-B319-4100-9A72-D0584E95F63F}" srcOrd="3" destOrd="0" presId="urn:microsoft.com/office/officeart/2005/8/layout/cycle6"/>
    <dgm:cxn modelId="{C5DE08F1-F5D6-4FC5-BE19-8BBB5AF8D2F9}" type="presParOf" srcId="{A0783D52-E2B4-4058-B380-E9A2997B94CB}" destId="{B623C8EE-9430-4137-9065-D09E3FAD136B}" srcOrd="4" destOrd="0" presId="urn:microsoft.com/office/officeart/2005/8/layout/cycle6"/>
    <dgm:cxn modelId="{802F0F35-3F7D-48CD-9DFE-C24087FAD67C}" type="presParOf" srcId="{A0783D52-E2B4-4058-B380-E9A2997B94CB}" destId="{CBE01CF7-CBC9-4DAF-88AF-09DED2B67ED8}"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E161F-E4DF-44FA-A305-EFD401EC2F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F4D1E8-931E-4423-B8C7-B6369779EEAD}">
      <dgm:prSet custT="1"/>
      <dgm:spPr/>
      <dgm:t>
        <a:bodyPr/>
        <a:lstStyle/>
        <a:p>
          <a:r>
            <a:rPr lang="en-US" sz="2800" b="1" dirty="0"/>
            <a:t>At the heart of all we do</a:t>
          </a:r>
          <a:endParaRPr lang="en-US" sz="2800" dirty="0"/>
        </a:p>
      </dgm:t>
    </dgm:pt>
    <dgm:pt modelId="{A446C874-9DAC-41E5-9115-BFD4740DFC46}" type="parTrans" cxnId="{F41043F3-C712-44AB-B652-87B4CA1ADCC5}">
      <dgm:prSet/>
      <dgm:spPr/>
      <dgm:t>
        <a:bodyPr/>
        <a:lstStyle/>
        <a:p>
          <a:endParaRPr lang="en-US"/>
        </a:p>
      </dgm:t>
    </dgm:pt>
    <dgm:pt modelId="{69BAEB41-3588-4647-B170-EDC0D2585FB9}" type="sibTrans" cxnId="{F41043F3-C712-44AB-B652-87B4CA1ADCC5}">
      <dgm:prSet/>
      <dgm:spPr/>
      <dgm:t>
        <a:bodyPr/>
        <a:lstStyle/>
        <a:p>
          <a:endParaRPr lang="en-US"/>
        </a:p>
      </dgm:t>
    </dgm:pt>
    <dgm:pt modelId="{BC2C6DD7-E14C-4DD3-833F-14B8F583F25A}">
      <dgm:prSet custT="1"/>
      <dgm:spPr/>
      <dgm:t>
        <a:bodyPr/>
        <a:lstStyle/>
        <a:p>
          <a:r>
            <a:rPr lang="en-US" sz="2800" b="1" dirty="0"/>
            <a:t>Core reference to model behavior</a:t>
          </a:r>
          <a:endParaRPr lang="en-US" sz="2800" dirty="0"/>
        </a:p>
      </dgm:t>
    </dgm:pt>
    <dgm:pt modelId="{803E18AF-9DDB-48FC-874B-4C098CCE3212}" type="parTrans" cxnId="{32E68F98-B379-4B75-9CB2-AEBB76A821F8}">
      <dgm:prSet/>
      <dgm:spPr/>
      <dgm:t>
        <a:bodyPr/>
        <a:lstStyle/>
        <a:p>
          <a:endParaRPr lang="en-US"/>
        </a:p>
      </dgm:t>
    </dgm:pt>
    <dgm:pt modelId="{10AE6492-9C8A-442C-97A8-E1FD61631854}" type="sibTrans" cxnId="{32E68F98-B379-4B75-9CB2-AEBB76A821F8}">
      <dgm:prSet/>
      <dgm:spPr/>
      <dgm:t>
        <a:bodyPr/>
        <a:lstStyle/>
        <a:p>
          <a:endParaRPr lang="en-US"/>
        </a:p>
      </dgm:t>
    </dgm:pt>
    <dgm:pt modelId="{B0D106ED-2D8C-4996-8FD2-25119CBCB53F}">
      <dgm:prSet custT="1"/>
      <dgm:spPr/>
      <dgm:t>
        <a:bodyPr/>
        <a:lstStyle/>
        <a:p>
          <a:r>
            <a:rPr lang="en-US" sz="2800" b="1" dirty="0"/>
            <a:t>Application of ethical principles</a:t>
          </a:r>
          <a:endParaRPr lang="en-US" sz="2800" dirty="0"/>
        </a:p>
      </dgm:t>
    </dgm:pt>
    <dgm:pt modelId="{219AAEB4-18EC-466C-B4CB-F1D968FCF9AA}" type="parTrans" cxnId="{7661E397-3B42-4D20-918B-89099D962CB0}">
      <dgm:prSet/>
      <dgm:spPr/>
      <dgm:t>
        <a:bodyPr/>
        <a:lstStyle/>
        <a:p>
          <a:endParaRPr lang="en-US"/>
        </a:p>
      </dgm:t>
    </dgm:pt>
    <dgm:pt modelId="{AB01AD96-BEF5-4739-A9E1-6DCEAAAEA6FF}" type="sibTrans" cxnId="{7661E397-3B42-4D20-918B-89099D962CB0}">
      <dgm:prSet/>
      <dgm:spPr/>
      <dgm:t>
        <a:bodyPr/>
        <a:lstStyle/>
        <a:p>
          <a:endParaRPr lang="en-US"/>
        </a:p>
      </dgm:t>
    </dgm:pt>
    <dgm:pt modelId="{C175D867-55F2-43FF-8B18-87703E881310}" type="pres">
      <dgm:prSet presAssocID="{BF9E161F-E4DF-44FA-A305-EFD401EC2F1A}" presName="linear" presStyleCnt="0">
        <dgm:presLayoutVars>
          <dgm:dir/>
          <dgm:animLvl val="lvl"/>
          <dgm:resizeHandles val="exact"/>
        </dgm:presLayoutVars>
      </dgm:prSet>
      <dgm:spPr/>
    </dgm:pt>
    <dgm:pt modelId="{79B3C14D-1B05-4D63-846A-FB457D291E9A}" type="pres">
      <dgm:prSet presAssocID="{C3F4D1E8-931E-4423-B8C7-B6369779EEAD}" presName="parentLin" presStyleCnt="0"/>
      <dgm:spPr/>
    </dgm:pt>
    <dgm:pt modelId="{B3FBFDDF-CE5F-43B1-ABA7-6B889A595A33}" type="pres">
      <dgm:prSet presAssocID="{C3F4D1E8-931E-4423-B8C7-B6369779EEAD}" presName="parentLeftMargin" presStyleLbl="node1" presStyleIdx="0" presStyleCnt="3"/>
      <dgm:spPr/>
    </dgm:pt>
    <dgm:pt modelId="{4C979F71-CD5C-4851-9F8D-36F836C32C6A}" type="pres">
      <dgm:prSet presAssocID="{C3F4D1E8-931E-4423-B8C7-B6369779EEAD}" presName="parentText" presStyleLbl="node1" presStyleIdx="0" presStyleCnt="3">
        <dgm:presLayoutVars>
          <dgm:chMax val="0"/>
          <dgm:bulletEnabled val="1"/>
        </dgm:presLayoutVars>
      </dgm:prSet>
      <dgm:spPr/>
    </dgm:pt>
    <dgm:pt modelId="{A1F54219-E7B7-40B6-94CE-3BD750CCE3D7}" type="pres">
      <dgm:prSet presAssocID="{C3F4D1E8-931E-4423-B8C7-B6369779EEAD}" presName="negativeSpace" presStyleCnt="0"/>
      <dgm:spPr/>
    </dgm:pt>
    <dgm:pt modelId="{E29E13F6-88DB-4FB4-9717-712189458733}" type="pres">
      <dgm:prSet presAssocID="{C3F4D1E8-931E-4423-B8C7-B6369779EEAD}" presName="childText" presStyleLbl="conFgAcc1" presStyleIdx="0" presStyleCnt="3">
        <dgm:presLayoutVars>
          <dgm:bulletEnabled val="1"/>
        </dgm:presLayoutVars>
      </dgm:prSet>
      <dgm:spPr/>
    </dgm:pt>
    <dgm:pt modelId="{57B6B7D0-5879-4010-8AAB-481F5702B349}" type="pres">
      <dgm:prSet presAssocID="{69BAEB41-3588-4647-B170-EDC0D2585FB9}" presName="spaceBetweenRectangles" presStyleCnt="0"/>
      <dgm:spPr/>
    </dgm:pt>
    <dgm:pt modelId="{8AA7349D-5138-41D0-AD5E-B59CD43A4B5F}" type="pres">
      <dgm:prSet presAssocID="{BC2C6DD7-E14C-4DD3-833F-14B8F583F25A}" presName="parentLin" presStyleCnt="0"/>
      <dgm:spPr/>
    </dgm:pt>
    <dgm:pt modelId="{6A8F3AB4-C636-47E2-8737-392F2B454E7B}" type="pres">
      <dgm:prSet presAssocID="{BC2C6DD7-E14C-4DD3-833F-14B8F583F25A}" presName="parentLeftMargin" presStyleLbl="node1" presStyleIdx="0" presStyleCnt="3"/>
      <dgm:spPr/>
    </dgm:pt>
    <dgm:pt modelId="{E197B7EA-4169-461E-848F-75CE7AE65CE5}" type="pres">
      <dgm:prSet presAssocID="{BC2C6DD7-E14C-4DD3-833F-14B8F583F25A}" presName="parentText" presStyleLbl="node1" presStyleIdx="1" presStyleCnt="3">
        <dgm:presLayoutVars>
          <dgm:chMax val="0"/>
          <dgm:bulletEnabled val="1"/>
        </dgm:presLayoutVars>
      </dgm:prSet>
      <dgm:spPr/>
    </dgm:pt>
    <dgm:pt modelId="{5FE7CA59-C121-4E85-BC4A-8BB599470A60}" type="pres">
      <dgm:prSet presAssocID="{BC2C6DD7-E14C-4DD3-833F-14B8F583F25A}" presName="negativeSpace" presStyleCnt="0"/>
      <dgm:spPr/>
    </dgm:pt>
    <dgm:pt modelId="{9F80A9EF-EFE8-4C27-944A-549C6E11A442}" type="pres">
      <dgm:prSet presAssocID="{BC2C6DD7-E14C-4DD3-833F-14B8F583F25A}" presName="childText" presStyleLbl="conFgAcc1" presStyleIdx="1" presStyleCnt="3">
        <dgm:presLayoutVars>
          <dgm:bulletEnabled val="1"/>
        </dgm:presLayoutVars>
      </dgm:prSet>
      <dgm:spPr/>
    </dgm:pt>
    <dgm:pt modelId="{F13F0457-5D82-40FC-A95F-E642C64FB3BB}" type="pres">
      <dgm:prSet presAssocID="{10AE6492-9C8A-442C-97A8-E1FD61631854}" presName="spaceBetweenRectangles" presStyleCnt="0"/>
      <dgm:spPr/>
    </dgm:pt>
    <dgm:pt modelId="{CACCD7CB-5136-4CB2-91AE-6A3230D1F561}" type="pres">
      <dgm:prSet presAssocID="{B0D106ED-2D8C-4996-8FD2-25119CBCB53F}" presName="parentLin" presStyleCnt="0"/>
      <dgm:spPr/>
    </dgm:pt>
    <dgm:pt modelId="{69724E0E-11A5-4244-9361-1A26D75BBB1F}" type="pres">
      <dgm:prSet presAssocID="{B0D106ED-2D8C-4996-8FD2-25119CBCB53F}" presName="parentLeftMargin" presStyleLbl="node1" presStyleIdx="1" presStyleCnt="3"/>
      <dgm:spPr/>
    </dgm:pt>
    <dgm:pt modelId="{77C94071-EE15-4699-B179-1F0C3FFE2AF4}" type="pres">
      <dgm:prSet presAssocID="{B0D106ED-2D8C-4996-8FD2-25119CBCB53F}" presName="parentText" presStyleLbl="node1" presStyleIdx="2" presStyleCnt="3">
        <dgm:presLayoutVars>
          <dgm:chMax val="0"/>
          <dgm:bulletEnabled val="1"/>
        </dgm:presLayoutVars>
      </dgm:prSet>
      <dgm:spPr/>
    </dgm:pt>
    <dgm:pt modelId="{2D27DBBD-6D40-4423-ADF6-B07CB4CC3AB8}" type="pres">
      <dgm:prSet presAssocID="{B0D106ED-2D8C-4996-8FD2-25119CBCB53F}" presName="negativeSpace" presStyleCnt="0"/>
      <dgm:spPr/>
    </dgm:pt>
    <dgm:pt modelId="{AE7AA906-6BD4-4B3C-9D70-052180824925}" type="pres">
      <dgm:prSet presAssocID="{B0D106ED-2D8C-4996-8FD2-25119CBCB53F}" presName="childText" presStyleLbl="conFgAcc1" presStyleIdx="2" presStyleCnt="3">
        <dgm:presLayoutVars>
          <dgm:bulletEnabled val="1"/>
        </dgm:presLayoutVars>
      </dgm:prSet>
      <dgm:spPr/>
    </dgm:pt>
  </dgm:ptLst>
  <dgm:cxnLst>
    <dgm:cxn modelId="{A8F8196D-972D-4A50-B97E-C3EACEACCA0D}" type="presOf" srcId="{C3F4D1E8-931E-4423-B8C7-B6369779EEAD}" destId="{4C979F71-CD5C-4851-9F8D-36F836C32C6A}" srcOrd="1" destOrd="0" presId="urn:microsoft.com/office/officeart/2005/8/layout/list1"/>
    <dgm:cxn modelId="{68F8AF53-039D-41BD-9154-8DA4BB01C0AE}" type="presOf" srcId="{C3F4D1E8-931E-4423-B8C7-B6369779EEAD}" destId="{B3FBFDDF-CE5F-43B1-ABA7-6B889A595A33}" srcOrd="0" destOrd="0" presId="urn:microsoft.com/office/officeart/2005/8/layout/list1"/>
    <dgm:cxn modelId="{D737A786-1296-4C8D-82BC-A5DBEB0B74A4}" type="presOf" srcId="{BC2C6DD7-E14C-4DD3-833F-14B8F583F25A}" destId="{E197B7EA-4169-461E-848F-75CE7AE65CE5}" srcOrd="1" destOrd="0" presId="urn:microsoft.com/office/officeart/2005/8/layout/list1"/>
    <dgm:cxn modelId="{B3AAFC8D-7FC6-45DC-AB6B-38C20F89EF20}" type="presOf" srcId="{BF9E161F-E4DF-44FA-A305-EFD401EC2F1A}" destId="{C175D867-55F2-43FF-8B18-87703E881310}" srcOrd="0" destOrd="0" presId="urn:microsoft.com/office/officeart/2005/8/layout/list1"/>
    <dgm:cxn modelId="{7661E397-3B42-4D20-918B-89099D962CB0}" srcId="{BF9E161F-E4DF-44FA-A305-EFD401EC2F1A}" destId="{B0D106ED-2D8C-4996-8FD2-25119CBCB53F}" srcOrd="2" destOrd="0" parTransId="{219AAEB4-18EC-466C-B4CB-F1D968FCF9AA}" sibTransId="{AB01AD96-BEF5-4739-A9E1-6DCEAAAEA6FF}"/>
    <dgm:cxn modelId="{32E68F98-B379-4B75-9CB2-AEBB76A821F8}" srcId="{BF9E161F-E4DF-44FA-A305-EFD401EC2F1A}" destId="{BC2C6DD7-E14C-4DD3-833F-14B8F583F25A}" srcOrd="1" destOrd="0" parTransId="{803E18AF-9DDB-48FC-874B-4C098CCE3212}" sibTransId="{10AE6492-9C8A-442C-97A8-E1FD61631854}"/>
    <dgm:cxn modelId="{AE0185A1-3AF6-41D8-9D5A-3DCDBB615341}" type="presOf" srcId="{B0D106ED-2D8C-4996-8FD2-25119CBCB53F}" destId="{69724E0E-11A5-4244-9361-1A26D75BBB1F}" srcOrd="0" destOrd="0" presId="urn:microsoft.com/office/officeart/2005/8/layout/list1"/>
    <dgm:cxn modelId="{3D7B80D1-B34E-4659-ABD3-9ADA10BE2707}" type="presOf" srcId="{B0D106ED-2D8C-4996-8FD2-25119CBCB53F}" destId="{77C94071-EE15-4699-B179-1F0C3FFE2AF4}" srcOrd="1" destOrd="0" presId="urn:microsoft.com/office/officeart/2005/8/layout/list1"/>
    <dgm:cxn modelId="{E9B692D9-96C8-42E4-908E-0262BB59855B}" type="presOf" srcId="{BC2C6DD7-E14C-4DD3-833F-14B8F583F25A}" destId="{6A8F3AB4-C636-47E2-8737-392F2B454E7B}" srcOrd="0" destOrd="0" presId="urn:microsoft.com/office/officeart/2005/8/layout/list1"/>
    <dgm:cxn modelId="{F41043F3-C712-44AB-B652-87B4CA1ADCC5}" srcId="{BF9E161F-E4DF-44FA-A305-EFD401EC2F1A}" destId="{C3F4D1E8-931E-4423-B8C7-B6369779EEAD}" srcOrd="0" destOrd="0" parTransId="{A446C874-9DAC-41E5-9115-BFD4740DFC46}" sibTransId="{69BAEB41-3588-4647-B170-EDC0D2585FB9}"/>
    <dgm:cxn modelId="{5D966B5E-9CE3-462A-88FF-94B92120997D}" type="presParOf" srcId="{C175D867-55F2-43FF-8B18-87703E881310}" destId="{79B3C14D-1B05-4D63-846A-FB457D291E9A}" srcOrd="0" destOrd="0" presId="urn:microsoft.com/office/officeart/2005/8/layout/list1"/>
    <dgm:cxn modelId="{A9441AE3-B6B3-4147-A2F4-51CBB67EEF0A}" type="presParOf" srcId="{79B3C14D-1B05-4D63-846A-FB457D291E9A}" destId="{B3FBFDDF-CE5F-43B1-ABA7-6B889A595A33}" srcOrd="0" destOrd="0" presId="urn:microsoft.com/office/officeart/2005/8/layout/list1"/>
    <dgm:cxn modelId="{1812E4EE-E336-4F3D-B9C5-279723F9E588}" type="presParOf" srcId="{79B3C14D-1B05-4D63-846A-FB457D291E9A}" destId="{4C979F71-CD5C-4851-9F8D-36F836C32C6A}" srcOrd="1" destOrd="0" presId="urn:microsoft.com/office/officeart/2005/8/layout/list1"/>
    <dgm:cxn modelId="{3605B5C5-BD8A-42C6-B7A9-A8897DCD3AEF}" type="presParOf" srcId="{C175D867-55F2-43FF-8B18-87703E881310}" destId="{A1F54219-E7B7-40B6-94CE-3BD750CCE3D7}" srcOrd="1" destOrd="0" presId="urn:microsoft.com/office/officeart/2005/8/layout/list1"/>
    <dgm:cxn modelId="{FC3E7BA0-7F52-410D-9D05-B6AEC18360DA}" type="presParOf" srcId="{C175D867-55F2-43FF-8B18-87703E881310}" destId="{E29E13F6-88DB-4FB4-9717-712189458733}" srcOrd="2" destOrd="0" presId="urn:microsoft.com/office/officeart/2005/8/layout/list1"/>
    <dgm:cxn modelId="{2B3CE808-381D-4966-B349-FF9ED1C3684B}" type="presParOf" srcId="{C175D867-55F2-43FF-8B18-87703E881310}" destId="{57B6B7D0-5879-4010-8AAB-481F5702B349}" srcOrd="3" destOrd="0" presId="urn:microsoft.com/office/officeart/2005/8/layout/list1"/>
    <dgm:cxn modelId="{F8C0C3AD-B240-4F40-B5B0-6CCA7491E6F3}" type="presParOf" srcId="{C175D867-55F2-43FF-8B18-87703E881310}" destId="{8AA7349D-5138-41D0-AD5E-B59CD43A4B5F}" srcOrd="4" destOrd="0" presId="urn:microsoft.com/office/officeart/2005/8/layout/list1"/>
    <dgm:cxn modelId="{27E2B657-EBA1-4E29-9928-3416DD18C3A3}" type="presParOf" srcId="{8AA7349D-5138-41D0-AD5E-B59CD43A4B5F}" destId="{6A8F3AB4-C636-47E2-8737-392F2B454E7B}" srcOrd="0" destOrd="0" presId="urn:microsoft.com/office/officeart/2005/8/layout/list1"/>
    <dgm:cxn modelId="{3D7A2C82-4DC1-4487-9FAC-E98AA2DF6B3D}" type="presParOf" srcId="{8AA7349D-5138-41D0-AD5E-B59CD43A4B5F}" destId="{E197B7EA-4169-461E-848F-75CE7AE65CE5}" srcOrd="1" destOrd="0" presId="urn:microsoft.com/office/officeart/2005/8/layout/list1"/>
    <dgm:cxn modelId="{34707E60-9E8D-4BD4-B9A6-27EE631643D1}" type="presParOf" srcId="{C175D867-55F2-43FF-8B18-87703E881310}" destId="{5FE7CA59-C121-4E85-BC4A-8BB599470A60}" srcOrd="5" destOrd="0" presId="urn:microsoft.com/office/officeart/2005/8/layout/list1"/>
    <dgm:cxn modelId="{08CA12CE-6099-475A-B7C9-A4563FAB2F44}" type="presParOf" srcId="{C175D867-55F2-43FF-8B18-87703E881310}" destId="{9F80A9EF-EFE8-4C27-944A-549C6E11A442}" srcOrd="6" destOrd="0" presId="urn:microsoft.com/office/officeart/2005/8/layout/list1"/>
    <dgm:cxn modelId="{E0EBBCB9-6AF4-4F8E-869C-36C3E79E084A}" type="presParOf" srcId="{C175D867-55F2-43FF-8B18-87703E881310}" destId="{F13F0457-5D82-40FC-A95F-E642C64FB3BB}" srcOrd="7" destOrd="0" presId="urn:microsoft.com/office/officeart/2005/8/layout/list1"/>
    <dgm:cxn modelId="{EFFB0882-E9FD-48B0-B93D-09541DF72AF2}" type="presParOf" srcId="{C175D867-55F2-43FF-8B18-87703E881310}" destId="{CACCD7CB-5136-4CB2-91AE-6A3230D1F561}" srcOrd="8" destOrd="0" presId="urn:microsoft.com/office/officeart/2005/8/layout/list1"/>
    <dgm:cxn modelId="{73F941BC-130B-4302-A085-888ACBB7B81D}" type="presParOf" srcId="{CACCD7CB-5136-4CB2-91AE-6A3230D1F561}" destId="{69724E0E-11A5-4244-9361-1A26D75BBB1F}" srcOrd="0" destOrd="0" presId="urn:microsoft.com/office/officeart/2005/8/layout/list1"/>
    <dgm:cxn modelId="{CC3050B2-CD20-4B41-9B76-D72F0F67AA2B}" type="presParOf" srcId="{CACCD7CB-5136-4CB2-91AE-6A3230D1F561}" destId="{77C94071-EE15-4699-B179-1F0C3FFE2AF4}" srcOrd="1" destOrd="0" presId="urn:microsoft.com/office/officeart/2005/8/layout/list1"/>
    <dgm:cxn modelId="{05854E04-7FB8-42E1-92A3-5E96384D2699}" type="presParOf" srcId="{C175D867-55F2-43FF-8B18-87703E881310}" destId="{2D27DBBD-6D40-4423-ADF6-B07CB4CC3AB8}" srcOrd="9" destOrd="0" presId="urn:microsoft.com/office/officeart/2005/8/layout/list1"/>
    <dgm:cxn modelId="{D150D5D8-9143-46E5-B766-8021213C8681}" type="presParOf" srcId="{C175D867-55F2-43FF-8B18-87703E881310}" destId="{AE7AA906-6BD4-4B3C-9D70-05218082492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1DF95-F9FE-4574-A932-0E97BBB0096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50879180-E8C3-48B6-8A29-0676F8002B7A}">
      <dgm:prSet/>
      <dgm:spPr/>
      <dgm:t>
        <a:bodyPr/>
        <a:lstStyle/>
        <a:p>
          <a:r>
            <a:rPr lang="en-US" b="1" dirty="0"/>
            <a:t>National certification is voluntary</a:t>
          </a:r>
          <a:endParaRPr lang="en-US" dirty="0"/>
        </a:p>
      </dgm:t>
    </dgm:pt>
    <dgm:pt modelId="{B211EB60-92C9-4C83-AC1F-9E0C80D5E1DF}" type="parTrans" cxnId="{998B77B4-DA51-446C-87BC-8FBDB4CCE43E}">
      <dgm:prSet/>
      <dgm:spPr/>
      <dgm:t>
        <a:bodyPr/>
        <a:lstStyle/>
        <a:p>
          <a:endParaRPr lang="en-US"/>
        </a:p>
      </dgm:t>
    </dgm:pt>
    <dgm:pt modelId="{B0B5D99C-A191-4361-A940-6E6DF98F80FC}" type="sibTrans" cxnId="{998B77B4-DA51-446C-87BC-8FBDB4CCE43E}">
      <dgm:prSet/>
      <dgm:spPr/>
      <dgm:t>
        <a:bodyPr/>
        <a:lstStyle/>
        <a:p>
          <a:endParaRPr lang="en-US"/>
        </a:p>
      </dgm:t>
    </dgm:pt>
    <dgm:pt modelId="{67680D46-95D5-4D8A-96F3-919B41D82213}">
      <dgm:prSet/>
      <dgm:spPr/>
      <dgm:t>
        <a:bodyPr/>
        <a:lstStyle/>
        <a:p>
          <a:r>
            <a:rPr lang="en-US" b="1" dirty="0"/>
            <a:t>Center for Guardianship Certification</a:t>
          </a:r>
          <a:endParaRPr lang="en-US" dirty="0"/>
        </a:p>
      </dgm:t>
    </dgm:pt>
    <dgm:pt modelId="{686CFED9-653F-4703-8B41-19B1FDE84874}" type="parTrans" cxnId="{8E49FF2D-2511-4CE0-8A55-9F729AC8FA54}">
      <dgm:prSet/>
      <dgm:spPr/>
      <dgm:t>
        <a:bodyPr/>
        <a:lstStyle/>
        <a:p>
          <a:endParaRPr lang="en-US"/>
        </a:p>
      </dgm:t>
    </dgm:pt>
    <dgm:pt modelId="{B6F7281B-C5D3-4BD3-B6F1-31A6264A97CC}" type="sibTrans" cxnId="{8E49FF2D-2511-4CE0-8A55-9F729AC8FA54}">
      <dgm:prSet/>
      <dgm:spPr/>
      <dgm:t>
        <a:bodyPr/>
        <a:lstStyle/>
        <a:p>
          <a:endParaRPr lang="en-US"/>
        </a:p>
      </dgm:t>
    </dgm:pt>
    <dgm:pt modelId="{9B703201-A8B1-44FE-92A5-E335B72559E1}">
      <dgm:prSet/>
      <dgm:spPr/>
      <dgm:t>
        <a:bodyPr/>
        <a:lstStyle/>
        <a:p>
          <a:r>
            <a:rPr lang="en-US" b="1"/>
            <a:t>13 states have some form of mandatory                    certification/licensing</a:t>
          </a:r>
          <a:endParaRPr lang="en-US"/>
        </a:p>
      </dgm:t>
    </dgm:pt>
    <dgm:pt modelId="{6B250F9D-6521-476E-9222-2CE98A82AE37}" type="parTrans" cxnId="{07F596CB-6087-445C-8C0C-97ACE7D7A904}">
      <dgm:prSet/>
      <dgm:spPr/>
      <dgm:t>
        <a:bodyPr/>
        <a:lstStyle/>
        <a:p>
          <a:endParaRPr lang="en-US"/>
        </a:p>
      </dgm:t>
    </dgm:pt>
    <dgm:pt modelId="{A69E80E8-ED84-4BEB-8943-A7B513F3AAB4}" type="sibTrans" cxnId="{07F596CB-6087-445C-8C0C-97ACE7D7A904}">
      <dgm:prSet/>
      <dgm:spPr/>
      <dgm:t>
        <a:bodyPr/>
        <a:lstStyle/>
        <a:p>
          <a:endParaRPr lang="en-US"/>
        </a:p>
      </dgm:t>
    </dgm:pt>
    <dgm:pt modelId="{F681E425-776D-4E9A-9902-2E04ED1203C2}">
      <dgm:prSet/>
      <dgm:spPr/>
      <dgm:t>
        <a:bodyPr/>
        <a:lstStyle/>
        <a:p>
          <a:r>
            <a:rPr lang="en-US" b="1"/>
            <a:t>4 states have state process</a:t>
          </a:r>
          <a:endParaRPr lang="en-US"/>
        </a:p>
      </dgm:t>
    </dgm:pt>
    <dgm:pt modelId="{54A13093-1DD3-4BD7-98E7-9A8D33CE4FA7}" type="parTrans" cxnId="{0F3E4B7A-3A46-4C91-BE1C-EFC071A3ABC0}">
      <dgm:prSet/>
      <dgm:spPr/>
      <dgm:t>
        <a:bodyPr/>
        <a:lstStyle/>
        <a:p>
          <a:endParaRPr lang="en-US"/>
        </a:p>
      </dgm:t>
    </dgm:pt>
    <dgm:pt modelId="{14D8B278-80EF-4138-BD18-0D1D17CEB744}" type="sibTrans" cxnId="{0F3E4B7A-3A46-4C91-BE1C-EFC071A3ABC0}">
      <dgm:prSet/>
      <dgm:spPr/>
      <dgm:t>
        <a:bodyPr/>
        <a:lstStyle/>
        <a:p>
          <a:endParaRPr lang="en-US"/>
        </a:p>
      </dgm:t>
    </dgm:pt>
    <dgm:pt modelId="{1E7E5D1C-B14D-4380-A45F-A617439453E1}">
      <dgm:prSet/>
      <dgm:spPr/>
      <dgm:t>
        <a:bodyPr/>
        <a:lstStyle/>
        <a:p>
          <a:r>
            <a:rPr lang="en-US" b="1" dirty="0"/>
            <a:t>9 states require professional guardians to be CGC certified</a:t>
          </a:r>
          <a:endParaRPr lang="en-US" dirty="0"/>
        </a:p>
      </dgm:t>
    </dgm:pt>
    <dgm:pt modelId="{E3D134FC-4466-450A-9093-E0A388FB7CD7}" type="parTrans" cxnId="{07AFA382-BB77-4137-B7AD-FEE9826D6B8F}">
      <dgm:prSet/>
      <dgm:spPr/>
      <dgm:t>
        <a:bodyPr/>
        <a:lstStyle/>
        <a:p>
          <a:endParaRPr lang="en-US"/>
        </a:p>
      </dgm:t>
    </dgm:pt>
    <dgm:pt modelId="{F46AD869-812C-4F1F-8871-B23318A3ACA9}" type="sibTrans" cxnId="{07AFA382-BB77-4137-B7AD-FEE9826D6B8F}">
      <dgm:prSet/>
      <dgm:spPr/>
      <dgm:t>
        <a:bodyPr/>
        <a:lstStyle/>
        <a:p>
          <a:endParaRPr lang="en-US"/>
        </a:p>
      </dgm:t>
    </dgm:pt>
    <dgm:pt modelId="{9986CFE1-2631-4018-8E48-562115D3A1CB}" type="pres">
      <dgm:prSet presAssocID="{BBB1DF95-F9FE-4574-A932-0E97BBB00965}" presName="Name0" presStyleCnt="0">
        <dgm:presLayoutVars>
          <dgm:dir/>
          <dgm:animLvl val="lvl"/>
          <dgm:resizeHandles val="exact"/>
        </dgm:presLayoutVars>
      </dgm:prSet>
      <dgm:spPr/>
    </dgm:pt>
    <dgm:pt modelId="{D06D5BDC-C173-4500-8A57-57C8CCE74B68}" type="pres">
      <dgm:prSet presAssocID="{50879180-E8C3-48B6-8A29-0676F8002B7A}" presName="composite" presStyleCnt="0"/>
      <dgm:spPr/>
    </dgm:pt>
    <dgm:pt modelId="{64B0C0F3-E724-46E9-BF83-076F0C4D81DE}" type="pres">
      <dgm:prSet presAssocID="{50879180-E8C3-48B6-8A29-0676F8002B7A}" presName="parTx" presStyleLbl="alignNode1" presStyleIdx="0" presStyleCnt="2">
        <dgm:presLayoutVars>
          <dgm:chMax val="0"/>
          <dgm:chPref val="0"/>
          <dgm:bulletEnabled val="1"/>
        </dgm:presLayoutVars>
      </dgm:prSet>
      <dgm:spPr/>
    </dgm:pt>
    <dgm:pt modelId="{ACD143DF-264C-485E-BC08-A3DA4992FCEE}" type="pres">
      <dgm:prSet presAssocID="{50879180-E8C3-48B6-8A29-0676F8002B7A}" presName="desTx" presStyleLbl="alignAccFollowNode1" presStyleIdx="0" presStyleCnt="2">
        <dgm:presLayoutVars>
          <dgm:bulletEnabled val="1"/>
        </dgm:presLayoutVars>
      </dgm:prSet>
      <dgm:spPr/>
    </dgm:pt>
    <dgm:pt modelId="{435676EA-3019-460A-8833-3FA1DE0EC9A9}" type="pres">
      <dgm:prSet presAssocID="{B0B5D99C-A191-4361-A940-6E6DF98F80FC}" presName="space" presStyleCnt="0"/>
      <dgm:spPr/>
    </dgm:pt>
    <dgm:pt modelId="{F2135275-0B91-4688-B1B5-49EF2119D424}" type="pres">
      <dgm:prSet presAssocID="{9B703201-A8B1-44FE-92A5-E335B72559E1}" presName="composite" presStyleCnt="0"/>
      <dgm:spPr/>
    </dgm:pt>
    <dgm:pt modelId="{ED915E0D-DC4B-4FA5-B4C6-5800CA983D66}" type="pres">
      <dgm:prSet presAssocID="{9B703201-A8B1-44FE-92A5-E335B72559E1}" presName="parTx" presStyleLbl="alignNode1" presStyleIdx="1" presStyleCnt="2">
        <dgm:presLayoutVars>
          <dgm:chMax val="0"/>
          <dgm:chPref val="0"/>
          <dgm:bulletEnabled val="1"/>
        </dgm:presLayoutVars>
      </dgm:prSet>
      <dgm:spPr/>
    </dgm:pt>
    <dgm:pt modelId="{77EC823B-9668-4AED-AA36-2DE183F5452C}" type="pres">
      <dgm:prSet presAssocID="{9B703201-A8B1-44FE-92A5-E335B72559E1}" presName="desTx" presStyleLbl="alignAccFollowNode1" presStyleIdx="1" presStyleCnt="2">
        <dgm:presLayoutVars>
          <dgm:bulletEnabled val="1"/>
        </dgm:presLayoutVars>
      </dgm:prSet>
      <dgm:spPr/>
    </dgm:pt>
  </dgm:ptLst>
  <dgm:cxnLst>
    <dgm:cxn modelId="{8E49FF2D-2511-4CE0-8A55-9F729AC8FA54}" srcId="{50879180-E8C3-48B6-8A29-0676F8002B7A}" destId="{67680D46-95D5-4D8A-96F3-919B41D82213}" srcOrd="0" destOrd="0" parTransId="{686CFED9-653F-4703-8B41-19B1FDE84874}" sibTransId="{B6F7281B-C5D3-4BD3-B6F1-31A6264A97CC}"/>
    <dgm:cxn modelId="{A0A4B26F-35CF-457F-BF18-BBD92EEA6439}" type="presOf" srcId="{1E7E5D1C-B14D-4380-A45F-A617439453E1}" destId="{77EC823B-9668-4AED-AA36-2DE183F5452C}" srcOrd="0" destOrd="1" presId="urn:microsoft.com/office/officeart/2005/8/layout/hList1"/>
    <dgm:cxn modelId="{0F3E4B7A-3A46-4C91-BE1C-EFC071A3ABC0}" srcId="{9B703201-A8B1-44FE-92A5-E335B72559E1}" destId="{F681E425-776D-4E9A-9902-2E04ED1203C2}" srcOrd="0" destOrd="0" parTransId="{54A13093-1DD3-4BD7-98E7-9A8D33CE4FA7}" sibTransId="{14D8B278-80EF-4138-BD18-0D1D17CEB744}"/>
    <dgm:cxn modelId="{014C4B7B-06D9-445D-B9D1-C24FE2433AA2}" type="presOf" srcId="{F681E425-776D-4E9A-9902-2E04ED1203C2}" destId="{77EC823B-9668-4AED-AA36-2DE183F5452C}" srcOrd="0" destOrd="0" presId="urn:microsoft.com/office/officeart/2005/8/layout/hList1"/>
    <dgm:cxn modelId="{07AFA382-BB77-4137-B7AD-FEE9826D6B8F}" srcId="{9B703201-A8B1-44FE-92A5-E335B72559E1}" destId="{1E7E5D1C-B14D-4380-A45F-A617439453E1}" srcOrd="1" destOrd="0" parTransId="{E3D134FC-4466-450A-9093-E0A388FB7CD7}" sibTransId="{F46AD869-812C-4F1F-8871-B23318A3ACA9}"/>
    <dgm:cxn modelId="{DF64E386-0F9B-4226-8517-1DC1CD45C5C5}" type="presOf" srcId="{50879180-E8C3-48B6-8A29-0676F8002B7A}" destId="{64B0C0F3-E724-46E9-BF83-076F0C4D81DE}" srcOrd="0" destOrd="0" presId="urn:microsoft.com/office/officeart/2005/8/layout/hList1"/>
    <dgm:cxn modelId="{0A152E9F-68DB-4981-852A-57D4BF13E904}" type="presOf" srcId="{67680D46-95D5-4D8A-96F3-919B41D82213}" destId="{ACD143DF-264C-485E-BC08-A3DA4992FCEE}" srcOrd="0" destOrd="0" presId="urn:microsoft.com/office/officeart/2005/8/layout/hList1"/>
    <dgm:cxn modelId="{786EAD9F-2ACB-4D8D-A207-1525E9B6808B}" type="presOf" srcId="{BBB1DF95-F9FE-4574-A932-0E97BBB00965}" destId="{9986CFE1-2631-4018-8E48-562115D3A1CB}" srcOrd="0" destOrd="0" presId="urn:microsoft.com/office/officeart/2005/8/layout/hList1"/>
    <dgm:cxn modelId="{998B77B4-DA51-446C-87BC-8FBDB4CCE43E}" srcId="{BBB1DF95-F9FE-4574-A932-0E97BBB00965}" destId="{50879180-E8C3-48B6-8A29-0676F8002B7A}" srcOrd="0" destOrd="0" parTransId="{B211EB60-92C9-4C83-AC1F-9E0C80D5E1DF}" sibTransId="{B0B5D99C-A191-4361-A940-6E6DF98F80FC}"/>
    <dgm:cxn modelId="{07F596CB-6087-445C-8C0C-97ACE7D7A904}" srcId="{BBB1DF95-F9FE-4574-A932-0E97BBB00965}" destId="{9B703201-A8B1-44FE-92A5-E335B72559E1}" srcOrd="1" destOrd="0" parTransId="{6B250F9D-6521-476E-9222-2CE98A82AE37}" sibTransId="{A69E80E8-ED84-4BEB-8943-A7B513F3AAB4}"/>
    <dgm:cxn modelId="{D6703ACE-A96B-4BCB-BDD9-BDFBAEC951A6}" type="presOf" srcId="{9B703201-A8B1-44FE-92A5-E335B72559E1}" destId="{ED915E0D-DC4B-4FA5-B4C6-5800CA983D66}" srcOrd="0" destOrd="0" presId="urn:microsoft.com/office/officeart/2005/8/layout/hList1"/>
    <dgm:cxn modelId="{677B3B54-4C5D-469A-8BD9-BD62831450E7}" type="presParOf" srcId="{9986CFE1-2631-4018-8E48-562115D3A1CB}" destId="{D06D5BDC-C173-4500-8A57-57C8CCE74B68}" srcOrd="0" destOrd="0" presId="urn:microsoft.com/office/officeart/2005/8/layout/hList1"/>
    <dgm:cxn modelId="{363AA5B8-BB04-405D-A44B-C97933827F5D}" type="presParOf" srcId="{D06D5BDC-C173-4500-8A57-57C8CCE74B68}" destId="{64B0C0F3-E724-46E9-BF83-076F0C4D81DE}" srcOrd="0" destOrd="0" presId="urn:microsoft.com/office/officeart/2005/8/layout/hList1"/>
    <dgm:cxn modelId="{D177467F-C65B-46C7-B397-D8201ED53BCA}" type="presParOf" srcId="{D06D5BDC-C173-4500-8A57-57C8CCE74B68}" destId="{ACD143DF-264C-485E-BC08-A3DA4992FCEE}" srcOrd="1" destOrd="0" presId="urn:microsoft.com/office/officeart/2005/8/layout/hList1"/>
    <dgm:cxn modelId="{696A370D-9620-4BD4-BC99-5CB688A756DB}" type="presParOf" srcId="{9986CFE1-2631-4018-8E48-562115D3A1CB}" destId="{435676EA-3019-460A-8833-3FA1DE0EC9A9}" srcOrd="1" destOrd="0" presId="urn:microsoft.com/office/officeart/2005/8/layout/hList1"/>
    <dgm:cxn modelId="{C41A97C5-7B8E-4670-8C7C-82E306B88FBC}" type="presParOf" srcId="{9986CFE1-2631-4018-8E48-562115D3A1CB}" destId="{F2135275-0B91-4688-B1B5-49EF2119D424}" srcOrd="2" destOrd="0" presId="urn:microsoft.com/office/officeart/2005/8/layout/hList1"/>
    <dgm:cxn modelId="{07FC2ECF-4528-46FA-9950-784430411959}" type="presParOf" srcId="{F2135275-0B91-4688-B1B5-49EF2119D424}" destId="{ED915E0D-DC4B-4FA5-B4C6-5800CA983D66}" srcOrd="0" destOrd="0" presId="urn:microsoft.com/office/officeart/2005/8/layout/hList1"/>
    <dgm:cxn modelId="{9C8DDA62-98EE-4886-8B28-59EF78E3E69A}" type="presParOf" srcId="{F2135275-0B91-4688-B1B5-49EF2119D424}" destId="{77EC823B-9668-4AED-AA36-2DE183F5452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92AF5A-D30E-4826-A1D6-D775BB478D1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0AFFF26-BEA6-4A94-98CB-821A88D8CFFA}">
      <dgm:prSet custT="1"/>
      <dgm:spPr/>
      <dgm:t>
        <a:bodyPr/>
        <a:lstStyle/>
        <a:p>
          <a:pPr>
            <a:lnSpc>
              <a:spcPct val="100000"/>
            </a:lnSpc>
          </a:pPr>
          <a:r>
            <a:rPr lang="en-US" sz="2400" b="1" dirty="0"/>
            <a:t>Survey in 2020</a:t>
          </a:r>
          <a:endParaRPr lang="en-US" sz="2400" dirty="0"/>
        </a:p>
      </dgm:t>
    </dgm:pt>
    <dgm:pt modelId="{39FB74D1-7A44-4D1E-AB6F-C6A55932414C}" type="parTrans" cxnId="{0CE842E3-C82A-40AC-8F7F-F01393DBEE0F}">
      <dgm:prSet/>
      <dgm:spPr/>
      <dgm:t>
        <a:bodyPr/>
        <a:lstStyle/>
        <a:p>
          <a:endParaRPr lang="en-US"/>
        </a:p>
      </dgm:t>
    </dgm:pt>
    <dgm:pt modelId="{F61C9A81-2DA2-4EE5-8E7E-8B766FB6E067}" type="sibTrans" cxnId="{0CE842E3-C82A-40AC-8F7F-F01393DBEE0F}">
      <dgm:prSet/>
      <dgm:spPr/>
      <dgm:t>
        <a:bodyPr/>
        <a:lstStyle/>
        <a:p>
          <a:endParaRPr lang="en-US"/>
        </a:p>
      </dgm:t>
    </dgm:pt>
    <dgm:pt modelId="{065BD1E1-0963-42E0-8E78-9E335143B99F}">
      <dgm:prSet/>
      <dgm:spPr/>
      <dgm:t>
        <a:bodyPr/>
        <a:lstStyle/>
        <a:p>
          <a:pPr>
            <a:lnSpc>
              <a:spcPct val="100000"/>
            </a:lnSpc>
          </a:pPr>
          <a:r>
            <a:rPr lang="en-US" b="1" dirty="0"/>
            <a:t>Judges in jurisdictions where NCGs and NMGs are located</a:t>
          </a:r>
          <a:endParaRPr lang="en-US" dirty="0"/>
        </a:p>
      </dgm:t>
    </dgm:pt>
    <dgm:pt modelId="{16EE5508-BC07-4831-AF11-68C86E4276E0}" type="parTrans" cxnId="{2F0A16B7-C1B2-4E53-92FC-251E2343D991}">
      <dgm:prSet/>
      <dgm:spPr/>
      <dgm:t>
        <a:bodyPr/>
        <a:lstStyle/>
        <a:p>
          <a:endParaRPr lang="en-US"/>
        </a:p>
      </dgm:t>
    </dgm:pt>
    <dgm:pt modelId="{E4542F62-BC3B-44D0-981A-6FD718DF00DB}" type="sibTrans" cxnId="{2F0A16B7-C1B2-4E53-92FC-251E2343D991}">
      <dgm:prSet/>
      <dgm:spPr/>
      <dgm:t>
        <a:bodyPr/>
        <a:lstStyle/>
        <a:p>
          <a:endParaRPr lang="en-US"/>
        </a:p>
      </dgm:t>
    </dgm:pt>
    <dgm:pt modelId="{3CEA95C9-46D9-4DC8-9968-6D6543F39287}">
      <dgm:prSet custT="1"/>
      <dgm:spPr/>
      <dgm:t>
        <a:bodyPr/>
        <a:lstStyle/>
        <a:p>
          <a:pPr>
            <a:lnSpc>
              <a:spcPct val="100000"/>
            </a:lnSpc>
          </a:pPr>
          <a:r>
            <a:rPr lang="en-US" sz="2400" b="1" dirty="0"/>
            <a:t>Online/mail</a:t>
          </a:r>
          <a:endParaRPr lang="en-US" sz="2400" dirty="0"/>
        </a:p>
      </dgm:t>
    </dgm:pt>
    <dgm:pt modelId="{C4E658FE-FE7B-4675-8891-B0CE91828C7E}" type="parTrans" cxnId="{89EF62C2-5B7A-4650-B786-3BE5143E8E46}">
      <dgm:prSet/>
      <dgm:spPr/>
      <dgm:t>
        <a:bodyPr/>
        <a:lstStyle/>
        <a:p>
          <a:endParaRPr lang="en-US"/>
        </a:p>
      </dgm:t>
    </dgm:pt>
    <dgm:pt modelId="{9CC2DC70-450E-4CB1-8A1A-FC65CFC1E744}" type="sibTrans" cxnId="{89EF62C2-5B7A-4650-B786-3BE5143E8E46}">
      <dgm:prSet/>
      <dgm:spPr/>
      <dgm:t>
        <a:bodyPr/>
        <a:lstStyle/>
        <a:p>
          <a:endParaRPr lang="en-US"/>
        </a:p>
      </dgm:t>
    </dgm:pt>
    <dgm:pt modelId="{8D6F1877-ED81-4678-A58E-E2B86A360567}" type="pres">
      <dgm:prSet presAssocID="{9B92AF5A-D30E-4826-A1D6-D775BB478D11}" presName="root" presStyleCnt="0">
        <dgm:presLayoutVars>
          <dgm:dir/>
          <dgm:resizeHandles val="exact"/>
        </dgm:presLayoutVars>
      </dgm:prSet>
      <dgm:spPr/>
    </dgm:pt>
    <dgm:pt modelId="{E0B6778F-AE2B-44D9-8B0D-03F1DF511945}" type="pres">
      <dgm:prSet presAssocID="{E0AFFF26-BEA6-4A94-98CB-821A88D8CFFA}" presName="compNode" presStyleCnt="0"/>
      <dgm:spPr/>
    </dgm:pt>
    <dgm:pt modelId="{A82B7022-075A-41AD-BD3A-6B74D91BEAC1}" type="pres">
      <dgm:prSet presAssocID="{E0AFFF26-BEA6-4A94-98CB-821A88D8CF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717BF44B-9590-427D-9876-5E38A3C8C317}" type="pres">
      <dgm:prSet presAssocID="{E0AFFF26-BEA6-4A94-98CB-821A88D8CFFA}" presName="spaceRect" presStyleCnt="0"/>
      <dgm:spPr/>
    </dgm:pt>
    <dgm:pt modelId="{3D444A70-9AAD-4CA6-8C87-5EA2391B8BBD}" type="pres">
      <dgm:prSet presAssocID="{E0AFFF26-BEA6-4A94-98CB-821A88D8CFFA}" presName="textRect" presStyleLbl="revTx" presStyleIdx="0" presStyleCnt="3">
        <dgm:presLayoutVars>
          <dgm:chMax val="1"/>
          <dgm:chPref val="1"/>
        </dgm:presLayoutVars>
      </dgm:prSet>
      <dgm:spPr/>
    </dgm:pt>
    <dgm:pt modelId="{D06E4343-F142-40CB-B8F1-8A6F5F9F71C0}" type="pres">
      <dgm:prSet presAssocID="{F61C9A81-2DA2-4EE5-8E7E-8B766FB6E067}" presName="sibTrans" presStyleCnt="0"/>
      <dgm:spPr/>
    </dgm:pt>
    <dgm:pt modelId="{9E92158C-3C77-4E5F-8813-70278D39C063}" type="pres">
      <dgm:prSet presAssocID="{065BD1E1-0963-42E0-8E78-9E335143B99F}" presName="compNode" presStyleCnt="0"/>
      <dgm:spPr/>
    </dgm:pt>
    <dgm:pt modelId="{EB5E8087-1F47-4CDA-9C05-B8F15742D583}" type="pres">
      <dgm:prSet presAssocID="{065BD1E1-0963-42E0-8E78-9E335143B9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93119C20-E7DE-4957-8CA9-F3425AC48B18}" type="pres">
      <dgm:prSet presAssocID="{065BD1E1-0963-42E0-8E78-9E335143B99F}" presName="spaceRect" presStyleCnt="0"/>
      <dgm:spPr/>
    </dgm:pt>
    <dgm:pt modelId="{F5036E29-951C-44D0-B856-225C52559642}" type="pres">
      <dgm:prSet presAssocID="{065BD1E1-0963-42E0-8E78-9E335143B99F}" presName="textRect" presStyleLbl="revTx" presStyleIdx="1" presStyleCnt="3" custScaleY="186741">
        <dgm:presLayoutVars>
          <dgm:chMax val="1"/>
          <dgm:chPref val="1"/>
        </dgm:presLayoutVars>
      </dgm:prSet>
      <dgm:spPr/>
    </dgm:pt>
    <dgm:pt modelId="{C131A877-AD47-4CEE-8751-F18A940EE13D}" type="pres">
      <dgm:prSet presAssocID="{E4542F62-BC3B-44D0-981A-6FD718DF00DB}" presName="sibTrans" presStyleCnt="0"/>
      <dgm:spPr/>
    </dgm:pt>
    <dgm:pt modelId="{D019D385-8128-4D2D-B303-62687C5D72F8}" type="pres">
      <dgm:prSet presAssocID="{3CEA95C9-46D9-4DC8-9968-6D6543F39287}" presName="compNode" presStyleCnt="0"/>
      <dgm:spPr/>
    </dgm:pt>
    <dgm:pt modelId="{B5B1E5B4-AF5A-42B5-8509-49037CE61FC4}" type="pres">
      <dgm:prSet presAssocID="{3CEA95C9-46D9-4DC8-9968-6D6543F392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a:ext>
      </dgm:extLst>
    </dgm:pt>
    <dgm:pt modelId="{1E099642-E810-4143-81C3-44B970242572}" type="pres">
      <dgm:prSet presAssocID="{3CEA95C9-46D9-4DC8-9968-6D6543F39287}" presName="spaceRect" presStyleCnt="0"/>
      <dgm:spPr/>
    </dgm:pt>
    <dgm:pt modelId="{12678FC1-AC1A-4DB9-9A36-F8131BA89A30}" type="pres">
      <dgm:prSet presAssocID="{3CEA95C9-46D9-4DC8-9968-6D6543F39287}" presName="textRect" presStyleLbl="revTx" presStyleIdx="2" presStyleCnt="3">
        <dgm:presLayoutVars>
          <dgm:chMax val="1"/>
          <dgm:chPref val="1"/>
        </dgm:presLayoutVars>
      </dgm:prSet>
      <dgm:spPr/>
    </dgm:pt>
  </dgm:ptLst>
  <dgm:cxnLst>
    <dgm:cxn modelId="{D3930654-ADB1-4CCF-A63F-4B0E9BFAF8C5}" type="presOf" srcId="{3CEA95C9-46D9-4DC8-9968-6D6543F39287}" destId="{12678FC1-AC1A-4DB9-9A36-F8131BA89A30}" srcOrd="0" destOrd="0" presId="urn:microsoft.com/office/officeart/2018/2/layout/IconLabelList"/>
    <dgm:cxn modelId="{34C3567D-3E4B-4B48-8EA6-EF06E0E11980}" type="presOf" srcId="{065BD1E1-0963-42E0-8E78-9E335143B99F}" destId="{F5036E29-951C-44D0-B856-225C52559642}" srcOrd="0" destOrd="0" presId="urn:microsoft.com/office/officeart/2018/2/layout/IconLabelList"/>
    <dgm:cxn modelId="{6A2BB593-426E-4836-9372-CC3A287E1E89}" type="presOf" srcId="{E0AFFF26-BEA6-4A94-98CB-821A88D8CFFA}" destId="{3D444A70-9AAD-4CA6-8C87-5EA2391B8BBD}" srcOrd="0" destOrd="0" presId="urn:microsoft.com/office/officeart/2018/2/layout/IconLabelList"/>
    <dgm:cxn modelId="{D90C679F-C34B-4228-AC1E-4407A237DFCC}" type="presOf" srcId="{9B92AF5A-D30E-4826-A1D6-D775BB478D11}" destId="{8D6F1877-ED81-4678-A58E-E2B86A360567}" srcOrd="0" destOrd="0" presId="urn:microsoft.com/office/officeart/2018/2/layout/IconLabelList"/>
    <dgm:cxn modelId="{2F0A16B7-C1B2-4E53-92FC-251E2343D991}" srcId="{9B92AF5A-D30E-4826-A1D6-D775BB478D11}" destId="{065BD1E1-0963-42E0-8E78-9E335143B99F}" srcOrd="1" destOrd="0" parTransId="{16EE5508-BC07-4831-AF11-68C86E4276E0}" sibTransId="{E4542F62-BC3B-44D0-981A-6FD718DF00DB}"/>
    <dgm:cxn modelId="{89EF62C2-5B7A-4650-B786-3BE5143E8E46}" srcId="{9B92AF5A-D30E-4826-A1D6-D775BB478D11}" destId="{3CEA95C9-46D9-4DC8-9968-6D6543F39287}" srcOrd="2" destOrd="0" parTransId="{C4E658FE-FE7B-4675-8891-B0CE91828C7E}" sibTransId="{9CC2DC70-450E-4CB1-8A1A-FC65CFC1E744}"/>
    <dgm:cxn modelId="{0CE842E3-C82A-40AC-8F7F-F01393DBEE0F}" srcId="{9B92AF5A-D30E-4826-A1D6-D775BB478D11}" destId="{E0AFFF26-BEA6-4A94-98CB-821A88D8CFFA}" srcOrd="0" destOrd="0" parTransId="{39FB74D1-7A44-4D1E-AB6F-C6A55932414C}" sibTransId="{F61C9A81-2DA2-4EE5-8E7E-8B766FB6E067}"/>
    <dgm:cxn modelId="{5875C1F0-8B8D-4487-85BC-399492692621}" type="presParOf" srcId="{8D6F1877-ED81-4678-A58E-E2B86A360567}" destId="{E0B6778F-AE2B-44D9-8B0D-03F1DF511945}" srcOrd="0" destOrd="0" presId="urn:microsoft.com/office/officeart/2018/2/layout/IconLabelList"/>
    <dgm:cxn modelId="{210EC7E2-2308-4E44-A530-C2E7BAC74A69}" type="presParOf" srcId="{E0B6778F-AE2B-44D9-8B0D-03F1DF511945}" destId="{A82B7022-075A-41AD-BD3A-6B74D91BEAC1}" srcOrd="0" destOrd="0" presId="urn:microsoft.com/office/officeart/2018/2/layout/IconLabelList"/>
    <dgm:cxn modelId="{527E503C-9CD8-478C-83BA-29BCFD305BEF}" type="presParOf" srcId="{E0B6778F-AE2B-44D9-8B0D-03F1DF511945}" destId="{717BF44B-9590-427D-9876-5E38A3C8C317}" srcOrd="1" destOrd="0" presId="urn:microsoft.com/office/officeart/2018/2/layout/IconLabelList"/>
    <dgm:cxn modelId="{0BF79D6E-D671-4399-918F-2BAB02C4DFA8}" type="presParOf" srcId="{E0B6778F-AE2B-44D9-8B0D-03F1DF511945}" destId="{3D444A70-9AAD-4CA6-8C87-5EA2391B8BBD}" srcOrd="2" destOrd="0" presId="urn:microsoft.com/office/officeart/2018/2/layout/IconLabelList"/>
    <dgm:cxn modelId="{D0BC25FD-AB4A-4EE6-9812-19A6F89033E2}" type="presParOf" srcId="{8D6F1877-ED81-4678-A58E-E2B86A360567}" destId="{D06E4343-F142-40CB-B8F1-8A6F5F9F71C0}" srcOrd="1" destOrd="0" presId="urn:microsoft.com/office/officeart/2018/2/layout/IconLabelList"/>
    <dgm:cxn modelId="{20676F34-8C54-4BA7-A9DB-1B464CB3B2C3}" type="presParOf" srcId="{8D6F1877-ED81-4678-A58E-E2B86A360567}" destId="{9E92158C-3C77-4E5F-8813-70278D39C063}" srcOrd="2" destOrd="0" presId="urn:microsoft.com/office/officeart/2018/2/layout/IconLabelList"/>
    <dgm:cxn modelId="{EFCB82F2-82F8-4798-901A-D49CA601ED56}" type="presParOf" srcId="{9E92158C-3C77-4E5F-8813-70278D39C063}" destId="{EB5E8087-1F47-4CDA-9C05-B8F15742D583}" srcOrd="0" destOrd="0" presId="urn:microsoft.com/office/officeart/2018/2/layout/IconLabelList"/>
    <dgm:cxn modelId="{F1A5B668-9B07-478E-A8D3-3670C0A2AA51}" type="presParOf" srcId="{9E92158C-3C77-4E5F-8813-70278D39C063}" destId="{93119C20-E7DE-4957-8CA9-F3425AC48B18}" srcOrd="1" destOrd="0" presId="urn:microsoft.com/office/officeart/2018/2/layout/IconLabelList"/>
    <dgm:cxn modelId="{706334BE-5DA6-4EEE-B08A-0D62C8A0FECA}" type="presParOf" srcId="{9E92158C-3C77-4E5F-8813-70278D39C063}" destId="{F5036E29-951C-44D0-B856-225C52559642}" srcOrd="2" destOrd="0" presId="urn:microsoft.com/office/officeart/2018/2/layout/IconLabelList"/>
    <dgm:cxn modelId="{49937AE1-B0B0-481F-9987-9E9196D187A2}" type="presParOf" srcId="{8D6F1877-ED81-4678-A58E-E2B86A360567}" destId="{C131A877-AD47-4CEE-8751-F18A940EE13D}" srcOrd="3" destOrd="0" presId="urn:microsoft.com/office/officeart/2018/2/layout/IconLabelList"/>
    <dgm:cxn modelId="{2C3C9EB3-19DE-422D-9487-4E6304633FF9}" type="presParOf" srcId="{8D6F1877-ED81-4678-A58E-E2B86A360567}" destId="{D019D385-8128-4D2D-B303-62687C5D72F8}" srcOrd="4" destOrd="0" presId="urn:microsoft.com/office/officeart/2018/2/layout/IconLabelList"/>
    <dgm:cxn modelId="{E1C02CB8-AA32-4EAD-BEE3-C5EFC0A8C8F1}" type="presParOf" srcId="{D019D385-8128-4D2D-B303-62687C5D72F8}" destId="{B5B1E5B4-AF5A-42B5-8509-49037CE61FC4}" srcOrd="0" destOrd="0" presId="urn:microsoft.com/office/officeart/2018/2/layout/IconLabelList"/>
    <dgm:cxn modelId="{872A5CCC-74BC-47C0-96E3-F569C74C1531}" type="presParOf" srcId="{D019D385-8128-4D2D-B303-62687C5D72F8}" destId="{1E099642-E810-4143-81C3-44B970242572}" srcOrd="1" destOrd="0" presId="urn:microsoft.com/office/officeart/2018/2/layout/IconLabelList"/>
    <dgm:cxn modelId="{6DE1D5F6-2E9D-48D3-95DB-215A07AB8305}" type="presParOf" srcId="{D019D385-8128-4D2D-B303-62687C5D72F8}" destId="{12678FC1-AC1A-4DB9-9A36-F8131BA89A3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924548-2C43-41BC-AA96-9B487C6D9E6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7FBF30A-D1D4-47B9-9DE5-34A163F76005}">
      <dgm:prSet/>
      <dgm:spPr/>
      <dgm:t>
        <a:bodyPr/>
        <a:lstStyle/>
        <a:p>
          <a:r>
            <a:rPr lang="en-US" b="1"/>
            <a:t>guardians’ knowledge concerning their responsibilities (35%) </a:t>
          </a:r>
          <a:endParaRPr lang="en-US"/>
        </a:p>
      </dgm:t>
    </dgm:pt>
    <dgm:pt modelId="{BA58BABA-5C32-4A09-B1E4-BCE4306D7EA3}" type="parTrans" cxnId="{56B14C5F-6837-4E44-901E-A7F56D56DD3B}">
      <dgm:prSet/>
      <dgm:spPr/>
      <dgm:t>
        <a:bodyPr/>
        <a:lstStyle/>
        <a:p>
          <a:endParaRPr lang="en-US"/>
        </a:p>
      </dgm:t>
    </dgm:pt>
    <dgm:pt modelId="{242D7876-C381-4E38-B437-0E5A24832B9C}" type="sibTrans" cxnId="{56B14C5F-6837-4E44-901E-A7F56D56DD3B}">
      <dgm:prSet/>
      <dgm:spPr/>
      <dgm:t>
        <a:bodyPr/>
        <a:lstStyle/>
        <a:p>
          <a:endParaRPr lang="en-US"/>
        </a:p>
      </dgm:t>
    </dgm:pt>
    <dgm:pt modelId="{C85A4E0E-E9AF-48F9-BFCC-E60D36110F27}">
      <dgm:prSet/>
      <dgm:spPr/>
      <dgm:t>
        <a:bodyPr/>
        <a:lstStyle/>
        <a:p>
          <a:r>
            <a:rPr lang="en-US" b="1"/>
            <a:t>timely filing of personal status reports (28%) </a:t>
          </a:r>
          <a:endParaRPr lang="en-US"/>
        </a:p>
      </dgm:t>
    </dgm:pt>
    <dgm:pt modelId="{B6524CE2-43D5-4574-A3F6-E4A2F9FD7CEE}" type="parTrans" cxnId="{D7B773CC-CF96-4679-B3F6-78704D861D2E}">
      <dgm:prSet/>
      <dgm:spPr/>
      <dgm:t>
        <a:bodyPr/>
        <a:lstStyle/>
        <a:p>
          <a:endParaRPr lang="en-US"/>
        </a:p>
      </dgm:t>
    </dgm:pt>
    <dgm:pt modelId="{57B71F41-7797-4D28-BC50-93C8255A952E}" type="sibTrans" cxnId="{D7B773CC-CF96-4679-B3F6-78704D861D2E}">
      <dgm:prSet/>
      <dgm:spPr/>
      <dgm:t>
        <a:bodyPr/>
        <a:lstStyle/>
        <a:p>
          <a:endParaRPr lang="en-US"/>
        </a:p>
      </dgm:t>
    </dgm:pt>
    <dgm:pt modelId="{4575EDC1-159C-48D6-AC39-BCEC4BCDE428}">
      <dgm:prSet/>
      <dgm:spPr/>
      <dgm:t>
        <a:bodyPr/>
        <a:lstStyle/>
        <a:p>
          <a:r>
            <a:rPr lang="en-US" b="1"/>
            <a:t>providing complete information on personal status reports (28%) </a:t>
          </a:r>
          <a:endParaRPr lang="en-US"/>
        </a:p>
      </dgm:t>
    </dgm:pt>
    <dgm:pt modelId="{CAE443E1-BBD3-4E80-A462-46A6A9A148BC}" type="parTrans" cxnId="{D656E828-6EC5-45B2-BE6B-95AE0EBCC65B}">
      <dgm:prSet/>
      <dgm:spPr/>
      <dgm:t>
        <a:bodyPr/>
        <a:lstStyle/>
        <a:p>
          <a:endParaRPr lang="en-US"/>
        </a:p>
      </dgm:t>
    </dgm:pt>
    <dgm:pt modelId="{77AD6A4B-0A03-4439-9899-F1788B15D0A1}" type="sibTrans" cxnId="{D656E828-6EC5-45B2-BE6B-95AE0EBCC65B}">
      <dgm:prSet/>
      <dgm:spPr/>
      <dgm:t>
        <a:bodyPr/>
        <a:lstStyle/>
        <a:p>
          <a:endParaRPr lang="en-US"/>
        </a:p>
      </dgm:t>
    </dgm:pt>
    <dgm:pt modelId="{35CD21F5-AACA-4584-9854-5B24534C828C}">
      <dgm:prSet/>
      <dgm:spPr/>
      <dgm:t>
        <a:bodyPr/>
        <a:lstStyle/>
        <a:p>
          <a:r>
            <a:rPr lang="en-US" b="1"/>
            <a:t>knowledge of guardianship procedures (26%)</a:t>
          </a:r>
          <a:endParaRPr lang="en-US"/>
        </a:p>
      </dgm:t>
    </dgm:pt>
    <dgm:pt modelId="{369DC660-F71E-4116-8471-D92A912B7B49}" type="parTrans" cxnId="{E69C1A9C-B0AD-4D12-935A-E3A9E505D325}">
      <dgm:prSet/>
      <dgm:spPr/>
      <dgm:t>
        <a:bodyPr/>
        <a:lstStyle/>
        <a:p>
          <a:endParaRPr lang="en-US"/>
        </a:p>
      </dgm:t>
    </dgm:pt>
    <dgm:pt modelId="{C412BBAC-14B7-4139-90F3-48A88F0E3769}" type="sibTrans" cxnId="{E69C1A9C-B0AD-4D12-935A-E3A9E505D325}">
      <dgm:prSet/>
      <dgm:spPr/>
      <dgm:t>
        <a:bodyPr/>
        <a:lstStyle/>
        <a:p>
          <a:endParaRPr lang="en-US"/>
        </a:p>
      </dgm:t>
    </dgm:pt>
    <dgm:pt modelId="{774A1663-222B-4E1B-BE0D-98CCC00AF12C}">
      <dgm:prSet/>
      <dgm:spPr/>
      <dgm:t>
        <a:bodyPr/>
        <a:lstStyle/>
        <a:p>
          <a:r>
            <a:rPr lang="en-US" b="1"/>
            <a:t>application of ethical codes/standards of practice (26%)  </a:t>
          </a:r>
          <a:endParaRPr lang="en-US"/>
        </a:p>
      </dgm:t>
    </dgm:pt>
    <dgm:pt modelId="{BFE5CDD9-97A4-46FA-8F16-5F365BD59786}" type="parTrans" cxnId="{282CB50B-BA2B-47D3-9B0E-5DF20B1B974E}">
      <dgm:prSet/>
      <dgm:spPr/>
      <dgm:t>
        <a:bodyPr/>
        <a:lstStyle/>
        <a:p>
          <a:endParaRPr lang="en-US"/>
        </a:p>
      </dgm:t>
    </dgm:pt>
    <dgm:pt modelId="{7A05885A-279C-4D18-B705-5F447AE96AFC}" type="sibTrans" cxnId="{282CB50B-BA2B-47D3-9B0E-5DF20B1B974E}">
      <dgm:prSet/>
      <dgm:spPr/>
      <dgm:t>
        <a:bodyPr/>
        <a:lstStyle/>
        <a:p>
          <a:endParaRPr lang="en-US"/>
        </a:p>
      </dgm:t>
    </dgm:pt>
    <dgm:pt modelId="{FC8D6525-29CC-49EA-90CC-CC566E449851}" type="pres">
      <dgm:prSet presAssocID="{9D924548-2C43-41BC-AA96-9B487C6D9E62}" presName="diagram" presStyleCnt="0">
        <dgm:presLayoutVars>
          <dgm:dir/>
          <dgm:resizeHandles val="exact"/>
        </dgm:presLayoutVars>
      </dgm:prSet>
      <dgm:spPr/>
    </dgm:pt>
    <dgm:pt modelId="{3213E34E-F351-45BB-B393-05B1812DE912}" type="pres">
      <dgm:prSet presAssocID="{F7FBF30A-D1D4-47B9-9DE5-34A163F76005}" presName="node" presStyleLbl="node1" presStyleIdx="0" presStyleCnt="5">
        <dgm:presLayoutVars>
          <dgm:bulletEnabled val="1"/>
        </dgm:presLayoutVars>
      </dgm:prSet>
      <dgm:spPr/>
    </dgm:pt>
    <dgm:pt modelId="{85725E66-F35A-4153-8837-034154A48B05}" type="pres">
      <dgm:prSet presAssocID="{242D7876-C381-4E38-B437-0E5A24832B9C}" presName="sibTrans" presStyleCnt="0"/>
      <dgm:spPr/>
    </dgm:pt>
    <dgm:pt modelId="{5860C6D5-D454-47FD-AA26-9326C749C4E0}" type="pres">
      <dgm:prSet presAssocID="{C85A4E0E-E9AF-48F9-BFCC-E60D36110F27}" presName="node" presStyleLbl="node1" presStyleIdx="1" presStyleCnt="5">
        <dgm:presLayoutVars>
          <dgm:bulletEnabled val="1"/>
        </dgm:presLayoutVars>
      </dgm:prSet>
      <dgm:spPr/>
    </dgm:pt>
    <dgm:pt modelId="{96B871D4-25C9-418C-842B-E2B2E9E7CD69}" type="pres">
      <dgm:prSet presAssocID="{57B71F41-7797-4D28-BC50-93C8255A952E}" presName="sibTrans" presStyleCnt="0"/>
      <dgm:spPr/>
    </dgm:pt>
    <dgm:pt modelId="{3A218546-1853-45B0-92D6-7AADA72E89E9}" type="pres">
      <dgm:prSet presAssocID="{4575EDC1-159C-48D6-AC39-BCEC4BCDE428}" presName="node" presStyleLbl="node1" presStyleIdx="2" presStyleCnt="5">
        <dgm:presLayoutVars>
          <dgm:bulletEnabled val="1"/>
        </dgm:presLayoutVars>
      </dgm:prSet>
      <dgm:spPr/>
    </dgm:pt>
    <dgm:pt modelId="{861E0FA2-00CB-49AA-819D-DD612C36A765}" type="pres">
      <dgm:prSet presAssocID="{77AD6A4B-0A03-4439-9899-F1788B15D0A1}" presName="sibTrans" presStyleCnt="0"/>
      <dgm:spPr/>
    </dgm:pt>
    <dgm:pt modelId="{57F409B2-CDFD-490F-B41A-85263ADAFC34}" type="pres">
      <dgm:prSet presAssocID="{35CD21F5-AACA-4584-9854-5B24534C828C}" presName="node" presStyleLbl="node1" presStyleIdx="3" presStyleCnt="5">
        <dgm:presLayoutVars>
          <dgm:bulletEnabled val="1"/>
        </dgm:presLayoutVars>
      </dgm:prSet>
      <dgm:spPr/>
    </dgm:pt>
    <dgm:pt modelId="{8422736E-AE94-43AB-B810-0E504118CA55}" type="pres">
      <dgm:prSet presAssocID="{C412BBAC-14B7-4139-90F3-48A88F0E3769}" presName="sibTrans" presStyleCnt="0"/>
      <dgm:spPr/>
    </dgm:pt>
    <dgm:pt modelId="{19DC4447-1823-4F7F-BBD1-667C30E5FBCC}" type="pres">
      <dgm:prSet presAssocID="{774A1663-222B-4E1B-BE0D-98CCC00AF12C}" presName="node" presStyleLbl="node1" presStyleIdx="4" presStyleCnt="5">
        <dgm:presLayoutVars>
          <dgm:bulletEnabled val="1"/>
        </dgm:presLayoutVars>
      </dgm:prSet>
      <dgm:spPr/>
    </dgm:pt>
  </dgm:ptLst>
  <dgm:cxnLst>
    <dgm:cxn modelId="{282CB50B-BA2B-47D3-9B0E-5DF20B1B974E}" srcId="{9D924548-2C43-41BC-AA96-9B487C6D9E62}" destId="{774A1663-222B-4E1B-BE0D-98CCC00AF12C}" srcOrd="4" destOrd="0" parTransId="{BFE5CDD9-97A4-46FA-8F16-5F365BD59786}" sibTransId="{7A05885A-279C-4D18-B705-5F447AE96AFC}"/>
    <dgm:cxn modelId="{D656E828-6EC5-45B2-BE6B-95AE0EBCC65B}" srcId="{9D924548-2C43-41BC-AA96-9B487C6D9E62}" destId="{4575EDC1-159C-48D6-AC39-BCEC4BCDE428}" srcOrd="2" destOrd="0" parTransId="{CAE443E1-BBD3-4E80-A462-46A6A9A148BC}" sibTransId="{77AD6A4B-0A03-4439-9899-F1788B15D0A1}"/>
    <dgm:cxn modelId="{FB800336-E974-4894-AF4A-76CD6379EB6A}" type="presOf" srcId="{774A1663-222B-4E1B-BE0D-98CCC00AF12C}" destId="{19DC4447-1823-4F7F-BBD1-667C30E5FBCC}" srcOrd="0" destOrd="0" presId="urn:microsoft.com/office/officeart/2005/8/layout/default"/>
    <dgm:cxn modelId="{56B14C5F-6837-4E44-901E-A7F56D56DD3B}" srcId="{9D924548-2C43-41BC-AA96-9B487C6D9E62}" destId="{F7FBF30A-D1D4-47B9-9DE5-34A163F76005}" srcOrd="0" destOrd="0" parTransId="{BA58BABA-5C32-4A09-B1E4-BCE4306D7EA3}" sibTransId="{242D7876-C381-4E38-B437-0E5A24832B9C}"/>
    <dgm:cxn modelId="{A7CCE092-3758-4643-AAAD-36BDAAAFE70A}" type="presOf" srcId="{F7FBF30A-D1D4-47B9-9DE5-34A163F76005}" destId="{3213E34E-F351-45BB-B393-05B1812DE912}" srcOrd="0" destOrd="0" presId="urn:microsoft.com/office/officeart/2005/8/layout/default"/>
    <dgm:cxn modelId="{ACD0F696-B60F-44B4-9239-F089B960EC61}" type="presOf" srcId="{9D924548-2C43-41BC-AA96-9B487C6D9E62}" destId="{FC8D6525-29CC-49EA-90CC-CC566E449851}" srcOrd="0" destOrd="0" presId="urn:microsoft.com/office/officeart/2005/8/layout/default"/>
    <dgm:cxn modelId="{E69C1A9C-B0AD-4D12-935A-E3A9E505D325}" srcId="{9D924548-2C43-41BC-AA96-9B487C6D9E62}" destId="{35CD21F5-AACA-4584-9854-5B24534C828C}" srcOrd="3" destOrd="0" parTransId="{369DC660-F71E-4116-8471-D92A912B7B49}" sibTransId="{C412BBAC-14B7-4139-90F3-48A88F0E3769}"/>
    <dgm:cxn modelId="{D7B773CC-CF96-4679-B3F6-78704D861D2E}" srcId="{9D924548-2C43-41BC-AA96-9B487C6D9E62}" destId="{C85A4E0E-E9AF-48F9-BFCC-E60D36110F27}" srcOrd="1" destOrd="0" parTransId="{B6524CE2-43D5-4574-A3F6-E4A2F9FD7CEE}" sibTransId="{57B71F41-7797-4D28-BC50-93C8255A952E}"/>
    <dgm:cxn modelId="{A20269D7-CEFF-4F6E-9181-CA17AF383D01}" type="presOf" srcId="{4575EDC1-159C-48D6-AC39-BCEC4BCDE428}" destId="{3A218546-1853-45B0-92D6-7AADA72E89E9}" srcOrd="0" destOrd="0" presId="urn:microsoft.com/office/officeart/2005/8/layout/default"/>
    <dgm:cxn modelId="{DA5E36E5-0352-45C4-AC7D-ABC2FED26F18}" type="presOf" srcId="{C85A4E0E-E9AF-48F9-BFCC-E60D36110F27}" destId="{5860C6D5-D454-47FD-AA26-9326C749C4E0}" srcOrd="0" destOrd="0" presId="urn:microsoft.com/office/officeart/2005/8/layout/default"/>
    <dgm:cxn modelId="{441DCFF2-9CA7-4FF6-A3A9-7FFBE2FDCF56}" type="presOf" srcId="{35CD21F5-AACA-4584-9854-5B24534C828C}" destId="{57F409B2-CDFD-490F-B41A-85263ADAFC34}" srcOrd="0" destOrd="0" presId="urn:microsoft.com/office/officeart/2005/8/layout/default"/>
    <dgm:cxn modelId="{95ED30D5-25E6-41A3-965A-F1960986679E}" type="presParOf" srcId="{FC8D6525-29CC-49EA-90CC-CC566E449851}" destId="{3213E34E-F351-45BB-B393-05B1812DE912}" srcOrd="0" destOrd="0" presId="urn:microsoft.com/office/officeart/2005/8/layout/default"/>
    <dgm:cxn modelId="{FF869313-3C8C-4F20-BE2F-5797A6815E9B}" type="presParOf" srcId="{FC8D6525-29CC-49EA-90CC-CC566E449851}" destId="{85725E66-F35A-4153-8837-034154A48B05}" srcOrd="1" destOrd="0" presId="urn:microsoft.com/office/officeart/2005/8/layout/default"/>
    <dgm:cxn modelId="{2986F73D-7E21-4A01-A9A1-241F406A8F26}" type="presParOf" srcId="{FC8D6525-29CC-49EA-90CC-CC566E449851}" destId="{5860C6D5-D454-47FD-AA26-9326C749C4E0}" srcOrd="2" destOrd="0" presId="urn:microsoft.com/office/officeart/2005/8/layout/default"/>
    <dgm:cxn modelId="{D21B9EDF-F0B4-42A9-9CAE-2F42F3A14285}" type="presParOf" srcId="{FC8D6525-29CC-49EA-90CC-CC566E449851}" destId="{96B871D4-25C9-418C-842B-E2B2E9E7CD69}" srcOrd="3" destOrd="0" presId="urn:microsoft.com/office/officeart/2005/8/layout/default"/>
    <dgm:cxn modelId="{7BDAD843-5512-4161-B69E-82BD00D4A06F}" type="presParOf" srcId="{FC8D6525-29CC-49EA-90CC-CC566E449851}" destId="{3A218546-1853-45B0-92D6-7AADA72E89E9}" srcOrd="4" destOrd="0" presId="urn:microsoft.com/office/officeart/2005/8/layout/default"/>
    <dgm:cxn modelId="{F5271C71-EE05-4650-95F0-AEDCE3C6CDF8}" type="presParOf" srcId="{FC8D6525-29CC-49EA-90CC-CC566E449851}" destId="{861E0FA2-00CB-49AA-819D-DD612C36A765}" srcOrd="5" destOrd="0" presId="urn:microsoft.com/office/officeart/2005/8/layout/default"/>
    <dgm:cxn modelId="{AB966E25-025C-4A88-B5A3-B955EE177B27}" type="presParOf" srcId="{FC8D6525-29CC-49EA-90CC-CC566E449851}" destId="{57F409B2-CDFD-490F-B41A-85263ADAFC34}" srcOrd="6" destOrd="0" presId="urn:microsoft.com/office/officeart/2005/8/layout/default"/>
    <dgm:cxn modelId="{5D62370E-3531-4F11-8001-CC5AC423DD69}" type="presParOf" srcId="{FC8D6525-29CC-49EA-90CC-CC566E449851}" destId="{8422736E-AE94-43AB-B810-0E504118CA55}" srcOrd="7" destOrd="0" presId="urn:microsoft.com/office/officeart/2005/8/layout/default"/>
    <dgm:cxn modelId="{BC090FC2-F698-4F5E-ABB3-ED7A40FFF7B2}" type="presParOf" srcId="{FC8D6525-29CC-49EA-90CC-CC566E449851}" destId="{19DC4447-1823-4F7F-BBD1-667C30E5FBC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C6FB05-9283-4177-9BF7-2B3C293135E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46C7C63-A726-46DB-B383-7E3645347B65}">
      <dgm:prSet/>
      <dgm:spPr/>
      <dgm:t>
        <a:bodyPr/>
        <a:lstStyle/>
        <a:p>
          <a:r>
            <a:rPr lang="en-US" b="1"/>
            <a:t>understanding guardian responsibilities (80%) </a:t>
          </a:r>
          <a:endParaRPr lang="en-US"/>
        </a:p>
      </dgm:t>
    </dgm:pt>
    <dgm:pt modelId="{A1D18A6B-3404-4F4B-9AF1-217E011C79C7}" type="parTrans" cxnId="{43477781-7F02-4580-81EF-1D8F6AAEBDBC}">
      <dgm:prSet/>
      <dgm:spPr/>
      <dgm:t>
        <a:bodyPr/>
        <a:lstStyle/>
        <a:p>
          <a:endParaRPr lang="en-US"/>
        </a:p>
      </dgm:t>
    </dgm:pt>
    <dgm:pt modelId="{E5385B14-8CD0-4F03-97BE-DCDE9A7FFDC0}" type="sibTrans" cxnId="{43477781-7F02-4580-81EF-1D8F6AAEBDBC}">
      <dgm:prSet/>
      <dgm:spPr/>
      <dgm:t>
        <a:bodyPr/>
        <a:lstStyle/>
        <a:p>
          <a:endParaRPr lang="en-US"/>
        </a:p>
      </dgm:t>
    </dgm:pt>
    <dgm:pt modelId="{99165CEE-AA0A-40EA-B631-B4E620227084}">
      <dgm:prSet/>
      <dgm:spPr/>
      <dgm:t>
        <a:bodyPr/>
        <a:lstStyle/>
        <a:p>
          <a:r>
            <a:rPr lang="en-US" b="1"/>
            <a:t>complying with guardianship procedures (75%) </a:t>
          </a:r>
          <a:endParaRPr lang="en-US"/>
        </a:p>
      </dgm:t>
    </dgm:pt>
    <dgm:pt modelId="{F833C00F-05D1-47CF-A4EF-E6F5B7CCDD92}" type="parTrans" cxnId="{AE4EDEAA-5BE6-44A3-8715-15DE29F4866D}">
      <dgm:prSet/>
      <dgm:spPr/>
      <dgm:t>
        <a:bodyPr/>
        <a:lstStyle/>
        <a:p>
          <a:endParaRPr lang="en-US"/>
        </a:p>
      </dgm:t>
    </dgm:pt>
    <dgm:pt modelId="{C9F6B51D-79AC-44DC-8900-09B96977CCD4}" type="sibTrans" cxnId="{AE4EDEAA-5BE6-44A3-8715-15DE29F4866D}">
      <dgm:prSet/>
      <dgm:spPr/>
      <dgm:t>
        <a:bodyPr/>
        <a:lstStyle/>
        <a:p>
          <a:endParaRPr lang="en-US"/>
        </a:p>
      </dgm:t>
    </dgm:pt>
    <dgm:pt modelId="{E14E2061-BE77-4490-9088-A1D1F835A008}">
      <dgm:prSet/>
      <dgm:spPr/>
      <dgm:t>
        <a:bodyPr/>
        <a:lstStyle/>
        <a:p>
          <a:r>
            <a:rPr lang="en-US" b="1"/>
            <a:t>demonstrating an understanding of ethical codes/standards of practice (64%) </a:t>
          </a:r>
          <a:endParaRPr lang="en-US"/>
        </a:p>
      </dgm:t>
    </dgm:pt>
    <dgm:pt modelId="{8BD8BB68-3D91-4015-B9C5-7244543D7F1A}" type="parTrans" cxnId="{33909126-203C-4455-9A3D-1C6EB06FD03A}">
      <dgm:prSet/>
      <dgm:spPr/>
      <dgm:t>
        <a:bodyPr/>
        <a:lstStyle/>
        <a:p>
          <a:endParaRPr lang="en-US"/>
        </a:p>
      </dgm:t>
    </dgm:pt>
    <dgm:pt modelId="{B26B63D5-C304-4946-BA54-EA55ECCE885A}" type="sibTrans" cxnId="{33909126-203C-4455-9A3D-1C6EB06FD03A}">
      <dgm:prSet/>
      <dgm:spPr/>
      <dgm:t>
        <a:bodyPr/>
        <a:lstStyle/>
        <a:p>
          <a:endParaRPr lang="en-US"/>
        </a:p>
      </dgm:t>
    </dgm:pt>
    <dgm:pt modelId="{FD1AAD70-F17F-4F30-A8E8-C150924C4F8E}">
      <dgm:prSet/>
      <dgm:spPr/>
      <dgm:t>
        <a:bodyPr/>
        <a:lstStyle/>
        <a:p>
          <a:r>
            <a:rPr lang="en-US" b="1"/>
            <a:t>assisting people under guardianship with complex needs (58%) </a:t>
          </a:r>
          <a:endParaRPr lang="en-US"/>
        </a:p>
      </dgm:t>
    </dgm:pt>
    <dgm:pt modelId="{1DC86F3D-6F72-4211-9733-08F5F9DF7FE2}" type="parTrans" cxnId="{EB1B0588-BC8E-425C-B2DF-B1AB6647483D}">
      <dgm:prSet/>
      <dgm:spPr/>
      <dgm:t>
        <a:bodyPr/>
        <a:lstStyle/>
        <a:p>
          <a:endParaRPr lang="en-US"/>
        </a:p>
      </dgm:t>
    </dgm:pt>
    <dgm:pt modelId="{5756B21B-1105-45CD-B232-72CBDE18E773}" type="sibTrans" cxnId="{EB1B0588-BC8E-425C-B2DF-B1AB6647483D}">
      <dgm:prSet/>
      <dgm:spPr/>
      <dgm:t>
        <a:bodyPr/>
        <a:lstStyle/>
        <a:p>
          <a:endParaRPr lang="en-US"/>
        </a:p>
      </dgm:t>
    </dgm:pt>
    <dgm:pt modelId="{0352A8C2-9A54-448A-81D2-9C5FABC1C713}">
      <dgm:prSet/>
      <dgm:spPr/>
      <dgm:t>
        <a:bodyPr/>
        <a:lstStyle/>
        <a:p>
          <a:r>
            <a:rPr lang="en-US" b="1"/>
            <a:t>managing large and/or complex estates (53%)</a:t>
          </a:r>
          <a:endParaRPr lang="en-US"/>
        </a:p>
      </dgm:t>
    </dgm:pt>
    <dgm:pt modelId="{39CB9BF3-C4B1-4E95-9F56-BF7A78C2AAFC}" type="parTrans" cxnId="{E315D861-9805-43AA-88C0-9BFFF2B87A7A}">
      <dgm:prSet/>
      <dgm:spPr/>
      <dgm:t>
        <a:bodyPr/>
        <a:lstStyle/>
        <a:p>
          <a:endParaRPr lang="en-US"/>
        </a:p>
      </dgm:t>
    </dgm:pt>
    <dgm:pt modelId="{D9C948A6-4770-42C5-831B-891D65BD0292}" type="sibTrans" cxnId="{E315D861-9805-43AA-88C0-9BFFF2B87A7A}">
      <dgm:prSet/>
      <dgm:spPr/>
      <dgm:t>
        <a:bodyPr/>
        <a:lstStyle/>
        <a:p>
          <a:endParaRPr lang="en-US"/>
        </a:p>
      </dgm:t>
    </dgm:pt>
    <dgm:pt modelId="{B884063B-D928-44FA-98E9-DAC6ACD3D322}" type="pres">
      <dgm:prSet presAssocID="{0DC6FB05-9283-4177-9BF7-2B3C293135E5}" presName="diagram" presStyleCnt="0">
        <dgm:presLayoutVars>
          <dgm:dir/>
          <dgm:resizeHandles val="exact"/>
        </dgm:presLayoutVars>
      </dgm:prSet>
      <dgm:spPr/>
    </dgm:pt>
    <dgm:pt modelId="{515C6983-1E15-4AC1-BDAE-B3DB53DEB4A0}" type="pres">
      <dgm:prSet presAssocID="{046C7C63-A726-46DB-B383-7E3645347B65}" presName="node" presStyleLbl="node1" presStyleIdx="0" presStyleCnt="5">
        <dgm:presLayoutVars>
          <dgm:bulletEnabled val="1"/>
        </dgm:presLayoutVars>
      </dgm:prSet>
      <dgm:spPr/>
    </dgm:pt>
    <dgm:pt modelId="{0BDFD751-7E03-458C-B646-ECB27ADC0C39}" type="pres">
      <dgm:prSet presAssocID="{E5385B14-8CD0-4F03-97BE-DCDE9A7FFDC0}" presName="sibTrans" presStyleCnt="0"/>
      <dgm:spPr/>
    </dgm:pt>
    <dgm:pt modelId="{8FF03B4D-5D0A-4B57-8FD4-5E1F99913711}" type="pres">
      <dgm:prSet presAssocID="{99165CEE-AA0A-40EA-B631-B4E620227084}" presName="node" presStyleLbl="node1" presStyleIdx="1" presStyleCnt="5">
        <dgm:presLayoutVars>
          <dgm:bulletEnabled val="1"/>
        </dgm:presLayoutVars>
      </dgm:prSet>
      <dgm:spPr/>
    </dgm:pt>
    <dgm:pt modelId="{BD33F14E-0696-419F-9D1F-B8D8A8F77BD9}" type="pres">
      <dgm:prSet presAssocID="{C9F6B51D-79AC-44DC-8900-09B96977CCD4}" presName="sibTrans" presStyleCnt="0"/>
      <dgm:spPr/>
    </dgm:pt>
    <dgm:pt modelId="{05A4A735-1944-491B-ADFC-4C921694DA56}" type="pres">
      <dgm:prSet presAssocID="{E14E2061-BE77-4490-9088-A1D1F835A008}" presName="node" presStyleLbl="node1" presStyleIdx="2" presStyleCnt="5">
        <dgm:presLayoutVars>
          <dgm:bulletEnabled val="1"/>
        </dgm:presLayoutVars>
      </dgm:prSet>
      <dgm:spPr/>
    </dgm:pt>
    <dgm:pt modelId="{2575BA42-3CF2-4DA6-A562-C864C2A583C7}" type="pres">
      <dgm:prSet presAssocID="{B26B63D5-C304-4946-BA54-EA55ECCE885A}" presName="sibTrans" presStyleCnt="0"/>
      <dgm:spPr/>
    </dgm:pt>
    <dgm:pt modelId="{EF5C724D-F121-4815-A05E-09C4E03EA4AF}" type="pres">
      <dgm:prSet presAssocID="{FD1AAD70-F17F-4F30-A8E8-C150924C4F8E}" presName="node" presStyleLbl="node1" presStyleIdx="3" presStyleCnt="5">
        <dgm:presLayoutVars>
          <dgm:bulletEnabled val="1"/>
        </dgm:presLayoutVars>
      </dgm:prSet>
      <dgm:spPr/>
    </dgm:pt>
    <dgm:pt modelId="{418AB3E5-BE01-4F95-96FB-C6CA5DED03B9}" type="pres">
      <dgm:prSet presAssocID="{5756B21B-1105-45CD-B232-72CBDE18E773}" presName="sibTrans" presStyleCnt="0"/>
      <dgm:spPr/>
    </dgm:pt>
    <dgm:pt modelId="{AEDB3A5C-8361-4170-8203-7BD66F68DEE3}" type="pres">
      <dgm:prSet presAssocID="{0352A8C2-9A54-448A-81D2-9C5FABC1C713}" presName="node" presStyleLbl="node1" presStyleIdx="4" presStyleCnt="5">
        <dgm:presLayoutVars>
          <dgm:bulletEnabled val="1"/>
        </dgm:presLayoutVars>
      </dgm:prSet>
      <dgm:spPr/>
    </dgm:pt>
  </dgm:ptLst>
  <dgm:cxnLst>
    <dgm:cxn modelId="{33909126-203C-4455-9A3D-1C6EB06FD03A}" srcId="{0DC6FB05-9283-4177-9BF7-2B3C293135E5}" destId="{E14E2061-BE77-4490-9088-A1D1F835A008}" srcOrd="2" destOrd="0" parTransId="{8BD8BB68-3D91-4015-B9C5-7244543D7F1A}" sibTransId="{B26B63D5-C304-4946-BA54-EA55ECCE885A}"/>
    <dgm:cxn modelId="{E315D861-9805-43AA-88C0-9BFFF2B87A7A}" srcId="{0DC6FB05-9283-4177-9BF7-2B3C293135E5}" destId="{0352A8C2-9A54-448A-81D2-9C5FABC1C713}" srcOrd="4" destOrd="0" parTransId="{39CB9BF3-C4B1-4E95-9F56-BF7A78C2AAFC}" sibTransId="{D9C948A6-4770-42C5-831B-891D65BD0292}"/>
    <dgm:cxn modelId="{D178866A-FC8D-4973-BD06-65ADA145B8FF}" type="presOf" srcId="{046C7C63-A726-46DB-B383-7E3645347B65}" destId="{515C6983-1E15-4AC1-BDAE-B3DB53DEB4A0}" srcOrd="0" destOrd="0" presId="urn:microsoft.com/office/officeart/2005/8/layout/default"/>
    <dgm:cxn modelId="{43477781-7F02-4580-81EF-1D8F6AAEBDBC}" srcId="{0DC6FB05-9283-4177-9BF7-2B3C293135E5}" destId="{046C7C63-A726-46DB-B383-7E3645347B65}" srcOrd="0" destOrd="0" parTransId="{A1D18A6B-3404-4F4B-9AF1-217E011C79C7}" sibTransId="{E5385B14-8CD0-4F03-97BE-DCDE9A7FFDC0}"/>
    <dgm:cxn modelId="{EB1B0588-BC8E-425C-B2DF-B1AB6647483D}" srcId="{0DC6FB05-9283-4177-9BF7-2B3C293135E5}" destId="{FD1AAD70-F17F-4F30-A8E8-C150924C4F8E}" srcOrd="3" destOrd="0" parTransId="{1DC86F3D-6F72-4211-9733-08F5F9DF7FE2}" sibTransId="{5756B21B-1105-45CD-B232-72CBDE18E773}"/>
    <dgm:cxn modelId="{AE4EDEAA-5BE6-44A3-8715-15DE29F4866D}" srcId="{0DC6FB05-9283-4177-9BF7-2B3C293135E5}" destId="{99165CEE-AA0A-40EA-B631-B4E620227084}" srcOrd="1" destOrd="0" parTransId="{F833C00F-05D1-47CF-A4EF-E6F5B7CCDD92}" sibTransId="{C9F6B51D-79AC-44DC-8900-09B96977CCD4}"/>
    <dgm:cxn modelId="{BC2709DF-A49B-4B6E-9F57-884902403B2B}" type="presOf" srcId="{FD1AAD70-F17F-4F30-A8E8-C150924C4F8E}" destId="{EF5C724D-F121-4815-A05E-09C4E03EA4AF}" srcOrd="0" destOrd="0" presId="urn:microsoft.com/office/officeart/2005/8/layout/default"/>
    <dgm:cxn modelId="{2C45DDEE-7D3A-4D62-8BA1-1344C2C93C29}" type="presOf" srcId="{E14E2061-BE77-4490-9088-A1D1F835A008}" destId="{05A4A735-1944-491B-ADFC-4C921694DA56}" srcOrd="0" destOrd="0" presId="urn:microsoft.com/office/officeart/2005/8/layout/default"/>
    <dgm:cxn modelId="{2E3B84F7-B9E0-42AB-BDB1-DDF80BCAE853}" type="presOf" srcId="{99165CEE-AA0A-40EA-B631-B4E620227084}" destId="{8FF03B4D-5D0A-4B57-8FD4-5E1F99913711}" srcOrd="0" destOrd="0" presId="urn:microsoft.com/office/officeart/2005/8/layout/default"/>
    <dgm:cxn modelId="{6A620AFB-561C-445D-B3BF-982F8958EB6A}" type="presOf" srcId="{0352A8C2-9A54-448A-81D2-9C5FABC1C713}" destId="{AEDB3A5C-8361-4170-8203-7BD66F68DEE3}" srcOrd="0" destOrd="0" presId="urn:microsoft.com/office/officeart/2005/8/layout/default"/>
    <dgm:cxn modelId="{6A809EFC-8460-4F24-B973-92A67DE7B225}" type="presOf" srcId="{0DC6FB05-9283-4177-9BF7-2B3C293135E5}" destId="{B884063B-D928-44FA-98E9-DAC6ACD3D322}" srcOrd="0" destOrd="0" presId="urn:microsoft.com/office/officeart/2005/8/layout/default"/>
    <dgm:cxn modelId="{D47CAAFD-36B6-4D8C-A154-1D302E0339C9}" type="presParOf" srcId="{B884063B-D928-44FA-98E9-DAC6ACD3D322}" destId="{515C6983-1E15-4AC1-BDAE-B3DB53DEB4A0}" srcOrd="0" destOrd="0" presId="urn:microsoft.com/office/officeart/2005/8/layout/default"/>
    <dgm:cxn modelId="{5EB9692C-993E-430F-9A37-D20959A9E642}" type="presParOf" srcId="{B884063B-D928-44FA-98E9-DAC6ACD3D322}" destId="{0BDFD751-7E03-458C-B646-ECB27ADC0C39}" srcOrd="1" destOrd="0" presId="urn:microsoft.com/office/officeart/2005/8/layout/default"/>
    <dgm:cxn modelId="{D993B048-D179-4430-A30B-BE35D74A1A64}" type="presParOf" srcId="{B884063B-D928-44FA-98E9-DAC6ACD3D322}" destId="{8FF03B4D-5D0A-4B57-8FD4-5E1F99913711}" srcOrd="2" destOrd="0" presId="urn:microsoft.com/office/officeart/2005/8/layout/default"/>
    <dgm:cxn modelId="{E81F30A8-4B9C-48C3-9625-93D0FF572333}" type="presParOf" srcId="{B884063B-D928-44FA-98E9-DAC6ACD3D322}" destId="{BD33F14E-0696-419F-9D1F-B8D8A8F77BD9}" srcOrd="3" destOrd="0" presId="urn:microsoft.com/office/officeart/2005/8/layout/default"/>
    <dgm:cxn modelId="{8DEB410F-1E82-4D87-AFE8-52E17B70F222}" type="presParOf" srcId="{B884063B-D928-44FA-98E9-DAC6ACD3D322}" destId="{05A4A735-1944-491B-ADFC-4C921694DA56}" srcOrd="4" destOrd="0" presId="urn:microsoft.com/office/officeart/2005/8/layout/default"/>
    <dgm:cxn modelId="{D2E232C8-0C8B-4C76-A491-8A0778CB0150}" type="presParOf" srcId="{B884063B-D928-44FA-98E9-DAC6ACD3D322}" destId="{2575BA42-3CF2-4DA6-A562-C864C2A583C7}" srcOrd="5" destOrd="0" presId="urn:microsoft.com/office/officeart/2005/8/layout/default"/>
    <dgm:cxn modelId="{23826FBB-0204-452D-8ABE-48EFE1710E2F}" type="presParOf" srcId="{B884063B-D928-44FA-98E9-DAC6ACD3D322}" destId="{EF5C724D-F121-4815-A05E-09C4E03EA4AF}" srcOrd="6" destOrd="0" presId="urn:microsoft.com/office/officeart/2005/8/layout/default"/>
    <dgm:cxn modelId="{75D342AC-60A3-4BB3-8EE2-258627119D26}" type="presParOf" srcId="{B884063B-D928-44FA-98E9-DAC6ACD3D322}" destId="{418AB3E5-BE01-4F95-96FB-C6CA5DED03B9}" srcOrd="7" destOrd="0" presId="urn:microsoft.com/office/officeart/2005/8/layout/default"/>
    <dgm:cxn modelId="{3FA79FC9-0110-4688-AA43-595DDAD35E4E}" type="presParOf" srcId="{B884063B-D928-44FA-98E9-DAC6ACD3D322}" destId="{AEDB3A5C-8361-4170-8203-7BD66F68DEE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B389-D108-4F18-8209-4BC342AC7B41}">
      <dsp:nvSpPr>
        <dsp:cNvPr id="0" name=""/>
        <dsp:cNvSpPr/>
      </dsp:nvSpPr>
      <dsp:spPr>
        <a:xfrm>
          <a:off x="877" y="1550156"/>
          <a:ext cx="3084749" cy="200508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NGA educates</a:t>
          </a:r>
        </a:p>
      </dsp:txBody>
      <dsp:txXfrm>
        <a:off x="98757" y="1648036"/>
        <a:ext cx="2888989" cy="1809327"/>
      </dsp:txXfrm>
    </dsp:sp>
    <dsp:sp modelId="{70F027B4-DE01-40F2-98E6-1E127DBD6D61}">
      <dsp:nvSpPr>
        <dsp:cNvPr id="0" name=""/>
        <dsp:cNvSpPr/>
      </dsp:nvSpPr>
      <dsp:spPr>
        <a:xfrm>
          <a:off x="1543251" y="849514"/>
          <a:ext cx="3406371" cy="3406371"/>
        </a:xfrm>
        <a:custGeom>
          <a:avLst/>
          <a:gdLst/>
          <a:ahLst/>
          <a:cxnLst/>
          <a:rect l="0" t="0" r="0" b="0"/>
          <a:pathLst>
            <a:path>
              <a:moveTo>
                <a:pt x="342712" y="678512"/>
              </a:moveTo>
              <a:arcTo wR="1703185" hR="1703185" stAng="13019167" swAng="6361667"/>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36C17D-B319-4100-9A72-D0584E95F63F}">
      <dsp:nvSpPr>
        <dsp:cNvPr id="0" name=""/>
        <dsp:cNvSpPr/>
      </dsp:nvSpPr>
      <dsp:spPr>
        <a:xfrm>
          <a:off x="3407248" y="1550156"/>
          <a:ext cx="3084749" cy="200508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CGC certifies</a:t>
          </a:r>
        </a:p>
      </dsp:txBody>
      <dsp:txXfrm>
        <a:off x="3505128" y="1648036"/>
        <a:ext cx="2888989" cy="1809327"/>
      </dsp:txXfrm>
    </dsp:sp>
    <dsp:sp modelId="{CBE01CF7-CBC9-4DAF-88AF-09DED2B67ED8}">
      <dsp:nvSpPr>
        <dsp:cNvPr id="0" name=""/>
        <dsp:cNvSpPr/>
      </dsp:nvSpPr>
      <dsp:spPr>
        <a:xfrm>
          <a:off x="1543251" y="849514"/>
          <a:ext cx="3406371" cy="3406371"/>
        </a:xfrm>
        <a:custGeom>
          <a:avLst/>
          <a:gdLst/>
          <a:ahLst/>
          <a:cxnLst/>
          <a:rect l="0" t="0" r="0" b="0"/>
          <a:pathLst>
            <a:path>
              <a:moveTo>
                <a:pt x="3063658" y="2727858"/>
              </a:moveTo>
              <a:arcTo wR="1703185" hR="1703185" stAng="2219167" swAng="6361667"/>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E13F6-88DB-4FB4-9717-712189458733}">
      <dsp:nvSpPr>
        <dsp:cNvPr id="0" name=""/>
        <dsp:cNvSpPr/>
      </dsp:nvSpPr>
      <dsp:spPr>
        <a:xfrm>
          <a:off x="0" y="497701"/>
          <a:ext cx="9409043"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79F71-CD5C-4851-9F8D-36F836C32C6A}">
      <dsp:nvSpPr>
        <dsp:cNvPr id="0" name=""/>
        <dsp:cNvSpPr/>
      </dsp:nvSpPr>
      <dsp:spPr>
        <a:xfrm>
          <a:off x="470452" y="40141"/>
          <a:ext cx="658633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48" tIns="0" rIns="248948" bIns="0" numCol="1" spcCol="1270" anchor="ctr" anchorCtr="0">
          <a:noAutofit/>
        </a:bodyPr>
        <a:lstStyle/>
        <a:p>
          <a:pPr marL="0" lvl="0" indent="0" algn="l" defTabSz="1244600">
            <a:lnSpc>
              <a:spcPct val="90000"/>
            </a:lnSpc>
            <a:spcBef>
              <a:spcPct val="0"/>
            </a:spcBef>
            <a:spcAft>
              <a:spcPct val="35000"/>
            </a:spcAft>
            <a:buNone/>
          </a:pPr>
          <a:r>
            <a:rPr lang="en-US" sz="2800" b="1" kern="1200" dirty="0"/>
            <a:t>At the heart of all we do</a:t>
          </a:r>
          <a:endParaRPr lang="en-US" sz="2800" kern="1200" dirty="0"/>
        </a:p>
      </dsp:txBody>
      <dsp:txXfrm>
        <a:off x="515124" y="84813"/>
        <a:ext cx="6496986" cy="825776"/>
      </dsp:txXfrm>
    </dsp:sp>
    <dsp:sp modelId="{9F80A9EF-EFE8-4C27-944A-549C6E11A442}">
      <dsp:nvSpPr>
        <dsp:cNvPr id="0" name=""/>
        <dsp:cNvSpPr/>
      </dsp:nvSpPr>
      <dsp:spPr>
        <a:xfrm>
          <a:off x="0" y="1903861"/>
          <a:ext cx="9409043"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7B7EA-4169-461E-848F-75CE7AE65CE5}">
      <dsp:nvSpPr>
        <dsp:cNvPr id="0" name=""/>
        <dsp:cNvSpPr/>
      </dsp:nvSpPr>
      <dsp:spPr>
        <a:xfrm>
          <a:off x="470452" y="1446301"/>
          <a:ext cx="658633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48" tIns="0" rIns="248948" bIns="0" numCol="1" spcCol="1270" anchor="ctr" anchorCtr="0">
          <a:noAutofit/>
        </a:bodyPr>
        <a:lstStyle/>
        <a:p>
          <a:pPr marL="0" lvl="0" indent="0" algn="l" defTabSz="1244600">
            <a:lnSpc>
              <a:spcPct val="90000"/>
            </a:lnSpc>
            <a:spcBef>
              <a:spcPct val="0"/>
            </a:spcBef>
            <a:spcAft>
              <a:spcPct val="35000"/>
            </a:spcAft>
            <a:buNone/>
          </a:pPr>
          <a:r>
            <a:rPr lang="en-US" sz="2800" b="1" kern="1200" dirty="0"/>
            <a:t>Core reference to model behavior</a:t>
          </a:r>
          <a:endParaRPr lang="en-US" sz="2800" kern="1200" dirty="0"/>
        </a:p>
      </dsp:txBody>
      <dsp:txXfrm>
        <a:off x="515124" y="1490973"/>
        <a:ext cx="6496986" cy="825776"/>
      </dsp:txXfrm>
    </dsp:sp>
    <dsp:sp modelId="{AE7AA906-6BD4-4B3C-9D70-052180824925}">
      <dsp:nvSpPr>
        <dsp:cNvPr id="0" name=""/>
        <dsp:cNvSpPr/>
      </dsp:nvSpPr>
      <dsp:spPr>
        <a:xfrm>
          <a:off x="0" y="3310021"/>
          <a:ext cx="9409043"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94071-EE15-4699-B179-1F0C3FFE2AF4}">
      <dsp:nvSpPr>
        <dsp:cNvPr id="0" name=""/>
        <dsp:cNvSpPr/>
      </dsp:nvSpPr>
      <dsp:spPr>
        <a:xfrm>
          <a:off x="470452" y="2852461"/>
          <a:ext cx="658633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48" tIns="0" rIns="248948" bIns="0" numCol="1" spcCol="1270" anchor="ctr" anchorCtr="0">
          <a:noAutofit/>
        </a:bodyPr>
        <a:lstStyle/>
        <a:p>
          <a:pPr marL="0" lvl="0" indent="0" algn="l" defTabSz="1244600">
            <a:lnSpc>
              <a:spcPct val="90000"/>
            </a:lnSpc>
            <a:spcBef>
              <a:spcPct val="0"/>
            </a:spcBef>
            <a:spcAft>
              <a:spcPct val="35000"/>
            </a:spcAft>
            <a:buNone/>
          </a:pPr>
          <a:r>
            <a:rPr lang="en-US" sz="2800" b="1" kern="1200" dirty="0"/>
            <a:t>Application of ethical principles</a:t>
          </a:r>
          <a:endParaRPr lang="en-US" sz="2800" kern="1200" dirty="0"/>
        </a:p>
      </dsp:txBody>
      <dsp:txXfrm>
        <a:off x="515124" y="2897133"/>
        <a:ext cx="6496986"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C0F3-E724-46E9-BF83-076F0C4D81DE}">
      <dsp:nvSpPr>
        <dsp:cNvPr id="0" name=""/>
        <dsp:cNvSpPr/>
      </dsp:nvSpPr>
      <dsp:spPr>
        <a:xfrm>
          <a:off x="51" y="243697"/>
          <a:ext cx="4934453" cy="145341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National certification is voluntary</a:t>
          </a:r>
          <a:endParaRPr lang="en-US" sz="2900" kern="1200" dirty="0"/>
        </a:p>
      </dsp:txBody>
      <dsp:txXfrm>
        <a:off x="51" y="243697"/>
        <a:ext cx="4934453" cy="1453414"/>
      </dsp:txXfrm>
    </dsp:sp>
    <dsp:sp modelId="{ACD143DF-264C-485E-BC08-A3DA4992FCEE}">
      <dsp:nvSpPr>
        <dsp:cNvPr id="0" name=""/>
        <dsp:cNvSpPr/>
      </dsp:nvSpPr>
      <dsp:spPr>
        <a:xfrm>
          <a:off x="51" y="1697111"/>
          <a:ext cx="4934453" cy="210953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1" kern="1200" dirty="0"/>
            <a:t>Center for Guardianship Certification</a:t>
          </a:r>
          <a:endParaRPr lang="en-US" sz="2900" kern="1200" dirty="0"/>
        </a:p>
      </dsp:txBody>
      <dsp:txXfrm>
        <a:off x="51" y="1697111"/>
        <a:ext cx="4934453" cy="2109532"/>
      </dsp:txXfrm>
    </dsp:sp>
    <dsp:sp modelId="{ED915E0D-DC4B-4FA5-B4C6-5800CA983D66}">
      <dsp:nvSpPr>
        <dsp:cNvPr id="0" name=""/>
        <dsp:cNvSpPr/>
      </dsp:nvSpPr>
      <dsp:spPr>
        <a:xfrm>
          <a:off x="5625328" y="243697"/>
          <a:ext cx="4934453" cy="145341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13 states have some form of mandatory                    certification/licensing</a:t>
          </a:r>
          <a:endParaRPr lang="en-US" sz="2900" kern="1200"/>
        </a:p>
      </dsp:txBody>
      <dsp:txXfrm>
        <a:off x="5625328" y="243697"/>
        <a:ext cx="4934453" cy="1453414"/>
      </dsp:txXfrm>
    </dsp:sp>
    <dsp:sp modelId="{77EC823B-9668-4AED-AA36-2DE183F5452C}">
      <dsp:nvSpPr>
        <dsp:cNvPr id="0" name=""/>
        <dsp:cNvSpPr/>
      </dsp:nvSpPr>
      <dsp:spPr>
        <a:xfrm>
          <a:off x="5625328" y="1697111"/>
          <a:ext cx="4934453" cy="210953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1" kern="1200"/>
            <a:t>4 states have state process</a:t>
          </a:r>
          <a:endParaRPr lang="en-US" sz="2900" kern="1200"/>
        </a:p>
        <a:p>
          <a:pPr marL="285750" lvl="1" indent="-285750" algn="l" defTabSz="1289050">
            <a:lnSpc>
              <a:spcPct val="90000"/>
            </a:lnSpc>
            <a:spcBef>
              <a:spcPct val="0"/>
            </a:spcBef>
            <a:spcAft>
              <a:spcPct val="15000"/>
            </a:spcAft>
            <a:buChar char="•"/>
          </a:pPr>
          <a:r>
            <a:rPr lang="en-US" sz="2900" b="1" kern="1200" dirty="0"/>
            <a:t>9 states require professional guardians to be CGC certified</a:t>
          </a:r>
          <a:endParaRPr lang="en-US" sz="2900" kern="1200" dirty="0"/>
        </a:p>
      </dsp:txBody>
      <dsp:txXfrm>
        <a:off x="5625328" y="1697111"/>
        <a:ext cx="4934453" cy="2109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B7022-075A-41AD-BD3A-6B74D91BEAC1}">
      <dsp:nvSpPr>
        <dsp:cNvPr id="0" name=""/>
        <dsp:cNvSpPr/>
      </dsp:nvSpPr>
      <dsp:spPr>
        <a:xfrm>
          <a:off x="2131009" y="511611"/>
          <a:ext cx="1065750" cy="1065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44A70-9AAD-4CA6-8C87-5EA2391B8BBD}">
      <dsp:nvSpPr>
        <dsp:cNvPr id="0" name=""/>
        <dsp:cNvSpPr/>
      </dsp:nvSpPr>
      <dsp:spPr>
        <a:xfrm>
          <a:off x="1479717" y="1892589"/>
          <a:ext cx="23683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t>Survey in 2020</a:t>
          </a:r>
          <a:endParaRPr lang="en-US" sz="2400" kern="1200" dirty="0"/>
        </a:p>
      </dsp:txBody>
      <dsp:txXfrm>
        <a:off x="1479717" y="1892589"/>
        <a:ext cx="2368334" cy="720000"/>
      </dsp:txXfrm>
    </dsp:sp>
    <dsp:sp modelId="{EB5E8087-1F47-4CDA-9C05-B8F15742D583}">
      <dsp:nvSpPr>
        <dsp:cNvPr id="0" name=""/>
        <dsp:cNvSpPr/>
      </dsp:nvSpPr>
      <dsp:spPr>
        <a:xfrm>
          <a:off x="4913802" y="355477"/>
          <a:ext cx="1065750" cy="1065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36E29-951C-44D0-B856-225C52559642}">
      <dsp:nvSpPr>
        <dsp:cNvPr id="0" name=""/>
        <dsp:cNvSpPr/>
      </dsp:nvSpPr>
      <dsp:spPr>
        <a:xfrm>
          <a:off x="4262510" y="1424187"/>
          <a:ext cx="2368334" cy="134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Judges in jurisdictions where NCGs and NMGs are located</a:t>
          </a:r>
          <a:endParaRPr lang="en-US" sz="2000" kern="1200" dirty="0"/>
        </a:p>
      </dsp:txBody>
      <dsp:txXfrm>
        <a:off x="4262510" y="1424187"/>
        <a:ext cx="2368334" cy="1344535"/>
      </dsp:txXfrm>
    </dsp:sp>
    <dsp:sp modelId="{B5B1E5B4-AF5A-42B5-8509-49037CE61FC4}">
      <dsp:nvSpPr>
        <dsp:cNvPr id="0" name=""/>
        <dsp:cNvSpPr/>
      </dsp:nvSpPr>
      <dsp:spPr>
        <a:xfrm>
          <a:off x="7696596" y="511611"/>
          <a:ext cx="1065750" cy="1065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78FC1-AC1A-4DB9-9A36-F8131BA89A30}">
      <dsp:nvSpPr>
        <dsp:cNvPr id="0" name=""/>
        <dsp:cNvSpPr/>
      </dsp:nvSpPr>
      <dsp:spPr>
        <a:xfrm>
          <a:off x="7045303" y="1892589"/>
          <a:ext cx="23683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t>Online/mail</a:t>
          </a:r>
          <a:endParaRPr lang="en-US" sz="2400" kern="1200" dirty="0"/>
        </a:p>
      </dsp:txBody>
      <dsp:txXfrm>
        <a:off x="7045303" y="1892589"/>
        <a:ext cx="2368334"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3E34E-F351-45BB-B393-05B1812DE912}">
      <dsp:nvSpPr>
        <dsp:cNvPr id="0" name=""/>
        <dsp:cNvSpPr/>
      </dsp:nvSpPr>
      <dsp:spPr>
        <a:xfrm>
          <a:off x="91334" y="961"/>
          <a:ext cx="2987390" cy="1792434"/>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guardians’ knowledge concerning their responsibilities (35%) </a:t>
          </a:r>
          <a:endParaRPr lang="en-US" sz="2400" kern="1200"/>
        </a:p>
      </dsp:txBody>
      <dsp:txXfrm>
        <a:off x="91334" y="961"/>
        <a:ext cx="2987390" cy="1792434"/>
      </dsp:txXfrm>
    </dsp:sp>
    <dsp:sp modelId="{5860C6D5-D454-47FD-AA26-9326C749C4E0}">
      <dsp:nvSpPr>
        <dsp:cNvPr id="0" name=""/>
        <dsp:cNvSpPr/>
      </dsp:nvSpPr>
      <dsp:spPr>
        <a:xfrm>
          <a:off x="3377464" y="961"/>
          <a:ext cx="2987390" cy="1792434"/>
        </a:xfrm>
        <a:prstGeom prst="rect">
          <a:avLst/>
        </a:prstGeom>
        <a:solidFill>
          <a:schemeClr val="accent5">
            <a:hueOff val="-928905"/>
            <a:satOff val="914"/>
            <a:lumOff val="20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timely filing of personal status reports (28%) </a:t>
          </a:r>
          <a:endParaRPr lang="en-US" sz="2400" kern="1200"/>
        </a:p>
      </dsp:txBody>
      <dsp:txXfrm>
        <a:off x="3377464" y="961"/>
        <a:ext cx="2987390" cy="1792434"/>
      </dsp:txXfrm>
    </dsp:sp>
    <dsp:sp modelId="{3A218546-1853-45B0-92D6-7AADA72E89E9}">
      <dsp:nvSpPr>
        <dsp:cNvPr id="0" name=""/>
        <dsp:cNvSpPr/>
      </dsp:nvSpPr>
      <dsp:spPr>
        <a:xfrm>
          <a:off x="6663593" y="961"/>
          <a:ext cx="2987390" cy="1792434"/>
        </a:xfrm>
        <a:prstGeom prst="rect">
          <a:avLst/>
        </a:prstGeom>
        <a:solidFill>
          <a:schemeClr val="accent5">
            <a:hueOff val="-1857811"/>
            <a:satOff val="1829"/>
            <a:lumOff val="41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providing complete information on personal status reports (28%) </a:t>
          </a:r>
          <a:endParaRPr lang="en-US" sz="2400" kern="1200"/>
        </a:p>
      </dsp:txBody>
      <dsp:txXfrm>
        <a:off x="6663593" y="961"/>
        <a:ext cx="2987390" cy="1792434"/>
      </dsp:txXfrm>
    </dsp:sp>
    <dsp:sp modelId="{57F409B2-CDFD-490F-B41A-85263ADAFC34}">
      <dsp:nvSpPr>
        <dsp:cNvPr id="0" name=""/>
        <dsp:cNvSpPr/>
      </dsp:nvSpPr>
      <dsp:spPr>
        <a:xfrm>
          <a:off x="1734399" y="2092135"/>
          <a:ext cx="2987390" cy="1792434"/>
        </a:xfrm>
        <a:prstGeom prst="rect">
          <a:avLst/>
        </a:prstGeom>
        <a:solidFill>
          <a:schemeClr val="accent5">
            <a:hueOff val="-2786716"/>
            <a:satOff val="2743"/>
            <a:lumOff val="6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knowledge of guardianship procedures (26%)</a:t>
          </a:r>
          <a:endParaRPr lang="en-US" sz="2400" kern="1200"/>
        </a:p>
      </dsp:txBody>
      <dsp:txXfrm>
        <a:off x="1734399" y="2092135"/>
        <a:ext cx="2987390" cy="1792434"/>
      </dsp:txXfrm>
    </dsp:sp>
    <dsp:sp modelId="{19DC4447-1823-4F7F-BBD1-667C30E5FBCC}">
      <dsp:nvSpPr>
        <dsp:cNvPr id="0" name=""/>
        <dsp:cNvSpPr/>
      </dsp:nvSpPr>
      <dsp:spPr>
        <a:xfrm>
          <a:off x="5020529" y="2092135"/>
          <a:ext cx="2987390" cy="1792434"/>
        </a:xfrm>
        <a:prstGeom prst="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application of ethical codes/standards of practice (26%)  </a:t>
          </a:r>
          <a:endParaRPr lang="en-US" sz="2400" kern="1200"/>
        </a:p>
      </dsp:txBody>
      <dsp:txXfrm>
        <a:off x="5020529" y="2092135"/>
        <a:ext cx="2987390" cy="1792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C6983-1E15-4AC1-BDAE-B3DB53DEB4A0}">
      <dsp:nvSpPr>
        <dsp:cNvPr id="0" name=""/>
        <dsp:cNvSpPr/>
      </dsp:nvSpPr>
      <dsp:spPr>
        <a:xfrm>
          <a:off x="0" y="26610"/>
          <a:ext cx="3044474" cy="1826684"/>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understanding guardian responsibilities (80%) </a:t>
          </a:r>
          <a:endParaRPr lang="en-US" sz="2300" kern="1200"/>
        </a:p>
      </dsp:txBody>
      <dsp:txXfrm>
        <a:off x="0" y="26610"/>
        <a:ext cx="3044474" cy="1826684"/>
      </dsp:txXfrm>
    </dsp:sp>
    <dsp:sp modelId="{8FF03B4D-5D0A-4B57-8FD4-5E1F99913711}">
      <dsp:nvSpPr>
        <dsp:cNvPr id="0" name=""/>
        <dsp:cNvSpPr/>
      </dsp:nvSpPr>
      <dsp:spPr>
        <a:xfrm>
          <a:off x="3348922" y="26610"/>
          <a:ext cx="3044474" cy="1826684"/>
        </a:xfrm>
        <a:prstGeom prst="rect">
          <a:avLst/>
        </a:prstGeom>
        <a:solidFill>
          <a:schemeClr val="accent5">
            <a:hueOff val="-928905"/>
            <a:satOff val="914"/>
            <a:lumOff val="20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complying with guardianship procedures (75%) </a:t>
          </a:r>
          <a:endParaRPr lang="en-US" sz="2300" kern="1200"/>
        </a:p>
      </dsp:txBody>
      <dsp:txXfrm>
        <a:off x="3348922" y="26610"/>
        <a:ext cx="3044474" cy="1826684"/>
      </dsp:txXfrm>
    </dsp:sp>
    <dsp:sp modelId="{05A4A735-1944-491B-ADFC-4C921694DA56}">
      <dsp:nvSpPr>
        <dsp:cNvPr id="0" name=""/>
        <dsp:cNvSpPr/>
      </dsp:nvSpPr>
      <dsp:spPr>
        <a:xfrm>
          <a:off x="6697844" y="26610"/>
          <a:ext cx="3044474" cy="1826684"/>
        </a:xfrm>
        <a:prstGeom prst="rect">
          <a:avLst/>
        </a:prstGeom>
        <a:solidFill>
          <a:schemeClr val="accent5">
            <a:hueOff val="-1857811"/>
            <a:satOff val="1829"/>
            <a:lumOff val="41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demonstrating an understanding of ethical codes/standards of practice (64%) </a:t>
          </a:r>
          <a:endParaRPr lang="en-US" sz="2300" kern="1200"/>
        </a:p>
      </dsp:txBody>
      <dsp:txXfrm>
        <a:off x="6697844" y="26610"/>
        <a:ext cx="3044474" cy="1826684"/>
      </dsp:txXfrm>
    </dsp:sp>
    <dsp:sp modelId="{EF5C724D-F121-4815-A05E-09C4E03EA4AF}">
      <dsp:nvSpPr>
        <dsp:cNvPr id="0" name=""/>
        <dsp:cNvSpPr/>
      </dsp:nvSpPr>
      <dsp:spPr>
        <a:xfrm>
          <a:off x="1674461" y="2157742"/>
          <a:ext cx="3044474" cy="1826684"/>
        </a:xfrm>
        <a:prstGeom prst="rect">
          <a:avLst/>
        </a:prstGeom>
        <a:solidFill>
          <a:schemeClr val="accent5">
            <a:hueOff val="-2786716"/>
            <a:satOff val="2743"/>
            <a:lumOff val="6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assisting people under guardianship with complex needs (58%) </a:t>
          </a:r>
          <a:endParaRPr lang="en-US" sz="2300" kern="1200"/>
        </a:p>
      </dsp:txBody>
      <dsp:txXfrm>
        <a:off x="1674461" y="2157742"/>
        <a:ext cx="3044474" cy="1826684"/>
      </dsp:txXfrm>
    </dsp:sp>
    <dsp:sp modelId="{AEDB3A5C-8361-4170-8203-7BD66F68DEE3}">
      <dsp:nvSpPr>
        <dsp:cNvPr id="0" name=""/>
        <dsp:cNvSpPr/>
      </dsp:nvSpPr>
      <dsp:spPr>
        <a:xfrm>
          <a:off x="5023383" y="2157742"/>
          <a:ext cx="3044474" cy="1826684"/>
        </a:xfrm>
        <a:prstGeom prst="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managing large and/or complex estates (53%)</a:t>
          </a:r>
          <a:endParaRPr lang="en-US" sz="2300" kern="1200"/>
        </a:p>
      </dsp:txBody>
      <dsp:txXfrm>
        <a:off x="5023383" y="2157742"/>
        <a:ext cx="3044474" cy="182668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FE94D-D21F-42BB-B298-ED667B6EA305}"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E0873-9A21-40C9-94F2-9D3FDABC6B26}" type="slidenum">
              <a:rPr lang="en-US" smtClean="0"/>
              <a:t>‹#›</a:t>
            </a:fld>
            <a:endParaRPr lang="en-US"/>
          </a:p>
        </p:txBody>
      </p:sp>
    </p:spTree>
    <p:extLst>
      <p:ext uri="{BB962C8B-B14F-4D97-AF65-F5344CB8AC3E}">
        <p14:creationId xmlns:p14="http://schemas.microsoft.com/office/powerpoint/2010/main" val="304665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1</a:t>
            </a:fld>
            <a:endParaRPr lang="en-US"/>
          </a:p>
        </p:txBody>
      </p:sp>
    </p:spTree>
    <p:extLst>
      <p:ext uri="{BB962C8B-B14F-4D97-AF65-F5344CB8AC3E}">
        <p14:creationId xmlns:p14="http://schemas.microsoft.com/office/powerpoint/2010/main" val="38093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22</a:t>
            </a:fld>
            <a:endParaRPr lang="en-US"/>
          </a:p>
        </p:txBody>
      </p:sp>
    </p:spTree>
    <p:extLst>
      <p:ext uri="{BB962C8B-B14F-4D97-AF65-F5344CB8AC3E}">
        <p14:creationId xmlns:p14="http://schemas.microsoft.com/office/powerpoint/2010/main" val="290837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23</a:t>
            </a:fld>
            <a:endParaRPr lang="en-US"/>
          </a:p>
        </p:txBody>
      </p:sp>
    </p:spTree>
    <p:extLst>
      <p:ext uri="{BB962C8B-B14F-4D97-AF65-F5344CB8AC3E}">
        <p14:creationId xmlns:p14="http://schemas.microsoft.com/office/powerpoint/2010/main" val="13213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24</a:t>
            </a:fld>
            <a:endParaRPr lang="en-US"/>
          </a:p>
        </p:txBody>
      </p:sp>
    </p:spTree>
    <p:extLst>
      <p:ext uri="{BB962C8B-B14F-4D97-AF65-F5344CB8AC3E}">
        <p14:creationId xmlns:p14="http://schemas.microsoft.com/office/powerpoint/2010/main" val="85249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25</a:t>
            </a:fld>
            <a:endParaRPr lang="en-US"/>
          </a:p>
        </p:txBody>
      </p:sp>
    </p:spTree>
    <p:extLst>
      <p:ext uri="{BB962C8B-B14F-4D97-AF65-F5344CB8AC3E}">
        <p14:creationId xmlns:p14="http://schemas.microsoft.com/office/powerpoint/2010/main" val="315051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p:txBody>
      </p:sp>
      <p:sp>
        <p:nvSpPr>
          <p:cNvPr id="4" name="Slide Number Placeholder 3"/>
          <p:cNvSpPr>
            <a:spLocks noGrp="1"/>
          </p:cNvSpPr>
          <p:nvPr>
            <p:ph type="sldNum" sz="quarter" idx="5"/>
          </p:nvPr>
        </p:nvSpPr>
        <p:spPr/>
        <p:txBody>
          <a:bodyPr/>
          <a:lstStyle/>
          <a:p>
            <a:fld id="{F8BE0873-9A21-40C9-94F2-9D3FDABC6B26}" type="slidenum">
              <a:rPr lang="en-US" smtClean="0"/>
              <a:t>26</a:t>
            </a:fld>
            <a:endParaRPr lang="en-US"/>
          </a:p>
        </p:txBody>
      </p:sp>
    </p:spTree>
    <p:extLst>
      <p:ext uri="{BB962C8B-B14F-4D97-AF65-F5344CB8AC3E}">
        <p14:creationId xmlns:p14="http://schemas.microsoft.com/office/powerpoint/2010/main" val="94668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p:txBody>
      </p:sp>
      <p:sp>
        <p:nvSpPr>
          <p:cNvPr id="4" name="Slide Number Placeholder 3"/>
          <p:cNvSpPr>
            <a:spLocks noGrp="1"/>
          </p:cNvSpPr>
          <p:nvPr>
            <p:ph type="sldNum" sz="quarter" idx="5"/>
          </p:nvPr>
        </p:nvSpPr>
        <p:spPr/>
        <p:txBody>
          <a:bodyPr/>
          <a:lstStyle/>
          <a:p>
            <a:fld id="{F8BE0873-9A21-40C9-94F2-9D3FDABC6B26}" type="slidenum">
              <a:rPr lang="en-US" smtClean="0"/>
              <a:t>30</a:t>
            </a:fld>
            <a:endParaRPr lang="en-US"/>
          </a:p>
        </p:txBody>
      </p:sp>
    </p:spTree>
    <p:extLst>
      <p:ext uri="{BB962C8B-B14F-4D97-AF65-F5344CB8AC3E}">
        <p14:creationId xmlns:p14="http://schemas.microsoft.com/office/powerpoint/2010/main" val="395885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Retiring, changing careers</a:t>
            </a:r>
          </a:p>
          <a:p>
            <a:r>
              <a:rPr lang="en-US" sz="1200" b="1" dirty="0"/>
              <a:t>Don’t see the benefit</a:t>
            </a:r>
          </a:p>
          <a:p>
            <a:r>
              <a:rPr lang="en-US" sz="1200" b="1" dirty="0"/>
              <a:t>Too expensive</a:t>
            </a:r>
          </a:p>
          <a:p>
            <a:r>
              <a:rPr lang="en-US" sz="1200" b="1" dirty="0"/>
              <a:t>Hard to get CEUs</a:t>
            </a:r>
          </a:p>
          <a:p>
            <a:r>
              <a:rPr lang="en-US" sz="1200" b="1" dirty="0"/>
              <a:t>Not required</a:t>
            </a:r>
          </a:p>
          <a:p>
            <a:endParaRPr lang="en-US" dirty="0"/>
          </a:p>
        </p:txBody>
      </p:sp>
      <p:sp>
        <p:nvSpPr>
          <p:cNvPr id="4" name="Slide Number Placeholder 3"/>
          <p:cNvSpPr>
            <a:spLocks noGrp="1"/>
          </p:cNvSpPr>
          <p:nvPr>
            <p:ph type="sldNum" sz="quarter" idx="10"/>
          </p:nvPr>
        </p:nvSpPr>
        <p:spPr/>
        <p:txBody>
          <a:bodyPr/>
          <a:lstStyle/>
          <a:p>
            <a:fld id="{F8BE0873-9A21-40C9-94F2-9D3FDABC6B26}" type="slidenum">
              <a:rPr lang="en-US" smtClean="0"/>
              <a:t>31</a:t>
            </a:fld>
            <a:endParaRPr lang="en-US"/>
          </a:p>
        </p:txBody>
      </p:sp>
    </p:spTree>
    <p:extLst>
      <p:ext uri="{BB962C8B-B14F-4D97-AF65-F5344CB8AC3E}">
        <p14:creationId xmlns:p14="http://schemas.microsoft.com/office/powerpoint/2010/main" val="475519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33</a:t>
            </a:fld>
            <a:endParaRPr lang="en-US"/>
          </a:p>
        </p:txBody>
      </p:sp>
    </p:spTree>
    <p:extLst>
      <p:ext uri="{BB962C8B-B14F-4D97-AF65-F5344CB8AC3E}">
        <p14:creationId xmlns:p14="http://schemas.microsoft.com/office/powerpoint/2010/main" val="340443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p:txBody>
      </p:sp>
      <p:sp>
        <p:nvSpPr>
          <p:cNvPr id="4" name="Slide Number Placeholder 3"/>
          <p:cNvSpPr>
            <a:spLocks noGrp="1"/>
          </p:cNvSpPr>
          <p:nvPr>
            <p:ph type="sldNum" sz="quarter" idx="5"/>
          </p:nvPr>
        </p:nvSpPr>
        <p:spPr/>
        <p:txBody>
          <a:bodyPr/>
          <a:lstStyle/>
          <a:p>
            <a:fld id="{F8BE0873-9A21-40C9-94F2-9D3FDABC6B26}" type="slidenum">
              <a:rPr lang="en-US" smtClean="0"/>
              <a:t>35</a:t>
            </a:fld>
            <a:endParaRPr lang="en-US"/>
          </a:p>
        </p:txBody>
      </p:sp>
    </p:spTree>
    <p:extLst>
      <p:ext uri="{BB962C8B-B14F-4D97-AF65-F5344CB8AC3E}">
        <p14:creationId xmlns:p14="http://schemas.microsoft.com/office/powerpoint/2010/main" val="102184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36</a:t>
            </a:fld>
            <a:endParaRPr lang="en-US"/>
          </a:p>
        </p:txBody>
      </p:sp>
    </p:spTree>
    <p:extLst>
      <p:ext uri="{BB962C8B-B14F-4D97-AF65-F5344CB8AC3E}">
        <p14:creationId xmlns:p14="http://schemas.microsoft.com/office/powerpoint/2010/main" val="402965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6</a:t>
            </a:fld>
            <a:endParaRPr lang="en-US"/>
          </a:p>
        </p:txBody>
      </p:sp>
    </p:spTree>
    <p:extLst>
      <p:ext uri="{BB962C8B-B14F-4D97-AF65-F5344CB8AC3E}">
        <p14:creationId xmlns:p14="http://schemas.microsoft.com/office/powerpoint/2010/main" val="209561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38</a:t>
            </a:fld>
            <a:endParaRPr lang="en-US"/>
          </a:p>
        </p:txBody>
      </p:sp>
    </p:spTree>
    <p:extLst>
      <p:ext uri="{BB962C8B-B14F-4D97-AF65-F5344CB8AC3E}">
        <p14:creationId xmlns:p14="http://schemas.microsoft.com/office/powerpoint/2010/main" val="364126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p:txBody>
      </p:sp>
      <p:sp>
        <p:nvSpPr>
          <p:cNvPr id="4" name="Slide Number Placeholder 3"/>
          <p:cNvSpPr>
            <a:spLocks noGrp="1"/>
          </p:cNvSpPr>
          <p:nvPr>
            <p:ph type="sldNum" sz="quarter" idx="5"/>
          </p:nvPr>
        </p:nvSpPr>
        <p:spPr/>
        <p:txBody>
          <a:bodyPr/>
          <a:lstStyle/>
          <a:p>
            <a:fld id="{F8BE0873-9A21-40C9-94F2-9D3FDABC6B26}" type="slidenum">
              <a:rPr lang="en-US" smtClean="0"/>
              <a:t>7</a:t>
            </a:fld>
            <a:endParaRPr lang="en-US"/>
          </a:p>
        </p:txBody>
      </p:sp>
    </p:spTree>
    <p:extLst>
      <p:ext uri="{BB962C8B-B14F-4D97-AF65-F5344CB8AC3E}">
        <p14:creationId xmlns:p14="http://schemas.microsoft.com/office/powerpoint/2010/main" val="232816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8</a:t>
            </a:fld>
            <a:endParaRPr lang="en-US"/>
          </a:p>
        </p:txBody>
      </p:sp>
    </p:spTree>
    <p:extLst>
      <p:ext uri="{BB962C8B-B14F-4D97-AF65-F5344CB8AC3E}">
        <p14:creationId xmlns:p14="http://schemas.microsoft.com/office/powerpoint/2010/main" val="82410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9</a:t>
            </a:fld>
            <a:endParaRPr lang="en-US"/>
          </a:p>
        </p:txBody>
      </p:sp>
    </p:spTree>
    <p:extLst>
      <p:ext uri="{BB962C8B-B14F-4D97-AF65-F5344CB8AC3E}">
        <p14:creationId xmlns:p14="http://schemas.microsoft.com/office/powerpoint/2010/main" val="216738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p:txBody>
      </p:sp>
      <p:sp>
        <p:nvSpPr>
          <p:cNvPr id="4" name="Slide Number Placeholder 3"/>
          <p:cNvSpPr>
            <a:spLocks noGrp="1"/>
          </p:cNvSpPr>
          <p:nvPr>
            <p:ph type="sldNum" sz="quarter" idx="5"/>
          </p:nvPr>
        </p:nvSpPr>
        <p:spPr/>
        <p:txBody>
          <a:bodyPr/>
          <a:lstStyle/>
          <a:p>
            <a:fld id="{F8BE0873-9A21-40C9-94F2-9D3FDABC6B26}" type="slidenum">
              <a:rPr lang="en-US" smtClean="0"/>
              <a:t>10</a:t>
            </a:fld>
            <a:endParaRPr lang="en-US"/>
          </a:p>
        </p:txBody>
      </p:sp>
    </p:spTree>
    <p:extLst>
      <p:ext uri="{BB962C8B-B14F-4D97-AF65-F5344CB8AC3E}">
        <p14:creationId xmlns:p14="http://schemas.microsoft.com/office/powerpoint/2010/main" val="339595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p:txBody>
      </p:sp>
      <p:sp>
        <p:nvSpPr>
          <p:cNvPr id="4" name="Slide Number Placeholder 3"/>
          <p:cNvSpPr>
            <a:spLocks noGrp="1"/>
          </p:cNvSpPr>
          <p:nvPr>
            <p:ph type="sldNum" sz="quarter" idx="5"/>
          </p:nvPr>
        </p:nvSpPr>
        <p:spPr/>
        <p:txBody>
          <a:bodyPr/>
          <a:lstStyle/>
          <a:p>
            <a:fld id="{F8BE0873-9A21-40C9-94F2-9D3FDABC6B26}" type="slidenum">
              <a:rPr lang="en-US" smtClean="0"/>
              <a:t>15</a:t>
            </a:fld>
            <a:endParaRPr lang="en-US"/>
          </a:p>
        </p:txBody>
      </p:sp>
    </p:spTree>
    <p:extLst>
      <p:ext uri="{BB962C8B-B14F-4D97-AF65-F5344CB8AC3E}">
        <p14:creationId xmlns:p14="http://schemas.microsoft.com/office/powerpoint/2010/main" val="173249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credits</a:t>
            </a:r>
          </a:p>
          <a:p>
            <a:r>
              <a:rPr lang="en-US" dirty="0"/>
              <a:t>Related college degree 10 ed credits</a:t>
            </a:r>
          </a:p>
          <a:p>
            <a:r>
              <a:rPr lang="en-US" dirty="0"/>
              <a:t>Related licensure/certification need 20 credits</a:t>
            </a:r>
          </a:p>
          <a:p>
            <a:r>
              <a:rPr lang="en-US" dirty="0"/>
              <a:t>High school or unrelated degree 30 </a:t>
            </a:r>
            <a:r>
              <a:rPr lang="en-US"/>
              <a:t>ed credits</a:t>
            </a:r>
          </a:p>
        </p:txBody>
      </p:sp>
      <p:sp>
        <p:nvSpPr>
          <p:cNvPr id="4" name="Slide Number Placeholder 3"/>
          <p:cNvSpPr>
            <a:spLocks noGrp="1"/>
          </p:cNvSpPr>
          <p:nvPr>
            <p:ph type="sldNum" sz="quarter" idx="5"/>
          </p:nvPr>
        </p:nvSpPr>
        <p:spPr/>
        <p:txBody>
          <a:bodyPr/>
          <a:lstStyle/>
          <a:p>
            <a:fld id="{F8BE0873-9A21-40C9-94F2-9D3FDABC6B26}" type="slidenum">
              <a:rPr lang="en-US" smtClean="0"/>
              <a:t>16</a:t>
            </a:fld>
            <a:endParaRPr lang="en-US"/>
          </a:p>
        </p:txBody>
      </p:sp>
    </p:spTree>
    <p:extLst>
      <p:ext uri="{BB962C8B-B14F-4D97-AF65-F5344CB8AC3E}">
        <p14:creationId xmlns:p14="http://schemas.microsoft.com/office/powerpoint/2010/main" val="72380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E0873-9A21-40C9-94F2-9D3FDABC6B26}" type="slidenum">
              <a:rPr lang="en-US" smtClean="0"/>
              <a:t>20</a:t>
            </a:fld>
            <a:endParaRPr lang="en-US"/>
          </a:p>
        </p:txBody>
      </p:sp>
    </p:spTree>
    <p:extLst>
      <p:ext uri="{BB962C8B-B14F-4D97-AF65-F5344CB8AC3E}">
        <p14:creationId xmlns:p14="http://schemas.microsoft.com/office/powerpoint/2010/main" val="385716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3/29/2023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5" name="Rectangle 34">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37" name="Freeform: Shape 36">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39" name="Freeform: Shape 38">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41" name="Freeform: Shape 40">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43" name="Freeform: Shape 42">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4" name="Title 3"/>
          <p:cNvSpPr>
            <a:spLocks noGrp="1"/>
          </p:cNvSpPr>
          <p:nvPr>
            <p:ph type="title"/>
          </p:nvPr>
        </p:nvSpPr>
        <p:spPr>
          <a:xfrm>
            <a:off x="1524000" y="643468"/>
            <a:ext cx="9144000" cy="3618898"/>
          </a:xfrm>
        </p:spPr>
        <p:txBody>
          <a:bodyPr vert="horz" lIns="91440" tIns="45720" rIns="91440" bIns="45720" rtlCol="0" anchor="b">
            <a:normAutofit/>
          </a:bodyPr>
          <a:lstStyle/>
          <a:p>
            <a:pPr algn="ctr"/>
            <a:r>
              <a:rPr lang="en-US" sz="7200"/>
              <a:t>What &amp; Why </a:t>
            </a:r>
            <a:br>
              <a:rPr lang="en-US" sz="7200"/>
            </a:br>
            <a:r>
              <a:rPr lang="en-US" sz="7200"/>
              <a:t>of Certification</a:t>
            </a:r>
          </a:p>
        </p:txBody>
      </p:sp>
      <p:sp>
        <p:nvSpPr>
          <p:cNvPr id="5" name="Text Placeholder 4"/>
          <p:cNvSpPr>
            <a:spLocks noGrp="1"/>
          </p:cNvSpPr>
          <p:nvPr>
            <p:ph type="body" idx="1"/>
          </p:nvPr>
        </p:nvSpPr>
        <p:spPr>
          <a:xfrm>
            <a:off x="2719546" y="4552335"/>
            <a:ext cx="6752908" cy="1644663"/>
          </a:xfrm>
        </p:spPr>
        <p:txBody>
          <a:bodyPr vert="horz" lIns="91440" tIns="45720" rIns="91440" bIns="45720" rtlCol="0" anchor="t">
            <a:noAutofit/>
          </a:bodyPr>
          <a:lstStyle/>
          <a:p>
            <a:pPr algn="ctr">
              <a:lnSpc>
                <a:spcPct val="90000"/>
              </a:lnSpc>
            </a:pPr>
            <a:r>
              <a:rPr lang="en-US" sz="1800" b="1" dirty="0"/>
              <a:t>Sally Hurme, J.D. </a:t>
            </a:r>
          </a:p>
          <a:p>
            <a:pPr algn="ctr">
              <a:lnSpc>
                <a:spcPct val="90000"/>
              </a:lnSpc>
            </a:pPr>
            <a:r>
              <a:rPr lang="en-US" sz="1800" b="1" dirty="0"/>
              <a:t>North Carolina Guardianship Association</a:t>
            </a:r>
          </a:p>
          <a:p>
            <a:pPr algn="ctr">
              <a:lnSpc>
                <a:spcPct val="90000"/>
              </a:lnSpc>
            </a:pPr>
            <a:r>
              <a:rPr lang="en-US" sz="1800" b="1" dirty="0"/>
              <a:t>May 2023</a:t>
            </a:r>
          </a:p>
        </p:txBody>
      </p:sp>
    </p:spTree>
    <p:extLst>
      <p:ext uri="{BB962C8B-B14F-4D97-AF65-F5344CB8AC3E}">
        <p14:creationId xmlns:p14="http://schemas.microsoft.com/office/powerpoint/2010/main" val="230444618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17781" y="135977"/>
            <a:ext cx="10018713" cy="1752599"/>
          </a:xfrm>
        </p:spPr>
        <p:txBody>
          <a:bodyPr/>
          <a:lstStyle/>
          <a:p>
            <a:pPr eaLnBrk="1" hangingPunct="1">
              <a:defRPr/>
            </a:pPr>
            <a:r>
              <a:rPr lang="en-US" altLang="en-US" b="1" dirty="0"/>
              <a:t>National and State Certification</a:t>
            </a:r>
          </a:p>
        </p:txBody>
      </p:sp>
      <p:pic>
        <p:nvPicPr>
          <p:cNvPr id="2" name="Picture 1"/>
          <p:cNvPicPr>
            <a:picLocks noChangeAspect="1"/>
          </p:cNvPicPr>
          <p:nvPr/>
        </p:nvPicPr>
        <p:blipFill>
          <a:blip r:embed="rId3"/>
          <a:stretch>
            <a:fillRect/>
          </a:stretch>
        </p:blipFill>
        <p:spPr>
          <a:xfrm>
            <a:off x="9332344" y="2528628"/>
            <a:ext cx="2204150" cy="2007030"/>
          </a:xfrm>
          <a:prstGeom prst="rect">
            <a:avLst/>
          </a:prstGeom>
        </p:spPr>
      </p:pic>
      <p:graphicFrame>
        <p:nvGraphicFramePr>
          <p:cNvPr id="21509" name="Rectangle 3">
            <a:extLst>
              <a:ext uri="{FF2B5EF4-FFF2-40B4-BE49-F238E27FC236}">
                <a16:creationId xmlns:a16="http://schemas.microsoft.com/office/drawing/2014/main" id="{01A00F8B-7551-43A8-886C-C28FE305D86B}"/>
              </a:ext>
            </a:extLst>
          </p:cNvPr>
          <p:cNvGraphicFramePr/>
          <p:nvPr>
            <p:extLst>
              <p:ext uri="{D42A27DB-BD31-4B8C-83A1-F6EECF244321}">
                <p14:modId xmlns:p14="http://schemas.microsoft.com/office/powerpoint/2010/main" val="3455196000"/>
              </p:ext>
            </p:extLst>
          </p:nvPr>
        </p:nvGraphicFramePr>
        <p:xfrm>
          <a:off x="1308848" y="1704999"/>
          <a:ext cx="10559834" cy="4050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935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27746" y="188259"/>
            <a:ext cx="10018713" cy="1752599"/>
          </a:xfrm>
        </p:spPr>
        <p:txBody>
          <a:bodyPr/>
          <a:lstStyle/>
          <a:p>
            <a:pPr eaLnBrk="1" hangingPunct="1">
              <a:lnSpc>
                <a:spcPct val="90000"/>
              </a:lnSpc>
              <a:defRPr/>
            </a:pPr>
            <a:r>
              <a:rPr lang="en-US" altLang="en-US" b="1" dirty="0"/>
              <a:t>Center for Guardianship Certification</a:t>
            </a:r>
          </a:p>
        </p:txBody>
      </p:sp>
      <p:sp>
        <p:nvSpPr>
          <p:cNvPr id="17411" name="Rectangle 3"/>
          <p:cNvSpPr>
            <a:spLocks noGrp="1" noChangeArrowheads="1"/>
          </p:cNvSpPr>
          <p:nvPr>
            <p:ph idx="1"/>
          </p:nvPr>
        </p:nvSpPr>
        <p:spPr>
          <a:xfrm>
            <a:off x="2727610" y="1641398"/>
            <a:ext cx="8918849" cy="4526320"/>
          </a:xfrm>
        </p:spPr>
        <p:txBody>
          <a:bodyPr>
            <a:noAutofit/>
          </a:bodyPr>
          <a:lstStyle/>
          <a:p>
            <a:pPr eaLnBrk="1" hangingPunct="1">
              <a:lnSpc>
                <a:spcPct val="90000"/>
              </a:lnSpc>
              <a:defRPr/>
            </a:pPr>
            <a:r>
              <a:rPr lang="en-US" altLang="en-US" sz="2800" b="1" dirty="0"/>
              <a:t>Only national certification board for guardians/conservators</a:t>
            </a:r>
          </a:p>
          <a:p>
            <a:pPr eaLnBrk="1" hangingPunct="1">
              <a:lnSpc>
                <a:spcPct val="90000"/>
              </a:lnSpc>
              <a:defRPr/>
            </a:pPr>
            <a:r>
              <a:rPr lang="en-US" altLang="en-US" sz="2800" b="1" dirty="0"/>
              <a:t>2-tiered system</a:t>
            </a:r>
          </a:p>
          <a:p>
            <a:pPr lvl="1" eaLnBrk="1" hangingPunct="1">
              <a:lnSpc>
                <a:spcPct val="90000"/>
              </a:lnSpc>
              <a:defRPr/>
            </a:pPr>
            <a:r>
              <a:rPr lang="en-US" altLang="en-US" sz="2800" b="1" dirty="0"/>
              <a:t>National Certified Guardian (NCG)</a:t>
            </a:r>
          </a:p>
          <a:p>
            <a:pPr lvl="2" eaLnBrk="1" hangingPunct="1">
              <a:lnSpc>
                <a:spcPct val="90000"/>
              </a:lnSpc>
              <a:defRPr/>
            </a:pPr>
            <a:r>
              <a:rPr lang="en-US" altLang="en-US" sz="2800" b="1" dirty="0"/>
              <a:t>1257 nationwide in 44 states (4/2023)</a:t>
            </a:r>
          </a:p>
          <a:p>
            <a:pPr lvl="2" eaLnBrk="1" hangingPunct="1">
              <a:lnSpc>
                <a:spcPct val="90000"/>
              </a:lnSpc>
              <a:defRPr/>
            </a:pPr>
            <a:r>
              <a:rPr lang="en-US" altLang="en-US" sz="2800" b="1" dirty="0"/>
              <a:t>6 in North Carolina</a:t>
            </a:r>
          </a:p>
          <a:p>
            <a:pPr lvl="1" eaLnBrk="1" hangingPunct="1">
              <a:lnSpc>
                <a:spcPct val="90000"/>
              </a:lnSpc>
              <a:defRPr/>
            </a:pPr>
            <a:r>
              <a:rPr lang="en-US" altLang="en-US" sz="2800" b="1" dirty="0"/>
              <a:t>National Master Guardian (NMG)</a:t>
            </a:r>
          </a:p>
          <a:p>
            <a:pPr lvl="2" eaLnBrk="1" hangingPunct="1">
              <a:lnSpc>
                <a:spcPct val="90000"/>
              </a:lnSpc>
              <a:defRPr/>
            </a:pPr>
            <a:r>
              <a:rPr lang="en-US" altLang="en-US" sz="2800" b="1" dirty="0"/>
              <a:t>55 nationwide in 20 states</a:t>
            </a:r>
          </a:p>
          <a:p>
            <a:pPr lvl="2" eaLnBrk="1" hangingPunct="1">
              <a:lnSpc>
                <a:spcPct val="90000"/>
              </a:lnSpc>
              <a:defRPr/>
            </a:pPr>
            <a:r>
              <a:rPr lang="en-US" altLang="en-US" sz="2800" b="1" dirty="0"/>
              <a:t>1 in </a:t>
            </a:r>
            <a:r>
              <a:rPr lang="en-US" altLang="en-US" sz="2800" b="1"/>
              <a:t>North Carolina</a:t>
            </a:r>
            <a:endParaRPr lang="en-US" altLang="en-US" sz="2800" b="1" dirty="0"/>
          </a:p>
        </p:txBody>
      </p:sp>
      <p:pic>
        <p:nvPicPr>
          <p:cNvPr id="4" name="Picture 3"/>
          <p:cNvPicPr>
            <a:picLocks noChangeAspect="1"/>
          </p:cNvPicPr>
          <p:nvPr/>
        </p:nvPicPr>
        <p:blipFill>
          <a:blip r:embed="rId2"/>
          <a:stretch>
            <a:fillRect/>
          </a:stretch>
        </p:blipFill>
        <p:spPr>
          <a:xfrm>
            <a:off x="9051063" y="1552824"/>
            <a:ext cx="2747144" cy="2501463"/>
          </a:xfrm>
          <a:prstGeom prst="rect">
            <a:avLst/>
          </a:prstGeom>
        </p:spPr>
      </p:pic>
    </p:spTree>
    <p:extLst>
      <p:ext uri="{BB962C8B-B14F-4D97-AF65-F5344CB8AC3E}">
        <p14:creationId xmlns:p14="http://schemas.microsoft.com/office/powerpoint/2010/main" val="356572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0412-9F6A-4F5A-AF61-CDCDDF74A746}"/>
              </a:ext>
            </a:extLst>
          </p:cNvPr>
          <p:cNvSpPr>
            <a:spLocks noGrp="1"/>
          </p:cNvSpPr>
          <p:nvPr>
            <p:ph type="title"/>
          </p:nvPr>
        </p:nvSpPr>
        <p:spPr/>
        <p:txBody>
          <a:bodyPr>
            <a:normAutofit/>
          </a:bodyPr>
          <a:lstStyle/>
          <a:p>
            <a:r>
              <a:rPr lang="en-US" sz="6000" b="1" dirty="0"/>
              <a:t>25 Years of CGC!</a:t>
            </a:r>
          </a:p>
        </p:txBody>
      </p:sp>
      <p:sp>
        <p:nvSpPr>
          <p:cNvPr id="3" name="Content Placeholder 2">
            <a:extLst>
              <a:ext uri="{FF2B5EF4-FFF2-40B4-BE49-F238E27FC236}">
                <a16:creationId xmlns:a16="http://schemas.microsoft.com/office/drawing/2014/main" id="{8B221164-FBAB-48F7-BD13-F702CE8F9B75}"/>
              </a:ext>
            </a:extLst>
          </p:cNvPr>
          <p:cNvSpPr>
            <a:spLocks noGrp="1"/>
          </p:cNvSpPr>
          <p:nvPr>
            <p:ph idx="1"/>
          </p:nvPr>
        </p:nvSpPr>
        <p:spPr>
          <a:xfrm>
            <a:off x="0" y="2356104"/>
            <a:ext cx="12271248" cy="2093776"/>
          </a:xfrm>
        </p:spPr>
        <p:txBody>
          <a:bodyPr>
            <a:normAutofit/>
          </a:bodyPr>
          <a:lstStyle/>
          <a:p>
            <a:pPr algn="ctr"/>
            <a:r>
              <a:rPr lang="en-US" sz="7500" dirty="0"/>
              <a:t>4800 certificants</a:t>
            </a:r>
            <a:r>
              <a:rPr lang="en-US" sz="4000" dirty="0"/>
              <a:t>*</a:t>
            </a:r>
          </a:p>
        </p:txBody>
      </p:sp>
      <p:pic>
        <p:nvPicPr>
          <p:cNvPr id="4" name="Picture 3"/>
          <p:cNvPicPr>
            <a:picLocks noChangeAspect="1"/>
          </p:cNvPicPr>
          <p:nvPr/>
        </p:nvPicPr>
        <p:blipFill>
          <a:blip r:embed="rId2"/>
          <a:stretch>
            <a:fillRect/>
          </a:stretch>
        </p:blipFill>
        <p:spPr>
          <a:xfrm>
            <a:off x="4910689" y="3926542"/>
            <a:ext cx="3052002" cy="2779058"/>
          </a:xfrm>
          <a:prstGeom prst="rect">
            <a:avLst/>
          </a:prstGeom>
        </p:spPr>
      </p:pic>
      <p:sp>
        <p:nvSpPr>
          <p:cNvPr id="6" name="TextBox 5"/>
          <p:cNvSpPr txBox="1"/>
          <p:nvPr/>
        </p:nvSpPr>
        <p:spPr>
          <a:xfrm>
            <a:off x="9015984" y="4946904"/>
            <a:ext cx="2852928" cy="800219"/>
          </a:xfrm>
          <a:prstGeom prst="rect">
            <a:avLst/>
          </a:prstGeom>
          <a:noFill/>
        </p:spPr>
        <p:txBody>
          <a:bodyPr wrap="square" rtlCol="0">
            <a:spAutoFit/>
          </a:bodyPr>
          <a:lstStyle/>
          <a:p>
            <a:pPr algn="ctr"/>
            <a:r>
              <a:rPr lang="en-US" sz="2800" dirty="0"/>
              <a:t>* (Since 1997)</a:t>
            </a:r>
          </a:p>
          <a:p>
            <a:endParaRPr lang="en-US" dirty="0"/>
          </a:p>
        </p:txBody>
      </p:sp>
    </p:spTree>
    <p:extLst>
      <p:ext uri="{BB962C8B-B14F-4D97-AF65-F5344CB8AC3E}">
        <p14:creationId xmlns:p14="http://schemas.microsoft.com/office/powerpoint/2010/main" val="265834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93"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94"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95"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96"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97"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8"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9" name="Rectangle 198">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01"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2"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03"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04"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5"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06"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742BEB7C-D14E-40F2-9DC1-CEBEC9FF5D71}"/>
              </a:ext>
            </a:extLst>
          </p:cNvPr>
          <p:cNvSpPr>
            <a:spLocks noGrp="1"/>
          </p:cNvSpPr>
          <p:nvPr>
            <p:ph type="title"/>
          </p:nvPr>
        </p:nvSpPr>
        <p:spPr>
          <a:xfrm>
            <a:off x="5448299" y="1380068"/>
            <a:ext cx="6054723" cy="2616199"/>
          </a:xfrm>
        </p:spPr>
        <p:txBody>
          <a:bodyPr vert="horz" lIns="91440" tIns="45720" rIns="91440" bIns="45720" rtlCol="0" anchor="b">
            <a:normAutofit/>
          </a:bodyPr>
          <a:lstStyle/>
          <a:p>
            <a:r>
              <a:rPr lang="en-US" sz="6000"/>
              <a:t>Please Rise!</a:t>
            </a:r>
          </a:p>
        </p:txBody>
      </p:sp>
      <p:pic>
        <p:nvPicPr>
          <p:cNvPr id="3082" name="Picture 10" descr="photo"/>
          <p:cNvPicPr>
            <a:picLocks noChangeAspect="1" noChangeArrowheads="1"/>
          </p:cNvPicPr>
          <p:nvPr/>
        </p:nvPicPr>
        <p:blipFill rotWithShape="1">
          <a:blip r:embed="rId3">
            <a:extLst>
              <a:ext uri="{28A0092B-C50C-407E-A947-70E740481C1C}">
                <a14:useLocalDpi xmlns:a14="http://schemas.microsoft.com/office/drawing/2010/main" val="0"/>
              </a:ext>
            </a:extLst>
          </a:blip>
          <a:srcRect l="42012" r="10322"/>
          <a:stretch/>
        </p:blipFill>
        <p:spPr bwMode="auto">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6" name="AutoShape 6" descr="https://res.cloudinary.com/sagacity/image/upload/c_crop,h_3000,w_4500,x_0,y_0/c_limit,dpr_auto,f_auto,fl_lossy,q_80,w_1080/shutterstock_538768309_cylgp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res.cloudinary.com/sagacity/image/upload/c_crop,h_3000,w_4500,x_0,y_0/c_limit,dpr_auto,f_auto,fl_lossy,q_80,w_1080/shutterstock_538768309_cylgpy.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431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4310" y="174356"/>
            <a:ext cx="10018713" cy="1752599"/>
          </a:xfrm>
        </p:spPr>
        <p:txBody>
          <a:bodyPr/>
          <a:lstStyle/>
          <a:p>
            <a:pPr eaLnBrk="1" hangingPunct="1">
              <a:defRPr/>
            </a:pPr>
            <a:r>
              <a:rPr lang="en-US" altLang="en-US" b="1" dirty="0"/>
              <a:t>What CGC Certification Means--</a:t>
            </a:r>
            <a:br>
              <a:rPr lang="en-US" altLang="en-US" b="1" dirty="0"/>
            </a:br>
            <a:r>
              <a:rPr lang="en-US" altLang="en-US" b="1" dirty="0"/>
              <a:t>More than Just a Test!</a:t>
            </a:r>
          </a:p>
        </p:txBody>
      </p:sp>
      <p:sp>
        <p:nvSpPr>
          <p:cNvPr id="20483" name="Rectangle 3"/>
          <p:cNvSpPr>
            <a:spLocks noGrp="1" noChangeArrowheads="1"/>
          </p:cNvSpPr>
          <p:nvPr>
            <p:ph idx="1"/>
          </p:nvPr>
        </p:nvSpPr>
        <p:spPr>
          <a:xfrm>
            <a:off x="2423422" y="1926955"/>
            <a:ext cx="9499636" cy="4543587"/>
          </a:xfrm>
        </p:spPr>
        <p:txBody>
          <a:bodyPr>
            <a:normAutofit/>
          </a:bodyPr>
          <a:lstStyle/>
          <a:p>
            <a:pPr eaLnBrk="1" hangingPunct="1">
              <a:defRPr/>
            </a:pPr>
            <a:r>
              <a:rPr lang="en-US" altLang="en-US" sz="2800" b="1" dirty="0"/>
              <a:t>Eligible to be appointed</a:t>
            </a:r>
          </a:p>
          <a:p>
            <a:pPr eaLnBrk="1" hangingPunct="1">
              <a:defRPr/>
            </a:pPr>
            <a:r>
              <a:rPr lang="en-US" altLang="en-US" sz="2800" b="1" dirty="0"/>
              <a:t>Not disqualified by prior conduct</a:t>
            </a:r>
          </a:p>
          <a:p>
            <a:pPr eaLnBrk="1" hangingPunct="1">
              <a:defRPr/>
            </a:pPr>
            <a:r>
              <a:rPr lang="en-US" altLang="en-US" sz="2800" b="1" dirty="0"/>
              <a:t>Pledges to abide by ethical standards</a:t>
            </a:r>
          </a:p>
          <a:p>
            <a:pPr eaLnBrk="1" hangingPunct="1">
              <a:defRPr/>
            </a:pPr>
            <a:r>
              <a:rPr lang="en-US" altLang="en-US" sz="2800" b="1" dirty="0"/>
              <a:t>Agrees to submit to disciplinary process</a:t>
            </a:r>
          </a:p>
          <a:p>
            <a:pPr eaLnBrk="1" hangingPunct="1">
              <a:defRPr/>
            </a:pPr>
            <a:r>
              <a:rPr lang="en-US" altLang="en-US" sz="2800" b="1" dirty="0"/>
              <a:t>Demonstrates understanding and application of basic guardianship principles guardians in any state should know</a:t>
            </a:r>
          </a:p>
          <a:p>
            <a:pPr eaLnBrk="1" hangingPunct="1">
              <a:defRPr/>
            </a:pPr>
            <a:r>
              <a:rPr lang="en-US" altLang="en-US" sz="2800" b="1" dirty="0"/>
              <a:t>Requires ongoing continuing education</a:t>
            </a:r>
          </a:p>
        </p:txBody>
      </p:sp>
    </p:spTree>
    <p:extLst>
      <p:ext uri="{BB962C8B-B14F-4D97-AF65-F5344CB8AC3E}">
        <p14:creationId xmlns:p14="http://schemas.microsoft.com/office/powerpoint/2010/main" val="322440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6"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7"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8"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9"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0"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1"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3" name="Rectangle 32">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 name="Group 36">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8"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0"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1"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98488BB-ED95-4927-A00F-56585CBFEEF4}"/>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6000" dirty="0"/>
              <a:t>National Certified Guardian (NCG)</a:t>
            </a:r>
          </a:p>
        </p:txBody>
      </p:sp>
    </p:spTree>
    <p:extLst>
      <p:ext uri="{BB962C8B-B14F-4D97-AF65-F5344CB8AC3E}">
        <p14:creationId xmlns:p14="http://schemas.microsoft.com/office/powerpoint/2010/main" val="76060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84311" y="251847"/>
            <a:ext cx="10018713" cy="1752599"/>
          </a:xfrm>
        </p:spPr>
        <p:txBody>
          <a:bodyPr/>
          <a:lstStyle/>
          <a:p>
            <a:pPr eaLnBrk="1" hangingPunct="1">
              <a:defRPr/>
            </a:pPr>
            <a:r>
              <a:rPr lang="en-US" altLang="en-US" b="1" dirty="0"/>
              <a:t>NCG Eligibility</a:t>
            </a:r>
          </a:p>
        </p:txBody>
      </p:sp>
      <p:sp>
        <p:nvSpPr>
          <p:cNvPr id="12291" name="Rectangle 3"/>
          <p:cNvSpPr>
            <a:spLocks noGrp="1" noChangeArrowheads="1"/>
          </p:cNvSpPr>
          <p:nvPr>
            <p:ph sz="half" idx="1"/>
          </p:nvPr>
        </p:nvSpPr>
        <p:spPr>
          <a:xfrm>
            <a:off x="1418096" y="2211426"/>
            <a:ext cx="5021450" cy="3505200"/>
          </a:xfrm>
        </p:spPr>
        <p:txBody>
          <a:bodyPr>
            <a:normAutofit lnSpcReduction="10000"/>
          </a:bodyPr>
          <a:lstStyle/>
          <a:p>
            <a:pPr lvl="1" eaLnBrk="1" hangingPunct="1">
              <a:defRPr/>
            </a:pPr>
            <a:r>
              <a:rPr lang="en-US" altLang="en-US" sz="3200" b="1" dirty="0"/>
              <a:t>SSN check</a:t>
            </a:r>
          </a:p>
          <a:p>
            <a:pPr lvl="1" eaLnBrk="1" hangingPunct="1">
              <a:defRPr/>
            </a:pPr>
            <a:r>
              <a:rPr lang="en-US" altLang="en-US" sz="3200" b="1" dirty="0"/>
              <a:t>3</a:t>
            </a:r>
            <a:r>
              <a:rPr lang="en-US" altLang="en-US" sz="3200" b="1" baseline="30000" dirty="0"/>
              <a:t>rd</a:t>
            </a:r>
            <a:r>
              <a:rPr lang="en-US" altLang="en-US" sz="3200" b="1" dirty="0"/>
              <a:t> party education check</a:t>
            </a:r>
          </a:p>
          <a:p>
            <a:pPr lvl="1" eaLnBrk="1" hangingPunct="1">
              <a:defRPr/>
            </a:pPr>
            <a:r>
              <a:rPr lang="en-US" altLang="en-US" sz="3200" b="1" dirty="0"/>
              <a:t>Criminal background check/fingerprint</a:t>
            </a:r>
          </a:p>
          <a:p>
            <a:pPr lvl="1" eaLnBrk="1" hangingPunct="1">
              <a:defRPr/>
            </a:pPr>
            <a:r>
              <a:rPr lang="en-US" altLang="en-US" sz="3200" b="1" dirty="0"/>
              <a:t>Education credits</a:t>
            </a:r>
          </a:p>
          <a:p>
            <a:pPr lvl="1" eaLnBrk="1" hangingPunct="1">
              <a:defRPr/>
            </a:pPr>
            <a:endParaRPr lang="en-US" altLang="en-US" sz="2100" b="1" dirty="0"/>
          </a:p>
        </p:txBody>
      </p:sp>
      <p:sp>
        <p:nvSpPr>
          <p:cNvPr id="2" name="Content Placeholder 1">
            <a:extLst>
              <a:ext uri="{FF2B5EF4-FFF2-40B4-BE49-F238E27FC236}">
                <a16:creationId xmlns:a16="http://schemas.microsoft.com/office/drawing/2014/main" id="{300C0BE5-29C7-4BCE-9991-1EE8DC9446EA}"/>
              </a:ext>
            </a:extLst>
          </p:cNvPr>
          <p:cNvSpPr>
            <a:spLocks noGrp="1"/>
          </p:cNvSpPr>
          <p:nvPr>
            <p:ph sz="half" idx="2"/>
          </p:nvPr>
        </p:nvSpPr>
        <p:spPr>
          <a:xfrm>
            <a:off x="6757260" y="2211425"/>
            <a:ext cx="5199681" cy="4394727"/>
          </a:xfrm>
        </p:spPr>
        <p:txBody>
          <a:bodyPr>
            <a:normAutofit lnSpcReduction="10000"/>
          </a:bodyPr>
          <a:lstStyle/>
          <a:p>
            <a:pPr lvl="1">
              <a:defRPr/>
            </a:pPr>
            <a:r>
              <a:rPr lang="en-US" altLang="en-US" sz="2800" b="1" dirty="0"/>
              <a:t>No felony</a:t>
            </a:r>
          </a:p>
          <a:p>
            <a:pPr lvl="1">
              <a:defRPr/>
            </a:pPr>
            <a:r>
              <a:rPr lang="en-US" altLang="en-US" sz="2800" b="1" dirty="0"/>
              <a:t>Not civilly liable in fraud, misrepresentation</a:t>
            </a:r>
          </a:p>
          <a:p>
            <a:pPr lvl="1">
              <a:defRPr/>
            </a:pPr>
            <a:r>
              <a:rPr lang="en-US" altLang="en-US" sz="2800" b="1" dirty="0"/>
              <a:t>Not removed for cause</a:t>
            </a:r>
          </a:p>
          <a:p>
            <a:pPr lvl="1">
              <a:defRPr/>
            </a:pPr>
            <a:r>
              <a:rPr lang="en-US" altLang="en-US" sz="2800" b="1" dirty="0"/>
              <a:t>No claim against bond</a:t>
            </a:r>
          </a:p>
          <a:p>
            <a:pPr lvl="1">
              <a:defRPr/>
            </a:pPr>
            <a:r>
              <a:rPr lang="en-US" altLang="en-US" sz="2800" b="1" dirty="0"/>
              <a:t>Not disciplined by any licensing/certification entity</a:t>
            </a:r>
          </a:p>
          <a:p>
            <a:pPr marL="0" indent="0">
              <a:buNone/>
            </a:pPr>
            <a:endParaRPr lang="en-US" dirty="0"/>
          </a:p>
        </p:txBody>
      </p:sp>
    </p:spTree>
    <p:extLst>
      <p:ext uri="{BB962C8B-B14F-4D97-AF65-F5344CB8AC3E}">
        <p14:creationId xmlns:p14="http://schemas.microsoft.com/office/powerpoint/2010/main" val="295623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399" y="685800"/>
            <a:ext cx="7345891" cy="1413933"/>
          </a:xfrm>
        </p:spPr>
        <p:txBody>
          <a:bodyPr>
            <a:normAutofit/>
          </a:bodyPr>
          <a:lstStyle/>
          <a:p>
            <a:pPr>
              <a:defRPr/>
            </a:pPr>
            <a:r>
              <a:rPr lang="en-US" b="1" dirty="0"/>
              <a:t>NCG Examination</a:t>
            </a:r>
          </a:p>
        </p:txBody>
      </p:sp>
      <p:sp>
        <p:nvSpPr>
          <p:cNvPr id="3" name="Content Placeholder 2"/>
          <p:cNvSpPr>
            <a:spLocks noGrp="1"/>
          </p:cNvSpPr>
          <p:nvPr>
            <p:ph idx="1"/>
          </p:nvPr>
        </p:nvSpPr>
        <p:spPr>
          <a:xfrm>
            <a:off x="4918841" y="2048933"/>
            <a:ext cx="6584182" cy="4333938"/>
          </a:xfrm>
        </p:spPr>
        <p:txBody>
          <a:bodyPr>
            <a:normAutofit/>
          </a:bodyPr>
          <a:lstStyle/>
          <a:p>
            <a:pPr>
              <a:defRPr/>
            </a:pPr>
            <a:r>
              <a:rPr lang="en-US" altLang="en-US" sz="3200" b="1" dirty="0"/>
              <a:t>100 multiple choice questions</a:t>
            </a:r>
          </a:p>
          <a:p>
            <a:pPr>
              <a:defRPr/>
            </a:pPr>
            <a:r>
              <a:rPr lang="en-US" altLang="en-US" sz="3200" b="1" dirty="0"/>
              <a:t>Complete within 2 hours</a:t>
            </a:r>
          </a:p>
          <a:p>
            <a:pPr>
              <a:defRPr/>
            </a:pPr>
            <a:r>
              <a:rPr lang="en-US" altLang="en-US" sz="3200" b="1" dirty="0"/>
              <a:t>Online at local testing center</a:t>
            </a:r>
          </a:p>
          <a:p>
            <a:pPr lvl="1">
              <a:defRPr/>
            </a:pPr>
            <a:r>
              <a:rPr lang="en-US" altLang="en-US" sz="3200" b="1" dirty="0"/>
              <a:t>Schedule on your own</a:t>
            </a:r>
          </a:p>
          <a:p>
            <a:pPr lvl="1">
              <a:defRPr/>
            </a:pPr>
            <a:r>
              <a:rPr lang="en-US" altLang="en-US" sz="3200" b="1" dirty="0"/>
              <a:t>Sit only after all verifications are in place </a:t>
            </a:r>
          </a:p>
          <a:p>
            <a:pPr>
              <a:defRPr/>
            </a:pPr>
            <a:endParaRPr lang="en-US" dirty="0"/>
          </a:p>
        </p:txBody>
      </p:sp>
      <p:pic>
        <p:nvPicPr>
          <p:cNvPr id="6148" name="Picture 4" descr="Image result for taking a test"/>
          <p:cNvPicPr>
            <a:picLocks noChangeAspect="1" noChangeArrowheads="1"/>
          </p:cNvPicPr>
          <p:nvPr/>
        </p:nvPicPr>
        <p:blipFill rotWithShape="1">
          <a:blip r:embed="rId3">
            <a:extLst>
              <a:ext uri="{28A0092B-C50C-407E-A947-70E740481C1C}">
                <a14:useLocalDpi xmlns:a14="http://schemas.microsoft.com/office/drawing/2010/main" val="0"/>
              </a:ext>
            </a:extLst>
          </a:blip>
          <a:srcRect l="34588" r="38427" b="1"/>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8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0522" y="183777"/>
            <a:ext cx="10018713" cy="1752599"/>
          </a:xfrm>
        </p:spPr>
        <p:txBody>
          <a:bodyPr>
            <a:normAutofit/>
          </a:bodyPr>
          <a:lstStyle/>
          <a:p>
            <a:pPr eaLnBrk="1" hangingPunct="1">
              <a:defRPr/>
            </a:pPr>
            <a:r>
              <a:rPr lang="en-US" b="1" dirty="0"/>
              <a:t>Re-Certification</a:t>
            </a:r>
          </a:p>
        </p:txBody>
      </p:sp>
      <p:sp>
        <p:nvSpPr>
          <p:cNvPr id="3" name="Content Placeholder 2"/>
          <p:cNvSpPr>
            <a:spLocks noGrp="1"/>
          </p:cNvSpPr>
          <p:nvPr>
            <p:ph idx="1"/>
          </p:nvPr>
        </p:nvSpPr>
        <p:spPr>
          <a:xfrm>
            <a:off x="6096000" y="2027210"/>
            <a:ext cx="5486687" cy="3877236"/>
          </a:xfrm>
        </p:spPr>
        <p:txBody>
          <a:bodyPr anchor="t">
            <a:normAutofit lnSpcReduction="10000"/>
          </a:bodyPr>
          <a:lstStyle/>
          <a:p>
            <a:pPr>
              <a:defRPr/>
            </a:pPr>
            <a:r>
              <a:rPr lang="en-US" altLang="en-US" sz="4000" b="1" dirty="0"/>
              <a:t>Every 2 years</a:t>
            </a:r>
          </a:p>
          <a:p>
            <a:pPr>
              <a:defRPr/>
            </a:pPr>
            <a:r>
              <a:rPr lang="en-US" altLang="en-US" sz="4000" b="1" dirty="0"/>
              <a:t>20 hours continuing education</a:t>
            </a:r>
          </a:p>
          <a:p>
            <a:pPr>
              <a:defRPr/>
            </a:pPr>
            <a:r>
              <a:rPr lang="en-US" altLang="en-US" sz="4000" b="1" dirty="0"/>
              <a:t>Reaffirm eligibility and no disqualifying conduct</a:t>
            </a:r>
          </a:p>
          <a:p>
            <a:pPr lvl="1" eaLnBrk="1" hangingPunct="1">
              <a:defRPr/>
            </a:pPr>
            <a:endParaRPr lang="en-US" altLang="en-US" dirty="0"/>
          </a:p>
          <a:p>
            <a:pPr marL="0" indent="0" eaLnBrk="1" hangingPunct="1">
              <a:buNone/>
              <a:defRPr/>
            </a:pPr>
            <a:endParaRPr lang="en-US" dirty="0"/>
          </a:p>
        </p:txBody>
      </p:sp>
      <p:pic>
        <p:nvPicPr>
          <p:cNvPr id="7170" name="Picture 2" descr="Image result for adults taking a tes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5728" y="2666999"/>
            <a:ext cx="3792204" cy="2597659"/>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9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5"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6"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7"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8"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9"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0"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2" name="Rectangle 31">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8"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9"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0"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2"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98488BB-ED95-4927-A00F-56585CBFEEF4}"/>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6000" dirty="0"/>
              <a:t>National Master Guardian 						 (NMG)</a:t>
            </a:r>
          </a:p>
        </p:txBody>
      </p:sp>
    </p:spTree>
    <p:extLst>
      <p:ext uri="{BB962C8B-B14F-4D97-AF65-F5344CB8AC3E}">
        <p14:creationId xmlns:p14="http://schemas.microsoft.com/office/powerpoint/2010/main" val="193950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E9BB-A178-4DFC-9253-C8A7796873D1}"/>
              </a:ext>
            </a:extLst>
          </p:cNvPr>
          <p:cNvSpPr>
            <a:spLocks noGrp="1"/>
          </p:cNvSpPr>
          <p:nvPr>
            <p:ph type="title"/>
          </p:nvPr>
        </p:nvSpPr>
        <p:spPr>
          <a:xfrm>
            <a:off x="1546304" y="259597"/>
            <a:ext cx="10018713" cy="1752599"/>
          </a:xfrm>
        </p:spPr>
        <p:txBody>
          <a:bodyPr/>
          <a:lstStyle/>
          <a:p>
            <a:r>
              <a:rPr lang="en-US" b="1" dirty="0"/>
              <a:t>Objectives</a:t>
            </a:r>
          </a:p>
        </p:txBody>
      </p:sp>
      <p:sp>
        <p:nvSpPr>
          <p:cNvPr id="3" name="Content Placeholder 2">
            <a:extLst>
              <a:ext uri="{FF2B5EF4-FFF2-40B4-BE49-F238E27FC236}">
                <a16:creationId xmlns:a16="http://schemas.microsoft.com/office/drawing/2014/main" id="{57F00C2E-311E-4013-821C-5A7253D9EB47}"/>
              </a:ext>
            </a:extLst>
          </p:cNvPr>
          <p:cNvSpPr>
            <a:spLocks noGrp="1"/>
          </p:cNvSpPr>
          <p:nvPr>
            <p:ph idx="1"/>
          </p:nvPr>
        </p:nvSpPr>
        <p:spPr>
          <a:xfrm>
            <a:off x="3499945" y="1909942"/>
            <a:ext cx="7452888" cy="3124201"/>
          </a:xfrm>
        </p:spPr>
        <p:txBody>
          <a:bodyPr>
            <a:normAutofit/>
          </a:bodyPr>
          <a:lstStyle/>
          <a:p>
            <a:r>
              <a:rPr lang="en-US" sz="4000" b="1" dirty="0"/>
              <a:t>How certification works</a:t>
            </a:r>
          </a:p>
          <a:p>
            <a:r>
              <a:rPr lang="en-US" sz="4000" b="1" dirty="0"/>
              <a:t>What are its benefits</a:t>
            </a:r>
          </a:p>
          <a:p>
            <a:r>
              <a:rPr lang="en-US" sz="4000" b="1" dirty="0"/>
              <a:t>What’s new at CGC</a:t>
            </a:r>
          </a:p>
        </p:txBody>
      </p:sp>
    </p:spTree>
    <p:extLst>
      <p:ext uri="{BB962C8B-B14F-4D97-AF65-F5344CB8AC3E}">
        <p14:creationId xmlns:p14="http://schemas.microsoft.com/office/powerpoint/2010/main" val="427754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616E-97D7-41A2-A6B3-6BC8ABA12928}"/>
              </a:ext>
            </a:extLst>
          </p:cNvPr>
          <p:cNvSpPr>
            <a:spLocks noGrp="1"/>
          </p:cNvSpPr>
          <p:nvPr>
            <p:ph type="title"/>
          </p:nvPr>
        </p:nvSpPr>
        <p:spPr/>
        <p:txBody>
          <a:bodyPr/>
          <a:lstStyle/>
          <a:p>
            <a:r>
              <a:rPr lang="en-US" b="1" dirty="0"/>
              <a:t>NMG Eligibility</a:t>
            </a:r>
          </a:p>
        </p:txBody>
      </p:sp>
      <p:sp>
        <p:nvSpPr>
          <p:cNvPr id="3" name="Content Placeholder 2">
            <a:extLst>
              <a:ext uri="{FF2B5EF4-FFF2-40B4-BE49-F238E27FC236}">
                <a16:creationId xmlns:a16="http://schemas.microsoft.com/office/drawing/2014/main" id="{923FC2D9-CE66-478E-B43E-48760F18D719}"/>
              </a:ext>
            </a:extLst>
          </p:cNvPr>
          <p:cNvSpPr>
            <a:spLocks noGrp="1"/>
          </p:cNvSpPr>
          <p:nvPr>
            <p:ph idx="1"/>
          </p:nvPr>
        </p:nvSpPr>
        <p:spPr>
          <a:xfrm>
            <a:off x="2151530" y="2093258"/>
            <a:ext cx="9351494" cy="3895166"/>
          </a:xfrm>
        </p:spPr>
        <p:txBody>
          <a:bodyPr>
            <a:normAutofit/>
          </a:bodyPr>
          <a:lstStyle/>
          <a:p>
            <a:pPr algn="l" fontAlgn="base">
              <a:buFont typeface="Arial" panose="020B0604020202020204" pitchFamily="34" charset="0"/>
              <a:buChar char="•"/>
            </a:pPr>
            <a:r>
              <a:rPr lang="en-US" sz="3200" b="1" i="0" dirty="0">
                <a:solidFill>
                  <a:srgbClr val="222222"/>
                </a:solidFill>
                <a:effectLst/>
                <a:latin typeface="inherit"/>
              </a:rPr>
              <a:t>Be an NCG</a:t>
            </a:r>
          </a:p>
          <a:p>
            <a:pPr algn="l" fontAlgn="base">
              <a:buFont typeface="Arial" panose="020B0604020202020204" pitchFamily="34" charset="0"/>
              <a:buChar char="•"/>
            </a:pPr>
            <a:r>
              <a:rPr lang="en-US" sz="3200" b="1" i="0" dirty="0">
                <a:solidFill>
                  <a:srgbClr val="222222"/>
                </a:solidFill>
                <a:effectLst/>
                <a:latin typeface="inherit"/>
              </a:rPr>
              <a:t>Graduate degree with three (3) years </a:t>
            </a:r>
            <a:r>
              <a:rPr lang="en-US" sz="3200" b="1" i="0" dirty="0">
                <a:solidFill>
                  <a:schemeClr val="accent1">
                    <a:lumMod val="75000"/>
                  </a:schemeClr>
                </a:solidFill>
                <a:effectLst/>
                <a:latin typeface="inherit"/>
              </a:rPr>
              <a:t>professional guardianship experience </a:t>
            </a:r>
          </a:p>
          <a:p>
            <a:pPr algn="l" fontAlgn="base">
              <a:buFont typeface="Arial" panose="020B0604020202020204" pitchFamily="34" charset="0"/>
              <a:buChar char="•"/>
            </a:pPr>
            <a:r>
              <a:rPr lang="en-US" sz="3200" b="1" i="0" dirty="0">
                <a:solidFill>
                  <a:srgbClr val="222222"/>
                </a:solidFill>
                <a:effectLst/>
                <a:latin typeface="inherit"/>
              </a:rPr>
              <a:t>OR Bachelor’s degree with five (5) years experience </a:t>
            </a:r>
          </a:p>
          <a:p>
            <a:pPr algn="l" fontAlgn="base">
              <a:buFont typeface="Arial" panose="020B0604020202020204" pitchFamily="34" charset="0"/>
              <a:buChar char="•"/>
            </a:pPr>
            <a:r>
              <a:rPr lang="en-US" sz="3200" b="1" i="0" dirty="0">
                <a:solidFill>
                  <a:srgbClr val="222222"/>
                </a:solidFill>
                <a:effectLst/>
                <a:latin typeface="inherit"/>
              </a:rPr>
              <a:t>OR twelve (12) years experience</a:t>
            </a:r>
          </a:p>
          <a:p>
            <a:endParaRPr lang="en-US" dirty="0"/>
          </a:p>
        </p:txBody>
      </p:sp>
    </p:spTree>
    <p:extLst>
      <p:ext uri="{BB962C8B-B14F-4D97-AF65-F5344CB8AC3E}">
        <p14:creationId xmlns:p14="http://schemas.microsoft.com/office/powerpoint/2010/main" val="174031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8AC7C0-676F-980C-2238-7D8C1439A973}"/>
              </a:ext>
            </a:extLst>
          </p:cNvPr>
          <p:cNvSpPr>
            <a:spLocks noGrp="1"/>
          </p:cNvSpPr>
          <p:nvPr>
            <p:ph type="title"/>
          </p:nvPr>
        </p:nvSpPr>
        <p:spPr/>
        <p:txBody>
          <a:bodyPr/>
          <a:lstStyle/>
          <a:p>
            <a:r>
              <a:rPr lang="en-US" b="1" dirty="0">
                <a:solidFill>
                  <a:schemeClr val="accent1"/>
                </a:solidFill>
              </a:rPr>
              <a:t>Professional guardianship experience</a:t>
            </a:r>
          </a:p>
        </p:txBody>
      </p:sp>
      <p:sp>
        <p:nvSpPr>
          <p:cNvPr id="6" name="Content Placeholder 5">
            <a:extLst>
              <a:ext uri="{FF2B5EF4-FFF2-40B4-BE49-F238E27FC236}">
                <a16:creationId xmlns:a16="http://schemas.microsoft.com/office/drawing/2014/main" id="{78EBC13A-B56F-FCA5-1A7A-CDA22A74809D}"/>
              </a:ext>
            </a:extLst>
          </p:cNvPr>
          <p:cNvSpPr>
            <a:spLocks noGrp="1"/>
          </p:cNvSpPr>
          <p:nvPr>
            <p:ph idx="1"/>
          </p:nvPr>
        </p:nvSpPr>
        <p:spPr>
          <a:xfrm>
            <a:off x="1484310" y="2026025"/>
            <a:ext cx="10018713" cy="4428564"/>
          </a:xfrm>
        </p:spPr>
        <p:txBody>
          <a:bodyPr/>
          <a:lstStyle/>
          <a:p>
            <a:pPr algn="l" fontAlgn="base">
              <a:buFont typeface="Arial" panose="020B0604020202020204" pitchFamily="34" charset="0"/>
              <a:buChar char="•"/>
            </a:pPr>
            <a:r>
              <a:rPr lang="en-US" sz="3200" b="1" i="0" dirty="0">
                <a:solidFill>
                  <a:srgbClr val="222222"/>
                </a:solidFill>
                <a:effectLst/>
                <a:latin typeface="inherit"/>
              </a:rPr>
              <a:t>Making decisions (</a:t>
            </a:r>
            <a:r>
              <a:rPr lang="en-US" sz="3200" b="1" i="0" dirty="0" err="1">
                <a:solidFill>
                  <a:srgbClr val="222222"/>
                </a:solidFill>
                <a:effectLst/>
                <a:latin typeface="inherit"/>
              </a:rPr>
              <a:t>i</a:t>
            </a:r>
            <a:r>
              <a:rPr lang="en-US" sz="3200" b="1" i="0" dirty="0">
                <a:solidFill>
                  <a:srgbClr val="222222"/>
                </a:solidFill>
                <a:effectLst/>
                <a:latin typeface="inherit"/>
              </a:rPr>
              <a:t>) as a court-appointed guardian, (ii) as agent for a guardian, or (iii) in a supervisory capacity over a guardian </a:t>
            </a:r>
          </a:p>
          <a:p>
            <a:pPr algn="l" fontAlgn="base">
              <a:buFont typeface="Arial" panose="020B0604020202020204" pitchFamily="34" charset="0"/>
              <a:buChar char="•"/>
            </a:pPr>
            <a:r>
              <a:rPr lang="en-US" sz="3200" b="1" dirty="0">
                <a:solidFill>
                  <a:srgbClr val="222222"/>
                </a:solidFill>
                <a:latin typeface="inherit"/>
              </a:rPr>
              <a:t>S</a:t>
            </a:r>
            <a:r>
              <a:rPr lang="en-US" sz="3200" b="1" i="0" dirty="0">
                <a:solidFill>
                  <a:srgbClr val="222222"/>
                </a:solidFill>
                <a:effectLst/>
                <a:latin typeface="inherit"/>
              </a:rPr>
              <a:t>erving two or more who unrelated to each other </a:t>
            </a:r>
          </a:p>
          <a:p>
            <a:pPr algn="l" fontAlgn="base">
              <a:buFont typeface="Arial" panose="020B0604020202020204" pitchFamily="34" charset="0"/>
              <a:buChar char="•"/>
            </a:pPr>
            <a:r>
              <a:rPr lang="en-US" sz="3200" b="1" i="0" dirty="0">
                <a:solidFill>
                  <a:srgbClr val="222222"/>
                </a:solidFill>
                <a:effectLst/>
                <a:latin typeface="inherit"/>
              </a:rPr>
              <a:t>Spending an average of at least 16 hours/week making decisions during at least 3 of the last 5 years</a:t>
            </a:r>
          </a:p>
          <a:p>
            <a:endParaRPr lang="en-US" dirty="0"/>
          </a:p>
        </p:txBody>
      </p:sp>
    </p:spTree>
    <p:extLst>
      <p:ext uri="{BB962C8B-B14F-4D97-AF65-F5344CB8AC3E}">
        <p14:creationId xmlns:p14="http://schemas.microsoft.com/office/powerpoint/2010/main" val="151908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7F22-D96B-4B32-9B5B-2A8398D73E09}"/>
              </a:ext>
            </a:extLst>
          </p:cNvPr>
          <p:cNvSpPr>
            <a:spLocks noGrp="1"/>
          </p:cNvSpPr>
          <p:nvPr>
            <p:ph type="title"/>
          </p:nvPr>
        </p:nvSpPr>
        <p:spPr>
          <a:xfrm>
            <a:off x="1484311" y="685801"/>
            <a:ext cx="10018713" cy="1437290"/>
          </a:xfrm>
        </p:spPr>
        <p:txBody>
          <a:bodyPr>
            <a:normAutofit fontScale="90000"/>
          </a:bodyPr>
          <a:lstStyle/>
          <a:p>
            <a:r>
              <a:rPr lang="en-US" b="1" dirty="0"/>
              <a:t>NMG Experience Narrative:</a:t>
            </a:r>
            <a:br>
              <a:rPr lang="en-US" b="1" dirty="0"/>
            </a:br>
            <a:r>
              <a:rPr lang="en-US" b="1" dirty="0">
                <a:solidFill>
                  <a:schemeClr val="accent1">
                    <a:lumMod val="75000"/>
                  </a:schemeClr>
                </a:solidFill>
              </a:rPr>
              <a:t>Pick 6</a:t>
            </a:r>
            <a:r>
              <a:rPr lang="en-US" b="1" dirty="0"/>
              <a:t> to Explain “Experience”</a:t>
            </a:r>
            <a:br>
              <a:rPr lang="en-US" b="1" dirty="0"/>
            </a:br>
            <a:endParaRPr lang="en-US" b="1" dirty="0"/>
          </a:p>
        </p:txBody>
      </p:sp>
      <p:sp>
        <p:nvSpPr>
          <p:cNvPr id="3" name="Content Placeholder 2">
            <a:extLst>
              <a:ext uri="{FF2B5EF4-FFF2-40B4-BE49-F238E27FC236}">
                <a16:creationId xmlns:a16="http://schemas.microsoft.com/office/drawing/2014/main" id="{B60EB9E8-67E9-4E27-B6F6-E2B664B27219}"/>
              </a:ext>
            </a:extLst>
          </p:cNvPr>
          <p:cNvSpPr>
            <a:spLocks noGrp="1"/>
          </p:cNvSpPr>
          <p:nvPr>
            <p:ph sz="half" idx="1"/>
          </p:nvPr>
        </p:nvSpPr>
        <p:spPr>
          <a:xfrm>
            <a:off x="1484312" y="2123091"/>
            <a:ext cx="4895055" cy="4214647"/>
          </a:xfrm>
        </p:spPr>
        <p:txBody>
          <a:bodyPr>
            <a:normAutofit/>
          </a:bodyPr>
          <a:lstStyle/>
          <a:p>
            <a:pPr marL="0" indent="0" algn="l" fontAlgn="base">
              <a:buNone/>
            </a:pPr>
            <a:r>
              <a:rPr lang="en-US" sz="1900" b="1" i="0" dirty="0">
                <a:solidFill>
                  <a:srgbClr val="222222"/>
                </a:solidFill>
                <a:effectLst/>
                <a:latin typeface="inherit"/>
              </a:rPr>
              <a:t>Competence in managing complex issues.</a:t>
            </a:r>
          </a:p>
          <a:p>
            <a:pPr marL="0" indent="0" algn="l" fontAlgn="base">
              <a:buNone/>
            </a:pPr>
            <a:r>
              <a:rPr lang="en-US" sz="1900" b="1" i="0" dirty="0">
                <a:solidFill>
                  <a:srgbClr val="222222"/>
                </a:solidFill>
                <a:effectLst/>
                <a:latin typeface="inherit"/>
              </a:rPr>
              <a:t>Manage significant financial estates.</a:t>
            </a:r>
          </a:p>
          <a:p>
            <a:pPr marL="0" indent="0" algn="l" fontAlgn="base">
              <a:buNone/>
            </a:pPr>
            <a:r>
              <a:rPr lang="en-US" sz="1900" b="1" i="0" dirty="0">
                <a:solidFill>
                  <a:srgbClr val="222222"/>
                </a:solidFill>
                <a:effectLst/>
                <a:latin typeface="inherit"/>
              </a:rPr>
              <a:t>Conduct or arrange for comprehensive assessment.</a:t>
            </a:r>
          </a:p>
          <a:p>
            <a:pPr marL="0" indent="0" algn="l" fontAlgn="base">
              <a:buNone/>
            </a:pPr>
            <a:r>
              <a:rPr lang="en-US" sz="1900" b="1" i="0" dirty="0">
                <a:solidFill>
                  <a:srgbClr val="222222"/>
                </a:solidFill>
                <a:effectLst/>
                <a:latin typeface="inherit"/>
              </a:rPr>
              <a:t>Provide consultation on a wide range of guardianship issues.</a:t>
            </a:r>
          </a:p>
          <a:p>
            <a:pPr marL="0" indent="0" algn="l" fontAlgn="base">
              <a:buNone/>
            </a:pPr>
            <a:r>
              <a:rPr lang="en-US" sz="1900" b="1" i="0" dirty="0">
                <a:solidFill>
                  <a:srgbClr val="222222"/>
                </a:solidFill>
                <a:effectLst/>
                <a:latin typeface="inherit"/>
              </a:rPr>
              <a:t>Provide supervision to less experienced guardians or staff.</a:t>
            </a:r>
          </a:p>
          <a:p>
            <a:pPr marL="0" indent="0" algn="l" fontAlgn="base">
              <a:buNone/>
            </a:pPr>
            <a:r>
              <a:rPr lang="en-US" sz="1900" b="1" i="0" dirty="0">
                <a:solidFill>
                  <a:srgbClr val="222222"/>
                </a:solidFill>
                <a:effectLst/>
                <a:latin typeface="inherit"/>
              </a:rPr>
              <a:t>Direct a professional guardianship program.</a:t>
            </a:r>
          </a:p>
          <a:p>
            <a:pPr marL="0" indent="0" algn="l" fontAlgn="base">
              <a:buNone/>
            </a:pPr>
            <a:r>
              <a:rPr lang="en-US" sz="1900" b="1" i="0" dirty="0">
                <a:solidFill>
                  <a:srgbClr val="222222"/>
                </a:solidFill>
                <a:effectLst/>
                <a:latin typeface="inherit"/>
              </a:rPr>
              <a:t>Experience with more than one disability group.</a:t>
            </a:r>
          </a:p>
          <a:p>
            <a:endParaRPr lang="en-US" dirty="0"/>
          </a:p>
        </p:txBody>
      </p:sp>
      <p:sp>
        <p:nvSpPr>
          <p:cNvPr id="4" name="Content Placeholder 3">
            <a:extLst>
              <a:ext uri="{FF2B5EF4-FFF2-40B4-BE49-F238E27FC236}">
                <a16:creationId xmlns:a16="http://schemas.microsoft.com/office/drawing/2014/main" id="{BFF9F9BD-AB88-4A9D-A250-7F0316371A2D}"/>
              </a:ext>
            </a:extLst>
          </p:cNvPr>
          <p:cNvSpPr>
            <a:spLocks noGrp="1"/>
          </p:cNvSpPr>
          <p:nvPr>
            <p:ph sz="half" idx="2"/>
          </p:nvPr>
        </p:nvSpPr>
        <p:spPr>
          <a:xfrm>
            <a:off x="6607968" y="1404446"/>
            <a:ext cx="4895056" cy="5087007"/>
          </a:xfrm>
        </p:spPr>
        <p:txBody>
          <a:bodyPr>
            <a:normAutofit/>
          </a:bodyPr>
          <a:lstStyle/>
          <a:p>
            <a:pPr marL="0" indent="0" fontAlgn="base">
              <a:buNone/>
            </a:pPr>
            <a:r>
              <a:rPr lang="en-US" sz="1800" b="1" i="0" dirty="0">
                <a:solidFill>
                  <a:srgbClr val="222222"/>
                </a:solidFill>
                <a:effectLst/>
                <a:latin typeface="inherit"/>
              </a:rPr>
              <a:t>Train and mentor less experienced guardians.</a:t>
            </a:r>
          </a:p>
          <a:p>
            <a:pPr marL="0" indent="0" algn="l" fontAlgn="base">
              <a:buNone/>
            </a:pPr>
            <a:r>
              <a:rPr lang="en-US" b="1" i="0" dirty="0">
                <a:solidFill>
                  <a:srgbClr val="222222"/>
                </a:solidFill>
                <a:effectLst/>
                <a:latin typeface="inherit"/>
              </a:rPr>
              <a:t>Provide educational opportunities.</a:t>
            </a:r>
          </a:p>
          <a:p>
            <a:pPr marL="0" indent="0" algn="l" fontAlgn="base">
              <a:buNone/>
            </a:pPr>
            <a:r>
              <a:rPr lang="en-US" b="1" i="0" dirty="0">
                <a:solidFill>
                  <a:srgbClr val="222222"/>
                </a:solidFill>
                <a:effectLst/>
                <a:latin typeface="inherit"/>
              </a:rPr>
              <a:t>Consult on medical procedures including use of psychotropic medications.</a:t>
            </a:r>
          </a:p>
          <a:p>
            <a:pPr marL="0" indent="0" algn="l" fontAlgn="base">
              <a:buNone/>
            </a:pPr>
            <a:r>
              <a:rPr lang="en-US" b="1" i="0" dirty="0">
                <a:solidFill>
                  <a:srgbClr val="222222"/>
                </a:solidFill>
                <a:effectLst/>
                <a:latin typeface="inherit"/>
              </a:rPr>
              <a:t>Advance the profession through policy development, legislative action, advocacy or community outreach.</a:t>
            </a:r>
          </a:p>
          <a:p>
            <a:pPr marL="0" indent="0" algn="l" fontAlgn="base">
              <a:buNone/>
            </a:pPr>
            <a:r>
              <a:rPr lang="en-US" b="1" i="0" dirty="0">
                <a:solidFill>
                  <a:srgbClr val="222222"/>
                </a:solidFill>
                <a:effectLst/>
                <a:latin typeface="inherit"/>
              </a:rPr>
              <a:t>Consult or make decisions on end-of-life issues and other complex or controversial issues.</a:t>
            </a:r>
          </a:p>
          <a:p>
            <a:pPr marL="0" indent="0" algn="l" fontAlgn="base">
              <a:buNone/>
            </a:pPr>
            <a:r>
              <a:rPr lang="en-US" b="1" i="0" dirty="0">
                <a:solidFill>
                  <a:srgbClr val="222222"/>
                </a:solidFill>
                <a:effectLst/>
                <a:latin typeface="inherit"/>
              </a:rPr>
              <a:t>Actively advocate for limited guardianship, alternatives to guardianship and restoration of rights.</a:t>
            </a:r>
          </a:p>
        </p:txBody>
      </p:sp>
    </p:spTree>
    <p:extLst>
      <p:ext uri="{BB962C8B-B14F-4D97-AF65-F5344CB8AC3E}">
        <p14:creationId xmlns:p14="http://schemas.microsoft.com/office/powerpoint/2010/main" val="301729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5"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9"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1"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itle 4">
            <a:extLst>
              <a:ext uri="{FF2B5EF4-FFF2-40B4-BE49-F238E27FC236}">
                <a16:creationId xmlns:a16="http://schemas.microsoft.com/office/drawing/2014/main" id="{4CFADF9D-AFFA-41D6-93BF-69D07B175547}"/>
              </a:ext>
            </a:extLst>
          </p:cNvPr>
          <p:cNvSpPr>
            <a:spLocks noGrp="1"/>
          </p:cNvSpPr>
          <p:nvPr>
            <p:ph type="title"/>
          </p:nvPr>
        </p:nvSpPr>
        <p:spPr>
          <a:xfrm>
            <a:off x="3962399" y="685800"/>
            <a:ext cx="7345891" cy="1413933"/>
          </a:xfrm>
        </p:spPr>
        <p:txBody>
          <a:bodyPr>
            <a:normAutofit/>
          </a:bodyPr>
          <a:lstStyle/>
          <a:p>
            <a:r>
              <a:rPr lang="en-US" b="1" dirty="0"/>
              <a:t>NMG Examination</a:t>
            </a:r>
          </a:p>
        </p:txBody>
      </p:sp>
      <p:pic>
        <p:nvPicPr>
          <p:cNvPr id="8" name="Picture 7">
            <a:extLst>
              <a:ext uri="{FF2B5EF4-FFF2-40B4-BE49-F238E27FC236}">
                <a16:creationId xmlns:a16="http://schemas.microsoft.com/office/drawing/2014/main" id="{334AC1C6-DE42-4C89-B4E3-A7D59E79E029}"/>
              </a:ext>
            </a:extLst>
          </p:cNvPr>
          <p:cNvPicPr>
            <a:picLocks noChangeAspect="1"/>
          </p:cNvPicPr>
          <p:nvPr/>
        </p:nvPicPr>
        <p:blipFill rotWithShape="1">
          <a:blip r:embed="rId4"/>
          <a:srcRect l="65783" r="3449" b="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6" name="Content Placeholder 5">
            <a:extLst>
              <a:ext uri="{FF2B5EF4-FFF2-40B4-BE49-F238E27FC236}">
                <a16:creationId xmlns:a16="http://schemas.microsoft.com/office/drawing/2014/main" id="{C6685317-F238-406F-85D3-9C3154ECC713}"/>
              </a:ext>
            </a:extLst>
          </p:cNvPr>
          <p:cNvSpPr>
            <a:spLocks noGrp="1"/>
          </p:cNvSpPr>
          <p:nvPr>
            <p:ph idx="1"/>
          </p:nvPr>
        </p:nvSpPr>
        <p:spPr>
          <a:xfrm>
            <a:off x="4421045" y="2048933"/>
            <a:ext cx="7081977" cy="3742267"/>
          </a:xfrm>
        </p:spPr>
        <p:txBody>
          <a:bodyPr>
            <a:normAutofit lnSpcReduction="10000"/>
          </a:bodyPr>
          <a:lstStyle/>
          <a:p>
            <a:r>
              <a:rPr lang="en-US" sz="2800" b="1" dirty="0"/>
              <a:t>120 multiple choice questions within 3 hours</a:t>
            </a:r>
          </a:p>
          <a:p>
            <a:r>
              <a:rPr lang="en-US" sz="2800" b="1" dirty="0"/>
              <a:t>5 out of 7 essay questions within 3 hours</a:t>
            </a:r>
          </a:p>
          <a:p>
            <a:pPr lvl="1"/>
            <a:r>
              <a:rPr lang="en-US" sz="2800" b="1" dirty="0"/>
              <a:t>Demonstrate ability to spot and resolve complex issues</a:t>
            </a:r>
          </a:p>
          <a:p>
            <a:r>
              <a:rPr lang="en-US" altLang="en-US" sz="2800" b="1" dirty="0"/>
              <a:t>Online at local testing center</a:t>
            </a:r>
          </a:p>
          <a:p>
            <a:pPr lvl="1"/>
            <a:r>
              <a:rPr lang="en-US" altLang="en-US" sz="2800" b="1" dirty="0"/>
              <a:t>Can be separate sessions</a:t>
            </a:r>
          </a:p>
          <a:p>
            <a:endParaRPr lang="en-US" dirty="0"/>
          </a:p>
        </p:txBody>
      </p:sp>
    </p:spTree>
    <p:extLst>
      <p:ext uri="{BB962C8B-B14F-4D97-AF65-F5344CB8AC3E}">
        <p14:creationId xmlns:p14="http://schemas.microsoft.com/office/powerpoint/2010/main" val="934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85789" y="143360"/>
            <a:ext cx="10018713" cy="1344478"/>
          </a:xfrm>
        </p:spPr>
        <p:txBody>
          <a:bodyPr/>
          <a:lstStyle/>
          <a:p>
            <a:pPr eaLnBrk="1" hangingPunct="1">
              <a:defRPr/>
            </a:pPr>
            <a:r>
              <a:rPr lang="en-US" altLang="en-US" b="1" dirty="0"/>
              <a:t>CGC Discipline</a:t>
            </a:r>
          </a:p>
        </p:txBody>
      </p:sp>
      <p:sp>
        <p:nvSpPr>
          <p:cNvPr id="13315" name="Rectangle 3"/>
          <p:cNvSpPr>
            <a:spLocks noGrp="1" noChangeArrowheads="1"/>
          </p:cNvSpPr>
          <p:nvPr>
            <p:ph idx="1"/>
          </p:nvPr>
        </p:nvSpPr>
        <p:spPr>
          <a:xfrm>
            <a:off x="2355968" y="1579478"/>
            <a:ext cx="8852588" cy="4293706"/>
          </a:xfrm>
        </p:spPr>
        <p:txBody>
          <a:bodyPr>
            <a:normAutofit/>
          </a:bodyPr>
          <a:lstStyle/>
          <a:p>
            <a:pPr>
              <a:lnSpc>
                <a:spcPct val="80000"/>
              </a:lnSpc>
              <a:defRPr/>
            </a:pPr>
            <a:r>
              <a:rPr lang="en-US" altLang="en-US" sz="3200" b="1" dirty="0"/>
              <a:t>Courts have primary responsibility to supervise guardians and impose sanctions</a:t>
            </a:r>
          </a:p>
          <a:p>
            <a:pPr>
              <a:lnSpc>
                <a:spcPct val="80000"/>
              </a:lnSpc>
              <a:defRPr/>
            </a:pPr>
            <a:r>
              <a:rPr lang="en-US" altLang="en-US" sz="3200" b="1" dirty="0"/>
              <a:t>CGC receives and reviews complaints</a:t>
            </a:r>
          </a:p>
          <a:p>
            <a:pPr lvl="1" eaLnBrk="1" hangingPunct="1">
              <a:lnSpc>
                <a:spcPct val="80000"/>
              </a:lnSpc>
              <a:defRPr/>
            </a:pPr>
            <a:r>
              <a:rPr lang="en-US" altLang="en-US" sz="3200" b="1" dirty="0"/>
              <a:t>Applies disciplinary procedures</a:t>
            </a:r>
          </a:p>
          <a:p>
            <a:pPr lvl="1" eaLnBrk="1" hangingPunct="1">
              <a:lnSpc>
                <a:spcPct val="80000"/>
              </a:lnSpc>
              <a:defRPr/>
            </a:pPr>
            <a:r>
              <a:rPr lang="en-US" altLang="en-US" sz="3200" b="1" dirty="0"/>
              <a:t>Has no investigatory capability</a:t>
            </a:r>
          </a:p>
          <a:p>
            <a:pPr lvl="1" eaLnBrk="1" hangingPunct="1">
              <a:lnSpc>
                <a:spcPct val="80000"/>
              </a:lnSpc>
              <a:defRPr/>
            </a:pPr>
            <a:endParaRPr lang="en-US" altLang="en-US" sz="2400" dirty="0"/>
          </a:p>
        </p:txBody>
      </p:sp>
    </p:spTree>
    <p:extLst>
      <p:ext uri="{BB962C8B-B14F-4D97-AF65-F5344CB8AC3E}">
        <p14:creationId xmlns:p14="http://schemas.microsoft.com/office/powerpoint/2010/main" val="689386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12912" y="104614"/>
            <a:ext cx="10018713" cy="1752599"/>
          </a:xfrm>
        </p:spPr>
        <p:txBody>
          <a:bodyPr/>
          <a:lstStyle/>
          <a:p>
            <a:pPr eaLnBrk="1" hangingPunct="1">
              <a:defRPr/>
            </a:pPr>
            <a:r>
              <a:rPr lang="en-US" altLang="en-US" b="1" dirty="0"/>
              <a:t>Disciplinary Process</a:t>
            </a:r>
          </a:p>
        </p:txBody>
      </p:sp>
      <p:sp>
        <p:nvSpPr>
          <p:cNvPr id="26627" name="Rectangle 3"/>
          <p:cNvSpPr>
            <a:spLocks noGrp="1" noChangeArrowheads="1"/>
          </p:cNvSpPr>
          <p:nvPr>
            <p:ph sz="half" idx="1"/>
          </p:nvPr>
        </p:nvSpPr>
        <p:spPr>
          <a:xfrm>
            <a:off x="1550180" y="2291255"/>
            <a:ext cx="4895055" cy="4019897"/>
          </a:xfrm>
        </p:spPr>
        <p:txBody>
          <a:bodyPr>
            <a:normAutofit/>
          </a:bodyPr>
          <a:lstStyle/>
          <a:p>
            <a:pPr eaLnBrk="1" hangingPunct="1">
              <a:defRPr/>
            </a:pPr>
            <a:r>
              <a:rPr lang="en-US" altLang="en-US" sz="2800" b="1" dirty="0"/>
              <a:t>Complaint must be in writing</a:t>
            </a:r>
          </a:p>
          <a:p>
            <a:pPr eaLnBrk="1" hangingPunct="1">
              <a:defRPr/>
            </a:pPr>
            <a:r>
              <a:rPr lang="en-US" altLang="en-US" sz="2800" b="1" dirty="0"/>
              <a:t>Must allege Standard violated</a:t>
            </a:r>
          </a:p>
          <a:p>
            <a:pPr eaLnBrk="1" hangingPunct="1">
              <a:defRPr/>
            </a:pPr>
            <a:r>
              <a:rPr lang="en-US" altLang="en-US" sz="2800" b="1" dirty="0"/>
              <a:t>Reviewed by legal counsel</a:t>
            </a:r>
          </a:p>
          <a:p>
            <a:pPr eaLnBrk="1" hangingPunct="1">
              <a:defRPr/>
            </a:pPr>
            <a:r>
              <a:rPr lang="en-US" altLang="en-US" sz="2800" b="1" dirty="0"/>
              <a:t>Notice to guardian</a:t>
            </a:r>
          </a:p>
          <a:p>
            <a:pPr>
              <a:defRPr/>
            </a:pPr>
            <a:r>
              <a:rPr lang="en-US" altLang="en-US" sz="2800" b="1" dirty="0"/>
              <a:t>Opportunity to respond</a:t>
            </a:r>
          </a:p>
        </p:txBody>
      </p:sp>
      <p:sp>
        <p:nvSpPr>
          <p:cNvPr id="2" name="Content Placeholder 1">
            <a:extLst>
              <a:ext uri="{FF2B5EF4-FFF2-40B4-BE49-F238E27FC236}">
                <a16:creationId xmlns:a16="http://schemas.microsoft.com/office/drawing/2014/main" id="{4FBA7645-3029-44FE-B167-73EC6C94130E}"/>
              </a:ext>
            </a:extLst>
          </p:cNvPr>
          <p:cNvSpPr>
            <a:spLocks noGrp="1"/>
          </p:cNvSpPr>
          <p:nvPr>
            <p:ph sz="half" idx="2"/>
          </p:nvPr>
        </p:nvSpPr>
        <p:spPr>
          <a:xfrm>
            <a:off x="6722268" y="2479127"/>
            <a:ext cx="4895056" cy="3644152"/>
          </a:xfrm>
        </p:spPr>
        <p:txBody>
          <a:bodyPr>
            <a:normAutofit/>
          </a:bodyPr>
          <a:lstStyle/>
          <a:p>
            <a:pPr>
              <a:defRPr/>
            </a:pPr>
            <a:r>
              <a:rPr lang="en-US" altLang="en-US" sz="2800" b="1" dirty="0"/>
              <a:t>Appoint Professional Review Board</a:t>
            </a:r>
          </a:p>
          <a:p>
            <a:pPr>
              <a:defRPr/>
            </a:pPr>
            <a:r>
              <a:rPr lang="en-US" altLang="en-US" sz="2800" b="1" dirty="0"/>
              <a:t>Paper review or telephonic hearing</a:t>
            </a:r>
          </a:p>
          <a:p>
            <a:pPr>
              <a:defRPr/>
            </a:pPr>
            <a:r>
              <a:rPr lang="en-US" altLang="en-US" sz="2800" b="1" dirty="0"/>
              <a:t>Range of sanctions</a:t>
            </a:r>
          </a:p>
          <a:p>
            <a:pPr>
              <a:defRPr/>
            </a:pPr>
            <a:r>
              <a:rPr lang="en-US" altLang="en-US" sz="2800" b="1" dirty="0"/>
              <a:t>Appeal to CGC Board</a:t>
            </a:r>
          </a:p>
          <a:p>
            <a:endParaRPr lang="en-US" dirty="0"/>
          </a:p>
        </p:txBody>
      </p:sp>
    </p:spTree>
    <p:extLst>
      <p:ext uri="{BB962C8B-B14F-4D97-AF65-F5344CB8AC3E}">
        <p14:creationId xmlns:p14="http://schemas.microsoft.com/office/powerpoint/2010/main" val="424421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7"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8"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9"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40"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1"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2"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44" name="Rectangle 43">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 name="Group 47">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9"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0"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1"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2"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7"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itle 4">
            <a:extLst>
              <a:ext uri="{FF2B5EF4-FFF2-40B4-BE49-F238E27FC236}">
                <a16:creationId xmlns:a16="http://schemas.microsoft.com/office/drawing/2014/main" id="{5F4034AE-7208-493E-93E4-CD6EEB739B10}"/>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6000" b="1" dirty="0"/>
              <a:t>What’s New!       CGC Certificates</a:t>
            </a:r>
          </a:p>
        </p:txBody>
      </p:sp>
      <p:sp>
        <p:nvSpPr>
          <p:cNvPr id="8" name="Text Placeholder 7">
            <a:extLst>
              <a:ext uri="{FF2B5EF4-FFF2-40B4-BE49-F238E27FC236}">
                <a16:creationId xmlns:a16="http://schemas.microsoft.com/office/drawing/2014/main" id="{4CDD4BFC-B4D3-43E3-8637-547DE5C6DE95}"/>
              </a:ext>
            </a:extLst>
          </p:cNvPr>
          <p:cNvSpPr>
            <a:spLocks noGrp="1"/>
          </p:cNvSpPr>
          <p:nvPr>
            <p:ph type="body" idx="1"/>
          </p:nvPr>
        </p:nvSpPr>
        <p:spPr>
          <a:xfrm>
            <a:off x="643467" y="1396180"/>
            <a:ext cx="2531516" cy="3842569"/>
          </a:xfrm>
        </p:spPr>
        <p:txBody>
          <a:bodyPr vert="horz" lIns="91440" tIns="45720" rIns="91440" bIns="45720" rtlCol="0" anchor="ctr">
            <a:normAutofit/>
          </a:bodyPr>
          <a:lstStyle/>
          <a:p>
            <a:endParaRPr lang="en-US" sz="2100">
              <a:solidFill>
                <a:srgbClr val="FFFFFF"/>
              </a:solidFill>
            </a:endParaRPr>
          </a:p>
        </p:txBody>
      </p:sp>
    </p:spTree>
    <p:extLst>
      <p:ext uri="{BB962C8B-B14F-4D97-AF65-F5344CB8AC3E}">
        <p14:creationId xmlns:p14="http://schemas.microsoft.com/office/powerpoint/2010/main" val="132519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8" name="Picture 6">
            <a:extLst>
              <a:ext uri="{FF2B5EF4-FFF2-40B4-BE49-F238E27FC236}">
                <a16:creationId xmlns:a16="http://schemas.microsoft.com/office/drawing/2014/main" id="{F230D123-D43A-48A2-BD78-C613B36144AD}"/>
              </a:ext>
            </a:extLst>
          </p:cNvPr>
          <p:cNvPicPr>
            <a:picLocks noChangeAspect="1"/>
          </p:cNvPicPr>
          <p:nvPr/>
        </p:nvPicPr>
        <p:blipFill rotWithShape="1">
          <a:blip r:embed="rId3">
            <a:duotone>
              <a:schemeClr val="bg2">
                <a:shade val="45000"/>
                <a:satMod val="135000"/>
              </a:schemeClr>
              <a:prstClr val="white"/>
            </a:duotone>
            <a:alphaModFix amt="35000"/>
          </a:blip>
          <a:srcRect b="15094"/>
          <a:stretch/>
        </p:blipFill>
        <p:spPr>
          <a:xfrm>
            <a:off x="20" y="10"/>
            <a:ext cx="12191980" cy="6857990"/>
          </a:xfrm>
          <a:prstGeom prst="rect">
            <a:avLst/>
          </a:prstGeom>
        </p:spPr>
      </p:pic>
      <p:sp>
        <p:nvSpPr>
          <p:cNvPr id="4" name="Title 3">
            <a:extLst>
              <a:ext uri="{FF2B5EF4-FFF2-40B4-BE49-F238E27FC236}">
                <a16:creationId xmlns:a16="http://schemas.microsoft.com/office/drawing/2014/main" id="{85F986A9-5C94-49B6-A933-F0B1EF281990}"/>
              </a:ext>
            </a:extLst>
          </p:cNvPr>
          <p:cNvSpPr>
            <a:spLocks noGrp="1"/>
          </p:cNvSpPr>
          <p:nvPr>
            <p:ph type="title"/>
          </p:nvPr>
        </p:nvSpPr>
        <p:spPr/>
        <p:txBody>
          <a:bodyPr vert="horz" lIns="91440" tIns="45720" rIns="91440" bIns="45720" rtlCol="0" anchor="b">
            <a:normAutofit/>
          </a:bodyPr>
          <a:lstStyle/>
          <a:p>
            <a:r>
              <a:rPr lang="en-US" sz="6000" b="1" dirty="0"/>
              <a:t>Finance Certificate</a:t>
            </a:r>
          </a:p>
        </p:txBody>
      </p:sp>
      <p:sp>
        <p:nvSpPr>
          <p:cNvPr id="6" name="Content Placeholder 5">
            <a:extLst>
              <a:ext uri="{FF2B5EF4-FFF2-40B4-BE49-F238E27FC236}">
                <a16:creationId xmlns:a16="http://schemas.microsoft.com/office/drawing/2014/main" id="{5AC0D05E-0507-4F51-80DB-3587716F26C7}"/>
              </a:ext>
            </a:extLst>
          </p:cNvPr>
          <p:cNvSpPr>
            <a:spLocks noGrp="1"/>
          </p:cNvSpPr>
          <p:nvPr>
            <p:ph idx="1"/>
          </p:nvPr>
        </p:nvSpPr>
        <p:spPr>
          <a:xfrm>
            <a:off x="2375338" y="2666999"/>
            <a:ext cx="9127685" cy="3124201"/>
          </a:xfrm>
        </p:spPr>
        <p:txBody>
          <a:bodyPr>
            <a:normAutofit/>
          </a:bodyPr>
          <a:lstStyle/>
          <a:p>
            <a:r>
              <a:rPr lang="en-US" sz="3200" b="1" dirty="0"/>
              <a:t>Augments NCG/NMG certification</a:t>
            </a:r>
          </a:p>
          <a:p>
            <a:r>
              <a:rPr lang="en-US" sz="3200" b="1" dirty="0"/>
              <a:t>For those who concentrate on conservatorships</a:t>
            </a:r>
          </a:p>
          <a:p>
            <a:r>
              <a:rPr lang="en-US" sz="3200" b="1" dirty="0"/>
              <a:t>For non-guardians, too</a:t>
            </a:r>
          </a:p>
        </p:txBody>
      </p:sp>
    </p:spTree>
    <p:extLst>
      <p:ext uri="{BB962C8B-B14F-4D97-AF65-F5344CB8AC3E}">
        <p14:creationId xmlns:p14="http://schemas.microsoft.com/office/powerpoint/2010/main" val="301960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D611-65C1-4301-B91B-BC4F38D64F27}"/>
              </a:ext>
            </a:extLst>
          </p:cNvPr>
          <p:cNvSpPr>
            <a:spLocks noGrp="1"/>
          </p:cNvSpPr>
          <p:nvPr>
            <p:ph type="title"/>
          </p:nvPr>
        </p:nvSpPr>
        <p:spPr/>
        <p:txBody>
          <a:bodyPr/>
          <a:lstStyle/>
          <a:p>
            <a:r>
              <a:rPr lang="en-US" b="1" dirty="0"/>
              <a:t>Finance Certificate Process</a:t>
            </a:r>
          </a:p>
        </p:txBody>
      </p:sp>
      <p:sp>
        <p:nvSpPr>
          <p:cNvPr id="3" name="Content Placeholder 2">
            <a:extLst>
              <a:ext uri="{FF2B5EF4-FFF2-40B4-BE49-F238E27FC236}">
                <a16:creationId xmlns:a16="http://schemas.microsoft.com/office/drawing/2014/main" id="{D0545AC1-85A7-4C7E-8B63-BF0BC41DAEAB}"/>
              </a:ext>
            </a:extLst>
          </p:cNvPr>
          <p:cNvSpPr>
            <a:spLocks noGrp="1"/>
          </p:cNvSpPr>
          <p:nvPr>
            <p:ph idx="1"/>
          </p:nvPr>
        </p:nvSpPr>
        <p:spPr>
          <a:xfrm>
            <a:off x="3836276" y="2666999"/>
            <a:ext cx="7666747" cy="4056530"/>
          </a:xfrm>
        </p:spPr>
        <p:txBody>
          <a:bodyPr/>
          <a:lstStyle/>
          <a:p>
            <a:r>
              <a:rPr lang="en-US" sz="3600" b="1" dirty="0"/>
              <a:t>100- question multiple choice</a:t>
            </a:r>
          </a:p>
          <a:p>
            <a:r>
              <a:rPr lang="en-US" sz="3600" b="1" dirty="0"/>
              <a:t>Online at your home/office</a:t>
            </a:r>
          </a:p>
          <a:p>
            <a:r>
              <a:rPr lang="en-US" sz="3600" b="1" dirty="0"/>
              <a:t>Good for 3 years</a:t>
            </a:r>
          </a:p>
          <a:p>
            <a:r>
              <a:rPr lang="en-US" sz="3600" b="1" dirty="0"/>
              <a:t>NGA study guide</a:t>
            </a:r>
          </a:p>
          <a:p>
            <a:endParaRPr lang="en-US" dirty="0"/>
          </a:p>
        </p:txBody>
      </p:sp>
    </p:spTree>
    <p:extLst>
      <p:ext uri="{BB962C8B-B14F-4D97-AF65-F5344CB8AC3E}">
        <p14:creationId xmlns:p14="http://schemas.microsoft.com/office/powerpoint/2010/main" val="316826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4575-5A89-444B-B103-AE3D184AE314}"/>
              </a:ext>
            </a:extLst>
          </p:cNvPr>
          <p:cNvSpPr>
            <a:spLocks noGrp="1"/>
          </p:cNvSpPr>
          <p:nvPr>
            <p:ph type="title"/>
          </p:nvPr>
        </p:nvSpPr>
        <p:spPr/>
        <p:txBody>
          <a:bodyPr/>
          <a:lstStyle/>
          <a:p>
            <a:r>
              <a:rPr lang="en-US" b="1" dirty="0"/>
              <a:t>Special Needs Trust Management Certificate</a:t>
            </a:r>
            <a:br>
              <a:rPr lang="en-US" dirty="0"/>
            </a:br>
            <a:endParaRPr lang="en-US" dirty="0"/>
          </a:p>
        </p:txBody>
      </p:sp>
      <p:sp>
        <p:nvSpPr>
          <p:cNvPr id="3" name="Content Placeholder 2">
            <a:extLst>
              <a:ext uri="{FF2B5EF4-FFF2-40B4-BE49-F238E27FC236}">
                <a16:creationId xmlns:a16="http://schemas.microsoft.com/office/drawing/2014/main" id="{5C328AAC-40EA-4F1C-A152-77CDDC685CD5}"/>
              </a:ext>
            </a:extLst>
          </p:cNvPr>
          <p:cNvSpPr>
            <a:spLocks noGrp="1"/>
          </p:cNvSpPr>
          <p:nvPr>
            <p:ph idx="1"/>
          </p:nvPr>
        </p:nvSpPr>
        <p:spPr>
          <a:xfrm>
            <a:off x="2753710" y="2278117"/>
            <a:ext cx="8654720" cy="4284048"/>
          </a:xfrm>
        </p:spPr>
        <p:txBody>
          <a:bodyPr>
            <a:normAutofit/>
          </a:bodyPr>
          <a:lstStyle/>
          <a:p>
            <a:r>
              <a:rPr lang="en-US" sz="3600" b="1" dirty="0"/>
              <a:t>Online in 2022</a:t>
            </a:r>
          </a:p>
          <a:p>
            <a:r>
              <a:rPr lang="en-US" sz="3600" b="1" dirty="0"/>
              <a:t>Developed with Professional Fiduciaries Association of California (PFAC)</a:t>
            </a:r>
          </a:p>
          <a:p>
            <a:r>
              <a:rPr lang="en-US" sz="3600" b="1" dirty="0"/>
              <a:t>PFAC developing review materials portal</a:t>
            </a:r>
          </a:p>
        </p:txBody>
      </p:sp>
    </p:spTree>
    <p:extLst>
      <p:ext uri="{BB962C8B-B14F-4D97-AF65-F5344CB8AC3E}">
        <p14:creationId xmlns:p14="http://schemas.microsoft.com/office/powerpoint/2010/main" val="9810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30067" y="166607"/>
            <a:ext cx="10018713" cy="1752599"/>
          </a:xfrm>
        </p:spPr>
        <p:txBody>
          <a:bodyPr/>
          <a:lstStyle/>
          <a:p>
            <a:pPr eaLnBrk="1" hangingPunct="1">
              <a:defRPr/>
            </a:pPr>
            <a:r>
              <a:rPr lang="en-US" altLang="en-US" b="1" dirty="0"/>
              <a:t>Certification Goals</a:t>
            </a:r>
          </a:p>
        </p:txBody>
      </p:sp>
      <p:sp>
        <p:nvSpPr>
          <p:cNvPr id="10243" name="Rectangle 3"/>
          <p:cNvSpPr>
            <a:spLocks noGrp="1" noChangeArrowheads="1"/>
          </p:cNvSpPr>
          <p:nvPr>
            <p:ph idx="1"/>
          </p:nvPr>
        </p:nvSpPr>
        <p:spPr>
          <a:xfrm>
            <a:off x="2057457" y="1663483"/>
            <a:ext cx="9316278" cy="4179377"/>
          </a:xfrm>
        </p:spPr>
        <p:txBody>
          <a:bodyPr>
            <a:noAutofit/>
          </a:bodyPr>
          <a:lstStyle/>
          <a:p>
            <a:pPr eaLnBrk="1" hangingPunct="1">
              <a:defRPr/>
            </a:pPr>
            <a:r>
              <a:rPr lang="en-US" altLang="en-US" sz="2800" b="1" dirty="0"/>
              <a:t>Identify qualified guardians/conservators</a:t>
            </a:r>
          </a:p>
          <a:p>
            <a:pPr eaLnBrk="1" hangingPunct="1">
              <a:defRPr/>
            </a:pPr>
            <a:r>
              <a:rPr lang="en-US" altLang="en-US" sz="2800" b="1" dirty="0"/>
              <a:t>Increase pool of qualified guardians</a:t>
            </a:r>
          </a:p>
          <a:p>
            <a:pPr eaLnBrk="1" hangingPunct="1">
              <a:defRPr/>
            </a:pPr>
            <a:r>
              <a:rPr lang="en-US" altLang="en-US" sz="2800" b="1" dirty="0"/>
              <a:t>Hold guardians to ethical standards of practice</a:t>
            </a:r>
          </a:p>
          <a:p>
            <a:pPr eaLnBrk="1" hangingPunct="1">
              <a:defRPr/>
            </a:pPr>
            <a:r>
              <a:rPr lang="en-US" altLang="en-US" sz="2800" b="1" dirty="0"/>
              <a:t>Develop a base of general knowledge</a:t>
            </a:r>
          </a:p>
          <a:p>
            <a:pPr eaLnBrk="1" hangingPunct="1">
              <a:defRPr/>
            </a:pPr>
            <a:r>
              <a:rPr lang="en-US" altLang="en-US" sz="2800" b="1" dirty="0"/>
              <a:t>Create uniform appreciation of fiduciary principals</a:t>
            </a:r>
          </a:p>
          <a:p>
            <a:pPr eaLnBrk="1" hangingPunct="1">
              <a:defRPr/>
            </a:pPr>
            <a:r>
              <a:rPr lang="en-US" altLang="en-US" sz="2800" b="1" dirty="0"/>
              <a:t>Assist courts with monitoring</a:t>
            </a:r>
          </a:p>
          <a:p>
            <a:pPr eaLnBrk="1" hangingPunct="1">
              <a:defRPr/>
            </a:pPr>
            <a:r>
              <a:rPr lang="en-US" altLang="en-US" sz="2800" b="1" dirty="0"/>
              <a:t>Enhance the reputation of the profession</a:t>
            </a:r>
          </a:p>
        </p:txBody>
      </p:sp>
    </p:spTree>
    <p:extLst>
      <p:ext uri="{BB962C8B-B14F-4D97-AF65-F5344CB8AC3E}">
        <p14:creationId xmlns:p14="http://schemas.microsoft.com/office/powerpoint/2010/main" val="3160742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6" name="Rectangle 35">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1"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2"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3"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4"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5"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6"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itle 4">
            <a:extLst>
              <a:ext uri="{FF2B5EF4-FFF2-40B4-BE49-F238E27FC236}">
                <a16:creationId xmlns:a16="http://schemas.microsoft.com/office/drawing/2014/main" id="{6ECB2B74-4C0E-43D7-B1A7-70F0F849D7CC}"/>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6000" b="1"/>
              <a:t>Benefits of Certification</a:t>
            </a:r>
          </a:p>
        </p:txBody>
      </p:sp>
      <p:sp>
        <p:nvSpPr>
          <p:cNvPr id="6" name="Text Placeholder 5">
            <a:extLst>
              <a:ext uri="{FF2B5EF4-FFF2-40B4-BE49-F238E27FC236}">
                <a16:creationId xmlns:a16="http://schemas.microsoft.com/office/drawing/2014/main" id="{4F2961B2-F4E9-497A-A570-82A8D658B0BA}"/>
              </a:ext>
            </a:extLst>
          </p:cNvPr>
          <p:cNvSpPr>
            <a:spLocks noGrp="1"/>
          </p:cNvSpPr>
          <p:nvPr>
            <p:ph type="body" idx="1"/>
          </p:nvPr>
        </p:nvSpPr>
        <p:spPr>
          <a:xfrm>
            <a:off x="643467" y="1396180"/>
            <a:ext cx="2531516" cy="3842569"/>
          </a:xfrm>
        </p:spPr>
        <p:txBody>
          <a:bodyPr vert="horz" lIns="91440" tIns="45720" rIns="91440" bIns="45720" rtlCol="0" anchor="ctr">
            <a:normAutofit/>
          </a:bodyPr>
          <a:lstStyle/>
          <a:p>
            <a:r>
              <a:rPr lang="en-US" sz="3600" dirty="0">
                <a:solidFill>
                  <a:srgbClr val="FFFFFF"/>
                </a:solidFill>
              </a:rPr>
              <a:t>What Research Tells Us</a:t>
            </a:r>
          </a:p>
        </p:txBody>
      </p:sp>
    </p:spTree>
    <p:extLst>
      <p:ext uri="{BB962C8B-B14F-4D97-AF65-F5344CB8AC3E}">
        <p14:creationId xmlns:p14="http://schemas.microsoft.com/office/powerpoint/2010/main" val="3634138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5687C-044F-4549-B88A-64C0B406AEAA}"/>
              </a:ext>
            </a:extLst>
          </p:cNvPr>
          <p:cNvSpPr>
            <a:spLocks noGrp="1"/>
          </p:cNvSpPr>
          <p:nvPr>
            <p:ph type="title"/>
          </p:nvPr>
        </p:nvSpPr>
        <p:spPr>
          <a:xfrm>
            <a:off x="1678040" y="321590"/>
            <a:ext cx="10018713" cy="1752599"/>
          </a:xfrm>
        </p:spPr>
        <p:txBody>
          <a:bodyPr/>
          <a:lstStyle/>
          <a:p>
            <a:r>
              <a:rPr lang="en-US" b="1" dirty="0"/>
              <a:t>Certificants Say …</a:t>
            </a:r>
          </a:p>
        </p:txBody>
      </p:sp>
      <p:sp>
        <p:nvSpPr>
          <p:cNvPr id="5" name="Content Placeholder 4">
            <a:extLst>
              <a:ext uri="{FF2B5EF4-FFF2-40B4-BE49-F238E27FC236}">
                <a16:creationId xmlns:a16="http://schemas.microsoft.com/office/drawing/2014/main" id="{E321F6B8-F0A3-49F1-9AA4-6C11ED2F87CB}"/>
              </a:ext>
            </a:extLst>
          </p:cNvPr>
          <p:cNvSpPr>
            <a:spLocks noGrp="1"/>
          </p:cNvSpPr>
          <p:nvPr>
            <p:ph idx="1"/>
          </p:nvPr>
        </p:nvSpPr>
        <p:spPr>
          <a:xfrm>
            <a:off x="1960655" y="1697671"/>
            <a:ext cx="10018713" cy="4462221"/>
          </a:xfrm>
        </p:spPr>
        <p:txBody>
          <a:bodyPr>
            <a:normAutofit/>
          </a:bodyPr>
          <a:lstStyle/>
          <a:p>
            <a:r>
              <a:rPr lang="en-US" sz="3200" b="1" dirty="0"/>
              <a:t>Top reasons to be certified</a:t>
            </a:r>
          </a:p>
          <a:p>
            <a:pPr lvl="1"/>
            <a:r>
              <a:rPr lang="en-US" sz="3200" b="1" dirty="0"/>
              <a:t>Demonstrates my understanding of ethics and standards</a:t>
            </a:r>
          </a:p>
          <a:p>
            <a:pPr lvl="1"/>
            <a:r>
              <a:rPr lang="en-US" sz="3200" b="1" dirty="0"/>
              <a:t>Enhances quality of my practice</a:t>
            </a:r>
          </a:p>
          <a:p>
            <a:pPr lvl="1"/>
            <a:r>
              <a:rPr lang="en-US" sz="3200" b="1" dirty="0"/>
              <a:t>Greater knowledge of guardianship practices</a:t>
            </a:r>
          </a:p>
          <a:p>
            <a:pPr lvl="1"/>
            <a:r>
              <a:rPr lang="en-US" sz="3200" b="1" dirty="0"/>
              <a:t>Brings personal satisfaction</a:t>
            </a:r>
          </a:p>
        </p:txBody>
      </p:sp>
    </p:spTree>
    <p:extLst>
      <p:ext uri="{BB962C8B-B14F-4D97-AF65-F5344CB8AC3E}">
        <p14:creationId xmlns:p14="http://schemas.microsoft.com/office/powerpoint/2010/main" val="77586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9EAC-CDDA-4B5A-8B86-76B9658971F9}"/>
              </a:ext>
            </a:extLst>
          </p:cNvPr>
          <p:cNvSpPr>
            <a:spLocks noGrp="1"/>
          </p:cNvSpPr>
          <p:nvPr>
            <p:ph type="title"/>
          </p:nvPr>
        </p:nvSpPr>
        <p:spPr/>
        <p:txBody>
          <a:bodyPr/>
          <a:lstStyle/>
          <a:p>
            <a:r>
              <a:rPr lang="en-US" b="1" dirty="0"/>
              <a:t>Certificants say….</a:t>
            </a:r>
          </a:p>
        </p:txBody>
      </p:sp>
      <p:sp>
        <p:nvSpPr>
          <p:cNvPr id="3" name="Content Placeholder 2">
            <a:extLst>
              <a:ext uri="{FF2B5EF4-FFF2-40B4-BE49-F238E27FC236}">
                <a16:creationId xmlns:a16="http://schemas.microsoft.com/office/drawing/2014/main" id="{D3E72FE6-6BF5-48F5-8A48-7EA803A2289E}"/>
              </a:ext>
            </a:extLst>
          </p:cNvPr>
          <p:cNvSpPr>
            <a:spLocks noGrp="1"/>
          </p:cNvSpPr>
          <p:nvPr>
            <p:ph idx="1"/>
          </p:nvPr>
        </p:nvSpPr>
        <p:spPr>
          <a:xfrm>
            <a:off x="1484310" y="2295040"/>
            <a:ext cx="10018713" cy="3124201"/>
          </a:xfrm>
        </p:spPr>
        <p:txBody>
          <a:bodyPr>
            <a:normAutofit lnSpcReduction="10000"/>
          </a:bodyPr>
          <a:lstStyle/>
          <a:p>
            <a:pPr>
              <a:buFont typeface="Wingdings" panose="05000000000000000000" pitchFamily="2" charset="2"/>
              <a:buChar char="ü"/>
            </a:pPr>
            <a:r>
              <a:rPr lang="en-US" sz="4000" b="1" dirty="0"/>
              <a:t>People take me seriously</a:t>
            </a:r>
          </a:p>
          <a:p>
            <a:pPr>
              <a:buFont typeface="Wingdings" panose="05000000000000000000" pitchFamily="2" charset="2"/>
              <a:buChar char="ü"/>
            </a:pPr>
            <a:r>
              <a:rPr lang="en-US" sz="4000" b="1" dirty="0"/>
              <a:t>Enhances my marketing</a:t>
            </a:r>
          </a:p>
          <a:p>
            <a:pPr>
              <a:buFont typeface="Wingdings" panose="05000000000000000000" pitchFamily="2" charset="2"/>
              <a:buChar char="ü"/>
            </a:pPr>
            <a:r>
              <a:rPr lang="en-US" sz="4000" b="1" dirty="0"/>
              <a:t>Allowed increase in my pay</a:t>
            </a:r>
          </a:p>
          <a:p>
            <a:pPr>
              <a:buFont typeface="Wingdings" panose="05000000000000000000" pitchFamily="2" charset="2"/>
              <a:buChar char="ü"/>
            </a:pPr>
            <a:r>
              <a:rPr lang="en-US" sz="4000" b="1" dirty="0"/>
              <a:t>Required by my agency/my state</a:t>
            </a:r>
          </a:p>
          <a:p>
            <a:endParaRPr lang="en-US" dirty="0"/>
          </a:p>
        </p:txBody>
      </p:sp>
    </p:spTree>
    <p:extLst>
      <p:ext uri="{BB962C8B-B14F-4D97-AF65-F5344CB8AC3E}">
        <p14:creationId xmlns:p14="http://schemas.microsoft.com/office/powerpoint/2010/main" val="389955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9B80-FE6D-4DF9-B93F-180071CFFF87}"/>
              </a:ext>
            </a:extLst>
          </p:cNvPr>
          <p:cNvSpPr>
            <a:spLocks noGrp="1"/>
          </p:cNvSpPr>
          <p:nvPr>
            <p:ph type="title"/>
          </p:nvPr>
        </p:nvSpPr>
        <p:spPr>
          <a:xfrm>
            <a:off x="1594039" y="265176"/>
            <a:ext cx="10018713" cy="1752599"/>
          </a:xfrm>
        </p:spPr>
        <p:txBody>
          <a:bodyPr/>
          <a:lstStyle/>
          <a:p>
            <a:r>
              <a:rPr lang="en-US" b="1" dirty="0"/>
              <a:t>Certificants say…</a:t>
            </a:r>
          </a:p>
        </p:txBody>
      </p:sp>
      <p:sp>
        <p:nvSpPr>
          <p:cNvPr id="3" name="Content Placeholder 2">
            <a:extLst>
              <a:ext uri="{FF2B5EF4-FFF2-40B4-BE49-F238E27FC236}">
                <a16:creationId xmlns:a16="http://schemas.microsoft.com/office/drawing/2014/main" id="{CB72A56B-6E80-46D8-B0FF-B1A5412DDD64}"/>
              </a:ext>
            </a:extLst>
          </p:cNvPr>
          <p:cNvSpPr>
            <a:spLocks noGrp="1"/>
          </p:cNvSpPr>
          <p:nvPr>
            <p:ph idx="1"/>
          </p:nvPr>
        </p:nvSpPr>
        <p:spPr>
          <a:xfrm>
            <a:off x="1594039" y="2249423"/>
            <a:ext cx="10311449" cy="3849625"/>
          </a:xfrm>
        </p:spPr>
        <p:txBody>
          <a:bodyPr>
            <a:normAutofit/>
          </a:bodyPr>
          <a:lstStyle/>
          <a:p>
            <a:pPr>
              <a:buFont typeface="Wingdings" panose="05000000000000000000" pitchFamily="2" charset="2"/>
              <a:buChar char="ü"/>
            </a:pPr>
            <a:r>
              <a:rPr lang="en-US" sz="3200" b="1" dirty="0"/>
              <a:t>Allows me to be the best I can be</a:t>
            </a:r>
          </a:p>
          <a:p>
            <a:pPr>
              <a:buFont typeface="Wingdings" panose="05000000000000000000" pitchFamily="2" charset="2"/>
              <a:buChar char="ü"/>
            </a:pPr>
            <a:r>
              <a:rPr lang="en-US" sz="3200" b="1" dirty="0"/>
              <a:t> Gives me more credibility as an expert</a:t>
            </a:r>
          </a:p>
          <a:p>
            <a:pPr>
              <a:buFont typeface="Wingdings" panose="05000000000000000000" pitchFamily="2" charset="2"/>
              <a:buChar char="ü"/>
            </a:pPr>
            <a:r>
              <a:rPr lang="en-US" sz="3200" b="1" dirty="0"/>
              <a:t>Gives me standing in dealing with other agencies and legal community</a:t>
            </a:r>
          </a:p>
          <a:p>
            <a:pPr>
              <a:buFont typeface="Wingdings" panose="05000000000000000000" pitchFamily="2" charset="2"/>
              <a:buChar char="ü"/>
            </a:pPr>
            <a:r>
              <a:rPr lang="en-US" sz="3200" b="1" dirty="0"/>
              <a:t>Evidence of my professionalism</a:t>
            </a:r>
          </a:p>
          <a:p>
            <a:pPr>
              <a:buFont typeface="Wingdings" panose="05000000000000000000" pitchFamily="2" charset="2"/>
              <a:buChar char="ü"/>
            </a:pPr>
            <a:r>
              <a:rPr lang="en-US" sz="3200" b="1" dirty="0"/>
              <a:t>Sets a standard for others</a:t>
            </a:r>
          </a:p>
          <a:p>
            <a:endParaRPr lang="en-US" sz="3200" b="1" dirty="0"/>
          </a:p>
          <a:p>
            <a:endParaRPr lang="en-US" dirty="0"/>
          </a:p>
        </p:txBody>
      </p:sp>
    </p:spTree>
    <p:extLst>
      <p:ext uri="{BB962C8B-B14F-4D97-AF65-F5344CB8AC3E}">
        <p14:creationId xmlns:p14="http://schemas.microsoft.com/office/powerpoint/2010/main" val="286301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9AFA-5160-49F3-AC05-B73272C44EEA}"/>
              </a:ext>
            </a:extLst>
          </p:cNvPr>
          <p:cNvSpPr>
            <a:spLocks noGrp="1"/>
          </p:cNvSpPr>
          <p:nvPr>
            <p:ph type="title"/>
          </p:nvPr>
        </p:nvSpPr>
        <p:spPr>
          <a:xfrm>
            <a:off x="1566607" y="219456"/>
            <a:ext cx="10018713" cy="1752599"/>
          </a:xfrm>
        </p:spPr>
        <p:txBody>
          <a:bodyPr/>
          <a:lstStyle/>
          <a:p>
            <a:r>
              <a:rPr lang="en-US" b="1" dirty="0"/>
              <a:t>Certificants say…</a:t>
            </a:r>
          </a:p>
        </p:txBody>
      </p:sp>
      <p:sp>
        <p:nvSpPr>
          <p:cNvPr id="3" name="Content Placeholder 2">
            <a:extLst>
              <a:ext uri="{FF2B5EF4-FFF2-40B4-BE49-F238E27FC236}">
                <a16:creationId xmlns:a16="http://schemas.microsoft.com/office/drawing/2014/main" id="{BA04E8D7-7113-4294-B936-E659FC8E064F}"/>
              </a:ext>
            </a:extLst>
          </p:cNvPr>
          <p:cNvSpPr>
            <a:spLocks noGrp="1"/>
          </p:cNvSpPr>
          <p:nvPr>
            <p:ph idx="1"/>
          </p:nvPr>
        </p:nvSpPr>
        <p:spPr>
          <a:xfrm>
            <a:off x="1703234" y="2116162"/>
            <a:ext cx="8865840" cy="3124201"/>
          </a:xfrm>
        </p:spPr>
        <p:txBody>
          <a:bodyPr>
            <a:normAutofit/>
          </a:bodyPr>
          <a:lstStyle/>
          <a:p>
            <a:pPr>
              <a:buFont typeface="Wingdings" panose="05000000000000000000" pitchFamily="2" charset="2"/>
              <a:buChar char="ü"/>
            </a:pPr>
            <a:r>
              <a:rPr lang="en-US" sz="3200" b="1" dirty="0"/>
              <a:t>I’m a better guardian</a:t>
            </a:r>
          </a:p>
          <a:p>
            <a:pPr>
              <a:buFont typeface="Wingdings" panose="05000000000000000000" pitchFamily="2" charset="2"/>
              <a:buChar char="ü"/>
            </a:pPr>
            <a:r>
              <a:rPr lang="en-US" sz="3200" b="1" dirty="0"/>
              <a:t>I have greater knowledge about guardian responsibilities</a:t>
            </a:r>
          </a:p>
          <a:p>
            <a:pPr>
              <a:buFont typeface="Wingdings" panose="05000000000000000000" pitchFamily="2" charset="2"/>
              <a:buChar char="ü"/>
            </a:pPr>
            <a:r>
              <a:rPr lang="en-US" sz="3200" b="1" dirty="0"/>
              <a:t>I have increased peer recognition</a:t>
            </a:r>
          </a:p>
          <a:p>
            <a:pPr>
              <a:buFont typeface="Wingdings" panose="05000000000000000000" pitchFamily="2" charset="2"/>
              <a:buChar char="ü"/>
            </a:pPr>
            <a:r>
              <a:rPr lang="en-US" sz="3200" b="1" dirty="0"/>
              <a:t>I have increased judicial recognition</a:t>
            </a:r>
          </a:p>
        </p:txBody>
      </p:sp>
    </p:spTree>
    <p:extLst>
      <p:ext uri="{BB962C8B-B14F-4D97-AF65-F5344CB8AC3E}">
        <p14:creationId xmlns:p14="http://schemas.microsoft.com/office/powerpoint/2010/main" val="180181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BEB7C-D14E-40F2-9DC1-CEBEC9FF5D71}"/>
              </a:ext>
            </a:extLst>
          </p:cNvPr>
          <p:cNvSpPr>
            <a:spLocks noGrp="1"/>
          </p:cNvSpPr>
          <p:nvPr>
            <p:ph type="title"/>
          </p:nvPr>
        </p:nvSpPr>
        <p:spPr>
          <a:xfrm>
            <a:off x="3307380" y="768541"/>
            <a:ext cx="8720027" cy="1563180"/>
          </a:xfrm>
        </p:spPr>
        <p:txBody>
          <a:bodyPr vert="horz" lIns="91440" tIns="45720" rIns="91440" bIns="45720" rtlCol="0" anchor="b">
            <a:noAutofit/>
          </a:bodyPr>
          <a:lstStyle/>
          <a:p>
            <a:pPr algn="ctr"/>
            <a:r>
              <a:rPr lang="en-US" sz="8800" dirty="0"/>
              <a:t>What Courts Say</a:t>
            </a:r>
          </a:p>
        </p:txBody>
      </p:sp>
      <p:pic>
        <p:nvPicPr>
          <p:cNvPr id="30" name="Picture 29" descr="A close up of a tree&#10;&#10;Description automatically generated">
            <a:extLst>
              <a:ext uri="{FF2B5EF4-FFF2-40B4-BE49-F238E27FC236}">
                <a16:creationId xmlns:a16="http://schemas.microsoft.com/office/drawing/2014/main" id="{D4833A47-B672-4CE5-80E2-C06942058A83}"/>
              </a:ext>
            </a:extLst>
          </p:cNvPr>
          <p:cNvPicPr>
            <a:picLocks noChangeAspect="1"/>
          </p:cNvPicPr>
          <p:nvPr/>
        </p:nvPicPr>
        <p:blipFill rotWithShape="1">
          <a:blip r:embed="rId3"/>
          <a:srcRect l="26660" r="20310" b="-1"/>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pic>
        <p:nvPicPr>
          <p:cNvPr id="12290" name="Picture 2" descr="Image result for jus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489" y="2777216"/>
            <a:ext cx="5752882" cy="348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218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0294-3ABB-431B-977D-2236203842BC}"/>
              </a:ext>
            </a:extLst>
          </p:cNvPr>
          <p:cNvSpPr>
            <a:spLocks noGrp="1"/>
          </p:cNvSpPr>
          <p:nvPr>
            <p:ph type="title"/>
          </p:nvPr>
        </p:nvSpPr>
        <p:spPr>
          <a:xfrm>
            <a:off x="1484310" y="725556"/>
            <a:ext cx="10018713" cy="1752599"/>
          </a:xfrm>
        </p:spPr>
        <p:txBody>
          <a:bodyPr/>
          <a:lstStyle/>
          <a:p>
            <a:r>
              <a:rPr lang="en-US" b="1" dirty="0"/>
              <a:t>Methodology</a:t>
            </a:r>
          </a:p>
        </p:txBody>
      </p:sp>
      <p:graphicFrame>
        <p:nvGraphicFramePr>
          <p:cNvPr id="5" name="Content Placeholder 2">
            <a:extLst>
              <a:ext uri="{FF2B5EF4-FFF2-40B4-BE49-F238E27FC236}">
                <a16:creationId xmlns:a16="http://schemas.microsoft.com/office/drawing/2014/main" id="{A0B7BBB8-9D6B-45B3-BDB8-20CB807C0E40}"/>
              </a:ext>
            </a:extLst>
          </p:cNvPr>
          <p:cNvGraphicFramePr>
            <a:graphicFrameLocks noGrp="1"/>
          </p:cNvGraphicFramePr>
          <p:nvPr>
            <p:ph idx="1"/>
            <p:extLst>
              <p:ext uri="{D42A27DB-BD31-4B8C-83A1-F6EECF244321}">
                <p14:modId xmlns:p14="http://schemas.microsoft.com/office/powerpoint/2010/main" val="2879268307"/>
              </p:ext>
            </p:extLst>
          </p:nvPr>
        </p:nvGraphicFramePr>
        <p:xfrm>
          <a:off x="1484311" y="2478155"/>
          <a:ext cx="10893356"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144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6F7C-3CBF-46E8-82E0-B6FC59B11B0B}"/>
              </a:ext>
            </a:extLst>
          </p:cNvPr>
          <p:cNvSpPr>
            <a:spLocks noGrp="1"/>
          </p:cNvSpPr>
          <p:nvPr>
            <p:ph type="title"/>
          </p:nvPr>
        </p:nvSpPr>
        <p:spPr>
          <a:xfrm>
            <a:off x="1760706" y="685800"/>
            <a:ext cx="9742318" cy="1752599"/>
          </a:xfrm>
        </p:spPr>
        <p:txBody>
          <a:bodyPr>
            <a:normAutofit/>
          </a:bodyPr>
          <a:lstStyle/>
          <a:p>
            <a:r>
              <a:rPr lang="en-US" b="1" dirty="0"/>
              <a:t>Courts Say </a:t>
            </a:r>
            <a:br>
              <a:rPr lang="en-US" b="1" dirty="0"/>
            </a:br>
            <a:r>
              <a:rPr lang="en-US" b="1" dirty="0"/>
              <a:t>Certification Makes an Impact</a:t>
            </a:r>
          </a:p>
        </p:txBody>
      </p:sp>
      <p:graphicFrame>
        <p:nvGraphicFramePr>
          <p:cNvPr id="5" name="Content Placeholder 2">
            <a:extLst>
              <a:ext uri="{FF2B5EF4-FFF2-40B4-BE49-F238E27FC236}">
                <a16:creationId xmlns:a16="http://schemas.microsoft.com/office/drawing/2014/main" id="{CA34D62E-5D0C-4DCF-A6D7-B994836B6B27}"/>
              </a:ext>
            </a:extLst>
          </p:cNvPr>
          <p:cNvGraphicFramePr>
            <a:graphicFrameLocks noGrp="1"/>
          </p:cNvGraphicFramePr>
          <p:nvPr>
            <p:ph idx="1"/>
            <p:extLst>
              <p:ext uri="{D42A27DB-BD31-4B8C-83A1-F6EECF244321}">
                <p14:modId xmlns:p14="http://schemas.microsoft.com/office/powerpoint/2010/main" val="3614832392"/>
              </p:ext>
            </p:extLst>
          </p:nvPr>
        </p:nvGraphicFramePr>
        <p:xfrm>
          <a:off x="1760705" y="2694562"/>
          <a:ext cx="9742319" cy="3885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060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0EBB-A441-4F57-A3EA-1EEA102B4D21}"/>
              </a:ext>
            </a:extLst>
          </p:cNvPr>
          <p:cNvSpPr>
            <a:spLocks noGrp="1"/>
          </p:cNvSpPr>
          <p:nvPr>
            <p:ph type="title"/>
          </p:nvPr>
        </p:nvSpPr>
        <p:spPr>
          <a:xfrm>
            <a:off x="1760706" y="685800"/>
            <a:ext cx="9742318" cy="1752599"/>
          </a:xfrm>
        </p:spPr>
        <p:txBody>
          <a:bodyPr>
            <a:normAutofit/>
          </a:bodyPr>
          <a:lstStyle/>
          <a:p>
            <a:r>
              <a:rPr lang="en-US" b="1" dirty="0"/>
              <a:t>Courts say Certified Guardians Contribute to Administration of Justice</a:t>
            </a:r>
          </a:p>
        </p:txBody>
      </p:sp>
      <p:graphicFrame>
        <p:nvGraphicFramePr>
          <p:cNvPr id="5" name="Content Placeholder 2">
            <a:extLst>
              <a:ext uri="{FF2B5EF4-FFF2-40B4-BE49-F238E27FC236}">
                <a16:creationId xmlns:a16="http://schemas.microsoft.com/office/drawing/2014/main" id="{699DF3E4-2C97-4AA1-98EB-D9C69B9AC5E6}"/>
              </a:ext>
            </a:extLst>
          </p:cNvPr>
          <p:cNvGraphicFramePr>
            <a:graphicFrameLocks noGrp="1"/>
          </p:cNvGraphicFramePr>
          <p:nvPr>
            <p:ph idx="1"/>
            <p:extLst>
              <p:ext uri="{D42A27DB-BD31-4B8C-83A1-F6EECF244321}">
                <p14:modId xmlns:p14="http://schemas.microsoft.com/office/powerpoint/2010/main" val="310358441"/>
              </p:ext>
            </p:extLst>
          </p:nvPr>
        </p:nvGraphicFramePr>
        <p:xfrm>
          <a:off x="1760705" y="2694562"/>
          <a:ext cx="9742319" cy="401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00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F6A4958-D5DF-471F-BF0D-A6A042CE4461}"/>
              </a:ext>
            </a:extLst>
          </p:cNvPr>
          <p:cNvSpPr>
            <a:spLocks noGrp="1"/>
          </p:cNvSpPr>
          <p:nvPr>
            <p:ph type="title"/>
          </p:nvPr>
        </p:nvSpPr>
        <p:spPr>
          <a:xfrm>
            <a:off x="210207" y="685801"/>
            <a:ext cx="3382289" cy="3633951"/>
          </a:xfrm>
        </p:spPr>
        <p:txBody>
          <a:bodyPr>
            <a:normAutofit/>
          </a:bodyPr>
          <a:lstStyle/>
          <a:p>
            <a:pPr algn="l"/>
            <a:r>
              <a:rPr lang="en-US" sz="3200" b="1" dirty="0">
                <a:solidFill>
                  <a:srgbClr val="FFFFFF"/>
                </a:solidFill>
              </a:rPr>
              <a:t>4</a:t>
            </a:r>
            <a:r>
              <a:rPr lang="en-US" sz="3200" b="1" baseline="30000" dirty="0">
                <a:solidFill>
                  <a:srgbClr val="FFFFFF"/>
                </a:solidFill>
              </a:rPr>
              <a:t>th</a:t>
            </a:r>
            <a:r>
              <a:rPr lang="en-US" sz="3200" b="1" dirty="0">
                <a:solidFill>
                  <a:srgbClr val="FFFFFF"/>
                </a:solidFill>
              </a:rPr>
              <a:t> Summit Recommendation</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F686B295-D039-48A0-B45A-6EFE5E6EED3B}"/>
              </a:ext>
            </a:extLst>
          </p:cNvPr>
          <p:cNvSpPr>
            <a:spLocks noGrp="1"/>
          </p:cNvSpPr>
          <p:nvPr>
            <p:ph idx="1"/>
          </p:nvPr>
        </p:nvSpPr>
        <p:spPr>
          <a:xfrm>
            <a:off x="5117106" y="685801"/>
            <a:ext cx="6385918" cy="5105400"/>
          </a:xfrm>
        </p:spPr>
        <p:txBody>
          <a:bodyPr>
            <a:normAutofit/>
          </a:bodyPr>
          <a:lstStyle/>
          <a:p>
            <a:pPr marL="0" indent="0">
              <a:buNone/>
            </a:pPr>
            <a:r>
              <a:rPr lang="en-US" sz="3200" b="0" i="0" u="none" strike="noStrike" baseline="0" dirty="0">
                <a:latin typeface="Arial" panose="020B0604020202020204" pitchFamily="34" charset="0"/>
              </a:rPr>
              <a:t>Recommendation 5.1: </a:t>
            </a:r>
          </a:p>
          <a:p>
            <a:pPr marL="0" indent="0">
              <a:buNone/>
            </a:pPr>
            <a:r>
              <a:rPr lang="en-US" sz="3200" b="0" i="0" u="none" strike="noStrike" baseline="0" dirty="0">
                <a:latin typeface="Arial" panose="020B0604020202020204" pitchFamily="34" charset="0"/>
              </a:rPr>
              <a:t>States should regulate court-appointed professional guardians through licensure or certification, or both, with sufficient funding for an agency to implement and oversee licensure and certification and to vet, train, test and discipline these guardians…. </a:t>
            </a:r>
            <a:endParaRPr lang="en-US" sz="3200" dirty="0"/>
          </a:p>
        </p:txBody>
      </p:sp>
    </p:spTree>
    <p:extLst>
      <p:ext uri="{BB962C8B-B14F-4D97-AF65-F5344CB8AC3E}">
        <p14:creationId xmlns:p14="http://schemas.microsoft.com/office/powerpoint/2010/main" val="152960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BDFA5A9-87B8-4C32-BFC8-C5D32BE45006}"/>
              </a:ext>
            </a:extLst>
          </p:cNvPr>
          <p:cNvSpPr>
            <a:spLocks noGrp="1"/>
          </p:cNvSpPr>
          <p:nvPr>
            <p:ph type="title"/>
          </p:nvPr>
        </p:nvSpPr>
        <p:spPr>
          <a:xfrm>
            <a:off x="535021" y="685800"/>
            <a:ext cx="2639962" cy="5105400"/>
          </a:xfrm>
        </p:spPr>
        <p:txBody>
          <a:bodyPr>
            <a:normAutofit/>
          </a:bodyPr>
          <a:lstStyle/>
          <a:p>
            <a:r>
              <a:rPr lang="en-US" sz="3700" b="1">
                <a:solidFill>
                  <a:srgbClr val="FFFFFF"/>
                </a:solidFill>
              </a:rPr>
              <a:t>What’s the Difference?</a:t>
            </a:r>
          </a:p>
        </p:txBody>
      </p:sp>
      <p:grpSp>
        <p:nvGrpSpPr>
          <p:cNvPr id="28" name="Group 2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22C375C8-0F99-41CF-8672-943FFA3088E9}"/>
              </a:ext>
            </a:extLst>
          </p:cNvPr>
          <p:cNvGraphicFramePr>
            <a:graphicFrameLocks noGrp="1"/>
          </p:cNvGraphicFramePr>
          <p:nvPr>
            <p:ph idx="1"/>
            <p:extLst>
              <p:ext uri="{D42A27DB-BD31-4B8C-83A1-F6EECF244321}">
                <p14:modId xmlns:p14="http://schemas.microsoft.com/office/powerpoint/2010/main" val="99306734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821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2"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3"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4"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5"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6"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7"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result for people asking questions"/>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634067"/>
            <a:ext cx="4080932" cy="3310468"/>
          </a:xfrm>
        </p:spPr>
        <p:txBody>
          <a:bodyPr vert="horz" lIns="91440" tIns="45720" rIns="91440" bIns="45720" rtlCol="0" anchor="b">
            <a:normAutofit/>
          </a:bodyPr>
          <a:lstStyle/>
          <a:p>
            <a:pPr algn="l"/>
            <a:r>
              <a:rPr lang="en-US" sz="5400" b="1">
                <a:solidFill>
                  <a:schemeClr val="bg1"/>
                </a:solidFill>
              </a:rPr>
              <a:t>Questions</a:t>
            </a:r>
          </a:p>
        </p:txBody>
      </p:sp>
      <p:grpSp>
        <p:nvGrpSpPr>
          <p:cNvPr id="83" name="Group 82">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84"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5"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6"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7"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8"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9"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Tree>
    <p:extLst>
      <p:ext uri="{BB962C8B-B14F-4D97-AF65-F5344CB8AC3E}">
        <p14:creationId xmlns:p14="http://schemas.microsoft.com/office/powerpoint/2010/main" val="384858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349624"/>
            <a:ext cx="10018713" cy="1185333"/>
          </a:xfrm>
        </p:spPr>
        <p:txBody>
          <a:bodyPr>
            <a:normAutofit/>
          </a:bodyPr>
          <a:lstStyle/>
          <a:p>
            <a:pPr eaLnBrk="1" hangingPunct="1">
              <a:defRPr/>
            </a:pPr>
            <a:r>
              <a:rPr lang="en-US" b="1" dirty="0"/>
              <a:t>NGA Roles</a:t>
            </a:r>
          </a:p>
        </p:txBody>
      </p:sp>
      <p:sp>
        <p:nvSpPr>
          <p:cNvPr id="3" name="Content Placeholder 2"/>
          <p:cNvSpPr>
            <a:spLocks noGrp="1"/>
          </p:cNvSpPr>
          <p:nvPr>
            <p:ph idx="1"/>
          </p:nvPr>
        </p:nvSpPr>
        <p:spPr>
          <a:xfrm>
            <a:off x="1484310" y="1534957"/>
            <a:ext cx="7301597" cy="4973419"/>
          </a:xfrm>
        </p:spPr>
        <p:txBody>
          <a:bodyPr>
            <a:normAutofit fontScale="92500" lnSpcReduction="10000"/>
          </a:bodyPr>
          <a:lstStyle/>
          <a:p>
            <a:pPr eaLnBrk="1" hangingPunct="1">
              <a:defRPr/>
            </a:pPr>
            <a:r>
              <a:rPr lang="en-US" altLang="en-US" sz="2800" b="1" dirty="0"/>
              <a:t>Developed Ethical Principals</a:t>
            </a:r>
          </a:p>
          <a:p>
            <a:pPr eaLnBrk="1" hangingPunct="1">
              <a:defRPr/>
            </a:pPr>
            <a:r>
              <a:rPr lang="en-US" altLang="en-US" sz="2800" b="1" dirty="0"/>
              <a:t>Developed Standards of Practice</a:t>
            </a:r>
          </a:p>
          <a:p>
            <a:pPr lvl="1" eaLnBrk="1" hangingPunct="1">
              <a:defRPr/>
            </a:pPr>
            <a:r>
              <a:rPr lang="en-US" altLang="en-US" sz="2800" b="1" dirty="0"/>
              <a:t>Revised 2022</a:t>
            </a:r>
          </a:p>
          <a:p>
            <a:pPr eaLnBrk="1" hangingPunct="1">
              <a:defRPr/>
            </a:pPr>
            <a:r>
              <a:rPr lang="en-US" altLang="en-US" sz="2800" b="1" dirty="0"/>
              <a:t>Develops certification/certificate review materials</a:t>
            </a:r>
          </a:p>
          <a:p>
            <a:pPr eaLnBrk="1" hangingPunct="1">
              <a:defRPr/>
            </a:pPr>
            <a:r>
              <a:rPr lang="en-US" altLang="en-US" sz="2800" b="1" dirty="0"/>
              <a:t>Created Fundamentals of Guardianship </a:t>
            </a:r>
          </a:p>
          <a:p>
            <a:pPr lvl="1">
              <a:defRPr/>
            </a:pPr>
            <a:r>
              <a:rPr lang="en-US" altLang="en-US" sz="2400" b="1" dirty="0"/>
              <a:t>Revised 2023 </a:t>
            </a:r>
          </a:p>
          <a:p>
            <a:pPr eaLnBrk="1" hangingPunct="1">
              <a:defRPr/>
            </a:pPr>
            <a:r>
              <a:rPr lang="en-US" altLang="en-US" sz="2800" b="1" dirty="0"/>
              <a:t>Conducts certification review courses</a:t>
            </a:r>
          </a:p>
          <a:p>
            <a:pPr eaLnBrk="1" hangingPunct="1">
              <a:defRPr/>
            </a:pPr>
            <a:r>
              <a:rPr lang="en-US" altLang="en-US" sz="2800" b="1" dirty="0"/>
              <a:t>Conducts continuing education courses required for CGC re-certification</a:t>
            </a:r>
          </a:p>
          <a:p>
            <a:pPr eaLnBrk="1" hangingPunct="1">
              <a:defRPr/>
            </a:pPr>
            <a:endParaRPr lang="en-US" dirty="0"/>
          </a:p>
        </p:txBody>
      </p:sp>
      <p:pic>
        <p:nvPicPr>
          <p:cNvPr id="4" name="Picture 3"/>
          <p:cNvPicPr>
            <a:picLocks noChangeAspect="1"/>
          </p:cNvPicPr>
          <p:nvPr/>
        </p:nvPicPr>
        <p:blipFill>
          <a:blip r:embed="rId3"/>
          <a:stretch>
            <a:fillRect/>
          </a:stretch>
        </p:blipFill>
        <p:spPr>
          <a:xfrm>
            <a:off x="8785907" y="1957167"/>
            <a:ext cx="3364050" cy="293984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21959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A13F-81CA-4703-8598-07B5A1FCCF3E}"/>
              </a:ext>
            </a:extLst>
          </p:cNvPr>
          <p:cNvSpPr>
            <a:spLocks noGrp="1"/>
          </p:cNvSpPr>
          <p:nvPr>
            <p:ph type="title"/>
          </p:nvPr>
        </p:nvSpPr>
        <p:spPr>
          <a:xfrm>
            <a:off x="1484310" y="317938"/>
            <a:ext cx="10018713" cy="1752599"/>
          </a:xfrm>
        </p:spPr>
        <p:txBody>
          <a:bodyPr/>
          <a:lstStyle/>
          <a:p>
            <a:r>
              <a:rPr lang="en-US" b="1" dirty="0"/>
              <a:t>NGA Ethical Principals</a:t>
            </a:r>
          </a:p>
        </p:txBody>
      </p:sp>
      <p:sp>
        <p:nvSpPr>
          <p:cNvPr id="3" name="Content Placeholder 2">
            <a:extLst>
              <a:ext uri="{FF2B5EF4-FFF2-40B4-BE49-F238E27FC236}">
                <a16:creationId xmlns:a16="http://schemas.microsoft.com/office/drawing/2014/main" id="{E6E8A251-913B-476B-9A02-2488D9E76822}"/>
              </a:ext>
            </a:extLst>
          </p:cNvPr>
          <p:cNvSpPr>
            <a:spLocks noGrp="1"/>
          </p:cNvSpPr>
          <p:nvPr>
            <p:ph idx="1"/>
          </p:nvPr>
        </p:nvSpPr>
        <p:spPr>
          <a:xfrm>
            <a:off x="1568393" y="1471449"/>
            <a:ext cx="10402890" cy="4876800"/>
          </a:xfrm>
        </p:spPr>
        <p:txBody>
          <a:bodyPr>
            <a:normAutofit fontScale="92500"/>
          </a:bodyPr>
          <a:lstStyle/>
          <a:p>
            <a:pPr marL="0" indent="0">
              <a:buNone/>
            </a:pPr>
            <a:r>
              <a:rPr lang="en-US" b="1" dirty="0"/>
              <a:t>1. Treats the person with dignity. </a:t>
            </a:r>
          </a:p>
          <a:p>
            <a:pPr marL="0" indent="0">
              <a:buNone/>
            </a:pPr>
            <a:r>
              <a:rPr lang="en-US" b="1" dirty="0"/>
              <a:t>2. Involves the person to the greatest extent possible in all decision making. </a:t>
            </a:r>
          </a:p>
          <a:p>
            <a:pPr marL="0" indent="0">
              <a:buNone/>
            </a:pPr>
            <a:r>
              <a:rPr lang="en-US" b="1" dirty="0"/>
              <a:t>3. Selects option that places the least restrictions on the person’s freedom and rights.</a:t>
            </a:r>
          </a:p>
          <a:p>
            <a:pPr marL="0" indent="0">
              <a:buNone/>
            </a:pPr>
            <a:r>
              <a:rPr lang="en-US" b="1" dirty="0"/>
              <a:t>4. Identifies and advocates for the person’s goals, needs, and preferences.  </a:t>
            </a:r>
          </a:p>
          <a:p>
            <a:pPr marL="0" indent="0">
              <a:buNone/>
            </a:pPr>
            <a:r>
              <a:rPr lang="en-US" b="1" dirty="0"/>
              <a:t>5. Maximizes the person’s self-reliance and independence. </a:t>
            </a:r>
          </a:p>
          <a:p>
            <a:pPr marL="0" indent="0">
              <a:buNone/>
            </a:pPr>
            <a:r>
              <a:rPr lang="en-US" b="1" dirty="0"/>
              <a:t>6. Keeps confidential the person’s affairs. </a:t>
            </a:r>
          </a:p>
          <a:p>
            <a:pPr marL="0" indent="0">
              <a:buNone/>
            </a:pPr>
            <a:r>
              <a:rPr lang="en-US" b="1" dirty="0"/>
              <a:t>7. Avoids conflicts of interest and self-dealing. </a:t>
            </a:r>
          </a:p>
          <a:p>
            <a:pPr marL="0" indent="0">
              <a:buNone/>
            </a:pPr>
            <a:r>
              <a:rPr lang="en-US" b="1" dirty="0"/>
              <a:t>8. Complies with all laws and court orders. </a:t>
            </a:r>
          </a:p>
          <a:p>
            <a:pPr marL="0" indent="0">
              <a:buNone/>
            </a:pPr>
            <a:r>
              <a:rPr lang="en-US" b="1" dirty="0"/>
              <a:t>9. Manages all financial matters carefully. </a:t>
            </a:r>
          </a:p>
          <a:p>
            <a:pPr marL="0" indent="0">
              <a:buNone/>
            </a:pPr>
            <a:r>
              <a:rPr lang="en-US" b="1" dirty="0"/>
              <a:t>10.Respects that the money and property being managed belong to the person. </a:t>
            </a:r>
          </a:p>
        </p:txBody>
      </p:sp>
    </p:spTree>
    <p:extLst>
      <p:ext uri="{BB962C8B-B14F-4D97-AF65-F5344CB8AC3E}">
        <p14:creationId xmlns:p14="http://schemas.microsoft.com/office/powerpoint/2010/main" val="290857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46745" y="329340"/>
            <a:ext cx="10018713" cy="1095210"/>
          </a:xfrm>
        </p:spPr>
        <p:txBody>
          <a:bodyPr/>
          <a:lstStyle/>
          <a:p>
            <a:pPr eaLnBrk="1" hangingPunct="1">
              <a:defRPr/>
            </a:pPr>
            <a:r>
              <a:rPr lang="en-US" altLang="en-US" b="1" dirty="0"/>
              <a:t>NGA Standards of Practice</a:t>
            </a:r>
          </a:p>
        </p:txBody>
      </p:sp>
      <p:graphicFrame>
        <p:nvGraphicFramePr>
          <p:cNvPr id="14341" name="Rectangle 3">
            <a:extLst>
              <a:ext uri="{FF2B5EF4-FFF2-40B4-BE49-F238E27FC236}">
                <a16:creationId xmlns:a16="http://schemas.microsoft.com/office/drawing/2014/main" id="{64474A20-7B4C-ED84-5FED-9C0BDD3FF55A}"/>
              </a:ext>
            </a:extLst>
          </p:cNvPr>
          <p:cNvGraphicFramePr>
            <a:graphicFrameLocks noGrp="1"/>
          </p:cNvGraphicFramePr>
          <p:nvPr>
            <p:ph idx="1"/>
            <p:extLst>
              <p:ext uri="{D42A27DB-BD31-4B8C-83A1-F6EECF244321}">
                <p14:modId xmlns:p14="http://schemas.microsoft.com/office/powerpoint/2010/main" val="381118986"/>
              </p:ext>
            </p:extLst>
          </p:nvPr>
        </p:nvGraphicFramePr>
        <p:xfrm>
          <a:off x="1202129" y="1839129"/>
          <a:ext cx="9409043" cy="413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1"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4971" y="1839130"/>
            <a:ext cx="3346773" cy="41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6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97517" y="301690"/>
            <a:ext cx="6481989" cy="965200"/>
          </a:xfrm>
        </p:spPr>
        <p:txBody>
          <a:bodyPr>
            <a:normAutofit/>
          </a:bodyPr>
          <a:lstStyle/>
          <a:p>
            <a:pPr eaLnBrk="1" hangingPunct="1">
              <a:defRPr/>
            </a:pPr>
            <a:r>
              <a:rPr lang="en-US" altLang="en-US" b="1" dirty="0"/>
              <a:t>NGA Standards of Practice</a:t>
            </a:r>
          </a:p>
        </p:txBody>
      </p:sp>
      <p:sp>
        <p:nvSpPr>
          <p:cNvPr id="15363" name="Rectangle 3"/>
          <p:cNvSpPr>
            <a:spLocks noGrp="1" noChangeArrowheads="1"/>
          </p:cNvSpPr>
          <p:nvPr>
            <p:ph idx="1"/>
          </p:nvPr>
        </p:nvSpPr>
        <p:spPr>
          <a:xfrm>
            <a:off x="6096000" y="1414431"/>
            <a:ext cx="5998693" cy="5334995"/>
          </a:xfrm>
        </p:spPr>
        <p:txBody>
          <a:bodyPr>
            <a:normAutofit/>
          </a:bodyPr>
          <a:lstStyle/>
          <a:p>
            <a:pPr>
              <a:defRPr/>
            </a:pPr>
            <a:r>
              <a:rPr lang="en-US" altLang="en-US" sz="2800" b="1" dirty="0"/>
              <a:t>Advocate for individual</a:t>
            </a:r>
          </a:p>
          <a:p>
            <a:pPr>
              <a:defRPr/>
            </a:pPr>
            <a:r>
              <a:rPr lang="en-US" altLang="en-US" sz="2800" b="1" dirty="0"/>
              <a:t>Protect individual’s rights</a:t>
            </a:r>
          </a:p>
          <a:p>
            <a:pPr>
              <a:defRPr/>
            </a:pPr>
            <a:r>
              <a:rPr lang="en-US" altLang="en-US" sz="2800" b="1" dirty="0"/>
              <a:t>Implement least restrictive alternatives</a:t>
            </a:r>
          </a:p>
          <a:p>
            <a:pPr>
              <a:defRPr/>
            </a:pPr>
            <a:r>
              <a:rPr lang="en-US" altLang="en-US" sz="2800" b="1" dirty="0"/>
              <a:t>Enhance quality of life</a:t>
            </a:r>
          </a:p>
          <a:p>
            <a:pPr>
              <a:defRPr/>
            </a:pPr>
            <a:r>
              <a:rPr lang="en-US" altLang="en-US" sz="2800" b="1" dirty="0"/>
              <a:t>Avoid conflicts of interest</a:t>
            </a:r>
          </a:p>
          <a:p>
            <a:pPr>
              <a:defRPr/>
            </a:pPr>
            <a:r>
              <a:rPr lang="en-US" altLang="en-US" sz="2800" b="1" dirty="0"/>
              <a:t>Apply fiduciary principles</a:t>
            </a:r>
          </a:p>
          <a:p>
            <a:pPr>
              <a:defRPr/>
            </a:pPr>
            <a:r>
              <a:rPr lang="en-US" altLang="en-US" sz="2800" b="1" dirty="0"/>
              <a:t>Ethically conduct business</a:t>
            </a:r>
          </a:p>
          <a:p>
            <a:pPr eaLnBrk="1" hangingPunct="1">
              <a:buFont typeface="Wingdings" panose="05000000000000000000" pitchFamily="2" charset="2"/>
              <a:buNone/>
              <a:defRPr/>
            </a:pPr>
            <a:endParaRPr lang="en-US" altLang="en-US" dirty="0"/>
          </a:p>
        </p:txBody>
      </p:sp>
      <p:pic>
        <p:nvPicPr>
          <p:cNvPr id="6" name="Picture 1" descr="image001">
            <a:extLst>
              <a:ext uri="{FF2B5EF4-FFF2-40B4-BE49-F238E27FC236}">
                <a16:creationId xmlns:a16="http://schemas.microsoft.com/office/drawing/2014/main" id="{6B1C4828-053E-457A-8240-B5A6C8840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282" y="1388533"/>
            <a:ext cx="3645235" cy="449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87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73958" y="237732"/>
            <a:ext cx="10018713" cy="1752599"/>
          </a:xfrm>
        </p:spPr>
        <p:txBody>
          <a:bodyPr>
            <a:normAutofit/>
          </a:bodyPr>
          <a:lstStyle/>
          <a:p>
            <a:pPr eaLnBrk="1" hangingPunct="1">
              <a:defRPr/>
            </a:pPr>
            <a:r>
              <a:rPr lang="en-US" altLang="en-US" sz="4400" b="1" dirty="0"/>
              <a:t>NGA Standards of Practice</a:t>
            </a:r>
          </a:p>
        </p:txBody>
      </p:sp>
      <p:sp>
        <p:nvSpPr>
          <p:cNvPr id="16387" name="Rectangle 3"/>
          <p:cNvSpPr>
            <a:spLocks noGrp="1" noChangeArrowheads="1"/>
          </p:cNvSpPr>
          <p:nvPr>
            <p:ph idx="1"/>
          </p:nvPr>
        </p:nvSpPr>
        <p:spPr>
          <a:xfrm>
            <a:off x="1573958" y="1815275"/>
            <a:ext cx="10442868" cy="3563135"/>
          </a:xfrm>
        </p:spPr>
        <p:txBody>
          <a:bodyPr>
            <a:noAutofit/>
          </a:bodyPr>
          <a:lstStyle/>
          <a:p>
            <a:pPr eaLnBrk="1" hangingPunct="1">
              <a:defRPr/>
            </a:pPr>
            <a:r>
              <a:rPr lang="en-US" altLang="en-US" sz="3200" b="1" dirty="0"/>
              <a:t>Basis of questions asked on CGC exam</a:t>
            </a:r>
          </a:p>
          <a:p>
            <a:pPr lvl="1" eaLnBrk="1" hangingPunct="1">
              <a:defRPr/>
            </a:pPr>
            <a:r>
              <a:rPr lang="en-US" altLang="en-US" sz="3200" b="1" dirty="0"/>
              <a:t>Application to fact patterns</a:t>
            </a:r>
          </a:p>
          <a:p>
            <a:pPr eaLnBrk="1" hangingPunct="1">
              <a:defRPr/>
            </a:pPr>
            <a:r>
              <a:rPr lang="en-US" altLang="en-US" sz="3200" b="1" dirty="0"/>
              <a:t>Standards by which conduct measured</a:t>
            </a:r>
          </a:p>
          <a:p>
            <a:pPr lvl="1" eaLnBrk="1" hangingPunct="1">
              <a:defRPr/>
            </a:pPr>
            <a:r>
              <a:rPr lang="en-US" altLang="en-US" sz="3200" b="1" dirty="0"/>
              <a:t>By court</a:t>
            </a:r>
          </a:p>
          <a:p>
            <a:pPr lvl="1" eaLnBrk="1" hangingPunct="1">
              <a:defRPr/>
            </a:pPr>
            <a:r>
              <a:rPr lang="en-US" altLang="en-US" sz="3200" b="1" dirty="0"/>
              <a:t>By CGC disciplinary process</a:t>
            </a:r>
          </a:p>
        </p:txBody>
      </p:sp>
      <p:pic>
        <p:nvPicPr>
          <p:cNvPr id="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982" y="2727693"/>
            <a:ext cx="3345917" cy="413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587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958</TotalTime>
  <Words>1300</Words>
  <Application>Microsoft Office PowerPoint</Application>
  <PresentationFormat>Widescreen</PresentationFormat>
  <Paragraphs>243</Paragraphs>
  <Slides>40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Corbel</vt:lpstr>
      <vt:lpstr>inherit</vt:lpstr>
      <vt:lpstr>Wingdings</vt:lpstr>
      <vt:lpstr>Parallax</vt:lpstr>
      <vt:lpstr>What &amp; Why  of Certification</vt:lpstr>
      <vt:lpstr>Objectives</vt:lpstr>
      <vt:lpstr>Certification Goals</vt:lpstr>
      <vt:lpstr>What’s the Difference?</vt:lpstr>
      <vt:lpstr>NGA Roles</vt:lpstr>
      <vt:lpstr>NGA Ethical Principals</vt:lpstr>
      <vt:lpstr>NGA Standards of Practice</vt:lpstr>
      <vt:lpstr>NGA Standards of Practice</vt:lpstr>
      <vt:lpstr>NGA Standards of Practice</vt:lpstr>
      <vt:lpstr>National and State Certification</vt:lpstr>
      <vt:lpstr>Center for Guardianship Certification</vt:lpstr>
      <vt:lpstr>25 Years of CGC!</vt:lpstr>
      <vt:lpstr>Please Rise!</vt:lpstr>
      <vt:lpstr>What CGC Certification Means-- More than Just a Test!</vt:lpstr>
      <vt:lpstr>National Certified Guardian (NCG)</vt:lpstr>
      <vt:lpstr>NCG Eligibility</vt:lpstr>
      <vt:lpstr>NCG Examination</vt:lpstr>
      <vt:lpstr>Re-Certification</vt:lpstr>
      <vt:lpstr>National Master Guardian        (NMG)</vt:lpstr>
      <vt:lpstr>NMG Eligibility</vt:lpstr>
      <vt:lpstr>Professional guardianship experience</vt:lpstr>
      <vt:lpstr>NMG Experience Narrative: Pick 6 to Explain “Experience” </vt:lpstr>
      <vt:lpstr>NMG Examination</vt:lpstr>
      <vt:lpstr>CGC Discipline</vt:lpstr>
      <vt:lpstr>Disciplinary Process</vt:lpstr>
      <vt:lpstr>What’s New!       CGC Certificates</vt:lpstr>
      <vt:lpstr>Finance Certificate</vt:lpstr>
      <vt:lpstr>Finance Certificate Process</vt:lpstr>
      <vt:lpstr>Special Needs Trust Management Certificate </vt:lpstr>
      <vt:lpstr>Benefits of Certification</vt:lpstr>
      <vt:lpstr>Certificants Say …</vt:lpstr>
      <vt:lpstr>Certificants say….</vt:lpstr>
      <vt:lpstr>Certificants say…</vt:lpstr>
      <vt:lpstr>Certificants say…</vt:lpstr>
      <vt:lpstr>What Courts Say</vt:lpstr>
      <vt:lpstr>Methodology</vt:lpstr>
      <vt:lpstr>Courts Say  Certification Makes an Impact</vt:lpstr>
      <vt:lpstr>Courts say Certified Guardians Contribute to Administration of Justice</vt:lpstr>
      <vt:lpstr>4th Summit Recommendation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Certification: Value of Certification</dc:title>
  <dc:creator>Sally Hurme</dc:creator>
  <cp:lastModifiedBy>Sally Hurme</cp:lastModifiedBy>
  <cp:revision>56</cp:revision>
  <dcterms:created xsi:type="dcterms:W3CDTF">2019-07-12T22:31:22Z</dcterms:created>
  <dcterms:modified xsi:type="dcterms:W3CDTF">2023-03-29T19:06:09Z</dcterms:modified>
</cp:coreProperties>
</file>